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9"/>
  </p:notesMasterIdLst>
  <p:handoutMasterIdLst>
    <p:handoutMasterId r:id="rId40"/>
  </p:handoutMasterIdLst>
  <p:sldIdLst>
    <p:sldId id="356" r:id="rId3"/>
    <p:sldId id="403" r:id="rId4"/>
    <p:sldId id="405" r:id="rId5"/>
    <p:sldId id="406" r:id="rId6"/>
    <p:sldId id="407" r:id="rId7"/>
    <p:sldId id="400" r:id="rId8"/>
    <p:sldId id="357" r:id="rId9"/>
    <p:sldId id="393" r:id="rId10"/>
    <p:sldId id="358" r:id="rId11"/>
    <p:sldId id="394" r:id="rId12"/>
    <p:sldId id="398" r:id="rId13"/>
    <p:sldId id="397" r:id="rId14"/>
    <p:sldId id="371" r:id="rId15"/>
    <p:sldId id="408" r:id="rId16"/>
    <p:sldId id="411" r:id="rId17"/>
    <p:sldId id="412" r:id="rId18"/>
    <p:sldId id="413" r:id="rId19"/>
    <p:sldId id="414" r:id="rId20"/>
    <p:sldId id="372" r:id="rId21"/>
    <p:sldId id="374" r:id="rId22"/>
    <p:sldId id="415" r:id="rId23"/>
    <p:sldId id="417" r:id="rId24"/>
    <p:sldId id="418" r:id="rId25"/>
    <p:sldId id="399" r:id="rId26"/>
    <p:sldId id="419" r:id="rId27"/>
    <p:sldId id="421" r:id="rId28"/>
    <p:sldId id="422" r:id="rId29"/>
    <p:sldId id="423" r:id="rId30"/>
    <p:sldId id="420" r:id="rId31"/>
    <p:sldId id="382" r:id="rId32"/>
    <p:sldId id="387" r:id="rId33"/>
    <p:sldId id="424" r:id="rId34"/>
    <p:sldId id="364" r:id="rId35"/>
    <p:sldId id="409" r:id="rId36"/>
    <p:sldId id="410" r:id="rId37"/>
    <p:sldId id="425" r:id="rId38"/>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34" autoAdjust="0"/>
  </p:normalViewPr>
  <p:slideViewPr>
    <p:cSldViewPr>
      <p:cViewPr>
        <p:scale>
          <a:sx n="50" d="100"/>
          <a:sy n="50" d="100"/>
        </p:scale>
        <p:origin x="-1632" y="-58"/>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p:cViewPr>
        <p:scale>
          <a:sx n="161" d="100"/>
          <a:sy n="161" d="100"/>
        </p:scale>
        <p:origin x="-184" y="345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mn-cs"/>
              </a:defRPr>
            </a:lvl1pPr>
          </a:lstStyle>
          <a:p>
            <a:pPr>
              <a:defRPr/>
            </a:pPr>
            <a:endParaRPr lang="en-US"/>
          </a:p>
        </p:txBody>
      </p:sp>
      <p:sp>
        <p:nvSpPr>
          <p:cNvPr id="70659"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5C3A3E0-C272-4426-A629-53EBC794B8E0}" type="datetimeFigureOut">
              <a:rPr lang="en-US" altLang="en-US"/>
              <a:pPr>
                <a:defRPr/>
              </a:pPr>
              <a:t>17-Nov-17</a:t>
            </a:fld>
            <a:endParaRPr lang="en-US" altLang="en-US"/>
          </a:p>
        </p:txBody>
      </p:sp>
      <p:sp>
        <p:nvSpPr>
          <p:cNvPr id="70660" name="Rectangle 4"/>
          <p:cNvSpPr>
            <a:spLocks noGrp="1" noChangeArrowheads="1"/>
          </p:cNvSpPr>
          <p:nvPr>
            <p:ph type="ftr" sz="quarter" idx="2"/>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mn-cs"/>
              </a:defRPr>
            </a:lvl1pPr>
          </a:lstStyle>
          <a:p>
            <a:pPr>
              <a:defRPr/>
            </a:pPr>
            <a:endParaRPr lang="en-US"/>
          </a:p>
        </p:txBody>
      </p:sp>
      <p:sp>
        <p:nvSpPr>
          <p:cNvPr id="70661" name="Rectangle 5"/>
          <p:cNvSpPr>
            <a:spLocks noGrp="1" noChangeArrowheads="1"/>
          </p:cNvSpPr>
          <p:nvPr>
            <p:ph type="sldNum" sz="quarter" idx="3"/>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C03E6EC-9F05-4E76-B3F5-7755C7C10659}" type="slidenum">
              <a:rPr lang="en-US" altLang="en-US"/>
              <a:pPr>
                <a:defRPr/>
              </a:pPr>
              <a:t>‹#›</a:t>
            </a:fld>
            <a:endParaRPr lang="en-US" altLang="en-US"/>
          </a:p>
        </p:txBody>
      </p:sp>
    </p:spTree>
    <p:extLst>
      <p:ext uri="{BB962C8B-B14F-4D97-AF65-F5344CB8AC3E}">
        <p14:creationId xmlns:p14="http://schemas.microsoft.com/office/powerpoint/2010/main" val="3633536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05A08FA-E096-40BD-BF78-3B3FC91CC2B7}" type="datetimeFigureOut">
              <a:rPr lang="en-US" altLang="en-US"/>
              <a:pPr>
                <a:defRPr/>
              </a:pPr>
              <a:t>17-Nov-17</a:t>
            </a:fld>
            <a:endParaRPr lang="en-US"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105AD6C9-091D-468F-B72D-C2E1BCB6BCE5}" type="slidenum">
              <a:rPr lang="en-US" altLang="en-US"/>
              <a:pPr>
                <a:defRPr/>
              </a:pPr>
              <a:t>‹#›</a:t>
            </a:fld>
            <a:endParaRPr lang="en-US" altLang="en-US"/>
          </a:p>
        </p:txBody>
      </p:sp>
    </p:spTree>
    <p:extLst>
      <p:ext uri="{BB962C8B-B14F-4D97-AF65-F5344CB8AC3E}">
        <p14:creationId xmlns:p14="http://schemas.microsoft.com/office/powerpoint/2010/main" val="401949876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ea typeface="ＭＳ Ｐゴシック" pitchFamily="34" charset="-128"/>
            </a:endParaRPr>
          </a:p>
        </p:txBody>
      </p:sp>
      <p:sp>
        <p:nvSpPr>
          <p:cNvPr id="419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9217371-DB0C-42B8-B982-9EFC0AC560DE}" type="slidenum">
              <a:rPr lang="nl-BE" altLang="en-US" smtClean="0">
                <a:latin typeface="Calibri" pitchFamily="34" charset="0"/>
              </a:rPr>
              <a:pPr eaLnBrk="1" hangingPunct="1"/>
              <a:t>1</a:t>
            </a:fld>
            <a:endParaRPr lang="nl-BE"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900"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686E78E-767F-426D-BC6C-A729626FD281}" type="slidenum">
              <a:rPr lang="nl-BE" altLang="en-US" smtClean="0">
                <a:latin typeface="Calibri" pitchFamily="34" charset="0"/>
              </a:rPr>
              <a:pPr eaLnBrk="1" hangingPunct="1"/>
              <a:t>10</a:t>
            </a:fld>
            <a:endParaRPr lang="nl-BE" alt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900"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AD2B322-7E0F-4FC2-8145-5E1DA84D1848}" type="slidenum">
              <a:rPr lang="nl-BE" altLang="en-US" smtClean="0">
                <a:latin typeface="Calibri" pitchFamily="34" charset="0"/>
              </a:rPr>
              <a:pPr eaLnBrk="1" hangingPunct="1"/>
              <a:t>11</a:t>
            </a:fld>
            <a:endParaRPr lang="nl-BE"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900"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45D0333-A5DF-4EC9-98C7-1E6B364E5D0C}" type="slidenum">
              <a:rPr lang="nl-BE" altLang="en-US" smtClean="0">
                <a:latin typeface="Calibri" pitchFamily="34" charset="0"/>
              </a:rPr>
              <a:pPr eaLnBrk="1" hangingPunct="1"/>
              <a:t>12</a:t>
            </a:fld>
            <a:endParaRPr lang="nl-BE" alt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BFA8BE8-6258-48B5-8F0F-60A218F7FD30}" type="slidenum">
              <a:rPr lang="nl-BE" altLang="en-US" smtClean="0">
                <a:latin typeface="Calibri" pitchFamily="34" charset="0"/>
              </a:rPr>
              <a:pPr eaLnBrk="1" hangingPunct="1"/>
              <a:t>13</a:t>
            </a:fld>
            <a:endParaRPr lang="nl-BE" alt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The activities above are just some suggestions to illustrate possible types of example.</a:t>
            </a:r>
          </a:p>
          <a:p>
            <a:r>
              <a:rPr lang="en-US" altLang="en-US" smtClean="0">
                <a:ea typeface="ＭＳ Ｐゴシック" pitchFamily="34" charset="-128"/>
              </a:rPr>
              <a:t>Facilitators to add examples relevant to their context</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6D17AD1-0C11-42A2-8938-1898C4529AD9}" type="slidenum">
              <a:rPr lang="en-US" altLang="en-US" smtClean="0">
                <a:latin typeface="Calibri" pitchFamily="34" charset="0"/>
              </a:rPr>
              <a:pPr eaLnBrk="1" hangingPunct="1"/>
              <a:t>14</a:t>
            </a:fld>
            <a:endParaRPr lang="en-US" alt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A56031-F524-429B-A47A-7ADCED342796}" type="slidenum">
              <a:rPr lang="en-US" altLang="en-US" smtClean="0">
                <a:latin typeface="Calibri" pitchFamily="34" charset="0"/>
              </a:rPr>
              <a:pPr eaLnBrk="1" hangingPunct="1"/>
              <a:t>15</a:t>
            </a:fld>
            <a:endParaRPr lang="en-US" alt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This is based on the storybook Peace at Last by Jill Murphy – published in 1980</a:t>
            </a:r>
          </a:p>
          <a:p>
            <a:r>
              <a:rPr lang="en-US" altLang="en-US" smtClean="0">
                <a:ea typeface="ＭＳ Ｐゴシック" pitchFamily="34" charset="-128"/>
              </a:rPr>
              <a:t>You can watch the story </a:t>
            </a:r>
            <a:r>
              <a:rPr lang="en-US" altLang="en-US" b="1" smtClean="0">
                <a:ea typeface="ＭＳ Ｐゴシック" pitchFamily="34" charset="-128"/>
              </a:rPr>
              <a:t>Peace at Last </a:t>
            </a:r>
            <a:r>
              <a:rPr lang="en-US" altLang="en-US" smtClean="0">
                <a:ea typeface="ＭＳ Ｐゴシック" pitchFamily="34" charset="-128"/>
              </a:rPr>
              <a:t>on youtube at https://www.youtube.com/watch?v=9U9y35kWBvM</a:t>
            </a:r>
          </a:p>
          <a:p>
            <a:endParaRPr lang="en-US" altLang="en-US" b="1" smtClean="0">
              <a:ea typeface="ＭＳ Ｐゴシック" pitchFamily="34" charset="-128"/>
            </a:endParaRPr>
          </a:p>
          <a:p>
            <a:r>
              <a:rPr lang="en-US" altLang="en-US" smtClean="0">
                <a:ea typeface="ＭＳ Ｐゴシック" pitchFamily="34" charset="-128"/>
              </a:rPr>
              <a:t>Children could send a letter or design to Mr Bear.</a:t>
            </a:r>
          </a:p>
          <a:p>
            <a:endParaRPr lang="en-US" altLang="en-US" b="1"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A5CD8E8-BD04-4E1E-82B2-A3AFC7C7BDB3}" type="slidenum">
              <a:rPr lang="en-US" altLang="en-US" smtClean="0">
                <a:latin typeface="Calibri" pitchFamily="34" charset="0"/>
              </a:rPr>
              <a:pPr eaLnBrk="1" hangingPunct="1"/>
              <a:t>16</a:t>
            </a:fld>
            <a:endParaRPr lang="en-US" alt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For example: Spinach, red cabbage, parsley, coffee, tea – include other examples as appropriate.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563F6EE-CAE3-4228-B516-2889BD5A1CB8}" type="slidenum">
              <a:rPr lang="en-US" altLang="en-US" smtClean="0">
                <a:latin typeface="Calibri" pitchFamily="34" charset="0"/>
              </a:rPr>
              <a:pPr eaLnBrk="1" hangingPunct="1"/>
              <a:t>17</a:t>
            </a:fld>
            <a:endParaRPr lang="en-US" alt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It will be important to highlight the importance of measurement in science and consider how the form of representation supports the search for patterns in results.</a:t>
            </a:r>
          </a:p>
          <a:p>
            <a:endParaRPr lang="en-US" altLang="en-US" smtClean="0">
              <a:ea typeface="ＭＳ Ｐゴシック" pitchFamily="34" charset="-128"/>
            </a:endParaRPr>
          </a:p>
          <a:p>
            <a:r>
              <a:rPr lang="en-US" altLang="en-US" smtClean="0">
                <a:ea typeface="ＭＳ Ｐゴシック" pitchFamily="34" charset="-128"/>
              </a:rPr>
              <a:t>It is helpful to encourage participants to consider a range of approaches to recording results including:</a:t>
            </a:r>
          </a:p>
          <a:p>
            <a:r>
              <a:rPr lang="en-US" altLang="en-US" smtClean="0">
                <a:ea typeface="ＭＳ Ｐゴシック" pitchFamily="34" charset="-128"/>
              </a:rPr>
              <a:t>Sorting and ordering the practical examples</a:t>
            </a:r>
          </a:p>
          <a:p>
            <a:r>
              <a:rPr lang="en-US" altLang="en-US" smtClean="0">
                <a:ea typeface="ＭＳ Ｐゴシック" pitchFamily="34" charset="-128"/>
              </a:rPr>
              <a:t>Visual representation – drawings, video recording, slomotion</a:t>
            </a:r>
          </a:p>
          <a:p>
            <a:r>
              <a:rPr lang="en-US" altLang="en-US" smtClean="0">
                <a:ea typeface="ＭＳ Ｐゴシック" pitchFamily="34" charset="-128"/>
              </a:rPr>
              <a:t>As well as tables and charts.</a:t>
            </a:r>
          </a:p>
          <a:p>
            <a:endParaRPr lang="en-US" altLang="en-US" smtClean="0">
              <a:ea typeface="ＭＳ Ｐゴシック" pitchFamily="34" charset="-128"/>
            </a:endParaRPr>
          </a:p>
          <a:p>
            <a:endParaRPr lang="en-US" altLang="en-US"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C1B5C76-EB9E-46C7-AC9F-2B3D3B51E9FD}" type="slidenum">
              <a:rPr lang="en-US" altLang="en-US" smtClean="0">
                <a:latin typeface="Calibri" pitchFamily="34" charset="0"/>
              </a:rPr>
              <a:pPr eaLnBrk="1" hangingPunct="1"/>
              <a:t>18</a:t>
            </a:fld>
            <a:endParaRPr lang="en-US" alt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679450" y="4778375"/>
            <a:ext cx="5438775"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z="1100" smtClean="0">
                <a:ea typeface="ＭＳ Ｐゴシック" pitchFamily="34" charset="-128"/>
              </a:rPr>
              <a:t>The Creativity in Early Years Science project is a European Erasmus+ project with partner countries Greece, Romania, Belgium and the UK</a:t>
            </a:r>
          </a:p>
          <a:p>
            <a:pPr eaLnBrk="1" hangingPunct="1"/>
            <a:endParaRPr lang="en-GB" altLang="en-US" sz="1100" smtClean="0">
              <a:ea typeface="ＭＳ Ｐゴシック" pitchFamily="34" charset="-128"/>
            </a:endParaRPr>
          </a:p>
          <a:p>
            <a:pPr eaLnBrk="1" hangingPunct="1"/>
            <a:r>
              <a:rPr lang="en-GB" altLang="en-US" sz="1100" smtClean="0">
                <a:ea typeface="ＭＳ Ｐゴシック" pitchFamily="34" charset="-128"/>
              </a:rPr>
              <a:t>As indicated – it aims to develop a European teacher professional development course and accompanying materials to promote the use of creative approaches in teaching science in preschool and early primary education (up to age of eight). </a:t>
            </a:r>
          </a:p>
          <a:p>
            <a:pPr eaLnBrk="1" hangingPunct="1"/>
            <a:endParaRPr lang="en-GB" altLang="en-US" sz="1100" smtClean="0">
              <a:ea typeface="ＭＳ Ｐゴシック" pitchFamily="34" charset="-128"/>
            </a:endParaRPr>
          </a:p>
          <a:p>
            <a:pPr eaLnBrk="1" hangingPunct="1"/>
            <a:r>
              <a:rPr lang="en-GB" altLang="en-US" sz="1100" smtClean="0">
                <a:ea typeface="ＭＳ Ｐゴシック" pitchFamily="34" charset="-128"/>
              </a:rPr>
              <a:t>It is a continuation of the project Creative Little Scientists, an FP7 EU project, where curriculum design principles to foster inquiry and creativity in science education were designed.</a:t>
            </a:r>
          </a:p>
          <a:p>
            <a:pPr eaLnBrk="1" hangingPunct="1"/>
            <a:endParaRPr lang="en-GB" altLang="en-US" sz="1100" b="1"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1F25531-08C8-4995-B6A5-5E8B40449035}" type="slidenum">
              <a:rPr lang="nl-BE" altLang="en-US" smtClean="0">
                <a:latin typeface="Calibri" pitchFamily="34" charset="0"/>
              </a:rPr>
              <a:pPr eaLnBrk="1" hangingPunct="1"/>
              <a:t>2</a:t>
            </a:fld>
            <a:endParaRPr lang="nl-BE" alt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24C2665-74E0-4667-AB9A-AA3D4C3F3FD0}" type="slidenum">
              <a:rPr lang="en-US" altLang="en-US" smtClean="0">
                <a:latin typeface="Calibri" pitchFamily="34" charset="0"/>
              </a:rPr>
              <a:pPr eaLnBrk="1" hangingPunct="1"/>
              <a:t>20</a:t>
            </a:fld>
            <a:endParaRPr lang="en-US" alt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a:p>
            <a:pPr eaLnBrk="1" hangingPunct="1">
              <a:spcBef>
                <a:spcPct val="0"/>
              </a:spcBef>
            </a:pPr>
            <a:r>
              <a:rPr lang="en-GB" altLang="en-US" smtClean="0">
                <a:ea typeface="ＭＳ Ｐゴシック" pitchFamily="34" charset="-128"/>
              </a:rPr>
              <a:t>Then one day, the little ant fell into a river. A dove flying by saw what happened and wanted to help the ant. </a:t>
            </a: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r>
              <a:rPr lang="en-GB" altLang="en-US" smtClean="0">
                <a:ea typeface="ＭＳ Ｐゴシック" pitchFamily="34" charset="-128"/>
              </a:rPr>
              <a:t>Later, Maria suggested that the children run an investigation to </a:t>
            </a:r>
            <a:r>
              <a:rPr lang="en-GB" altLang="en-US" b="1" smtClean="0">
                <a:ea typeface="ＭＳ Ｐゴシック" pitchFamily="34" charset="-128"/>
              </a:rPr>
              <a:t>identify the best idea to solve the problem</a:t>
            </a:r>
            <a:r>
              <a:rPr lang="en-GB" altLang="en-US" smtClean="0">
                <a:ea typeface="ＭＳ Ｐゴシック" pitchFamily="34" charset="-128"/>
              </a:rPr>
              <a:t>. The children were given small containers with water in order to verify what materials existing in the forest could be used as little ‘boats’ for the ant. </a:t>
            </a:r>
            <a:r>
              <a:rPr lang="en-GB" altLang="en-US" b="1" smtClean="0">
                <a:ea typeface="ＭＳ Ｐゴシック" pitchFamily="34" charset="-128"/>
              </a:rPr>
              <a:t>A variety of materials</a:t>
            </a:r>
            <a:r>
              <a:rPr lang="en-GB" altLang="en-US" smtClean="0">
                <a:ea typeface="ＭＳ Ｐゴシック" pitchFamily="34" charset="-128"/>
              </a:rPr>
              <a:t> were made available including nuts, feathers, wooden sticks, leaves, little stones, acorns, pieces of bark, fir cones, etc. Maria asked every group to come to the front table and to take the materials they thought were the most suitable for the task to save the ant, items they intended to test. Children had to predict which objects would float. </a:t>
            </a:r>
          </a:p>
          <a:p>
            <a:pPr eaLnBrk="1" hangingPunct="1">
              <a:spcBef>
                <a:spcPct val="0"/>
              </a:spcBef>
            </a:pPr>
            <a:endParaRPr lang="en-GB" altLang="en-US" smtClean="0">
              <a:ea typeface="ＭＳ Ｐゴシック" pitchFamily="34" charset="-128"/>
            </a:endParaRPr>
          </a:p>
          <a:p>
            <a:endParaRPr lang="en-US" altLang="en-US" smtClean="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317B5B0-EA9F-4362-9FC8-8001692988B8}" type="slidenum">
              <a:rPr lang="en-US" altLang="en-US" smtClean="0">
                <a:latin typeface="Calibri" pitchFamily="34" charset="0"/>
              </a:rPr>
              <a:pPr eaLnBrk="1" hangingPunct="1"/>
              <a:t>21</a:t>
            </a:fld>
            <a:endParaRPr lang="en-US" alt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F078758-4B05-49DB-8AE0-E7D314C654B5}" type="slidenum">
              <a:rPr lang="en-US" altLang="en-US" smtClean="0">
                <a:latin typeface="Calibri" pitchFamily="34" charset="0"/>
              </a:rPr>
              <a:pPr eaLnBrk="1" hangingPunct="1"/>
              <a:t>24</a:t>
            </a:fld>
            <a:endParaRPr lang="en-US" alt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AE3508C-8DF6-4FB3-8274-1DB72C6A4E2A}" type="slidenum">
              <a:rPr lang="nl-BE" altLang="en-US" smtClean="0">
                <a:latin typeface="Calibri" pitchFamily="34" charset="0"/>
              </a:rPr>
              <a:pPr eaLnBrk="1" hangingPunct="1"/>
              <a:t>25</a:t>
            </a:fld>
            <a:endParaRPr lang="nl-BE" altLang="en-US"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en-US" smtClean="0">
              <a:ea typeface="ＭＳ Ｐゴシック" pitchFamily="34" charset="-128"/>
            </a:endParaRPr>
          </a:p>
        </p:txBody>
      </p:sp>
      <p:sp>
        <p:nvSpPr>
          <p:cNvPr id="655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9B0F14-AC2E-448E-82CE-0FE4FFDD0BC0}" type="slidenum">
              <a:rPr lang="nl-BE" altLang="en-US" smtClean="0">
                <a:latin typeface="Calibri" pitchFamily="34" charset="0"/>
              </a:rPr>
              <a:pPr eaLnBrk="1" hangingPunct="1"/>
              <a:t>29</a:t>
            </a:fld>
            <a:endParaRPr lang="nl-BE"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GB" altLang="en-US" smtClean="0">
                <a:ea typeface="ＭＳ Ｐゴシック" pitchFamily="34" charset="-128"/>
              </a:rPr>
              <a:t>A key challenge for the Creative Little Scientists project was to define what we mean by creativity in science and mathematics. We often use the term ‘creativity’ in rather general terms – and it appears also in policy documents – but what exactly does that mean.</a:t>
            </a:r>
          </a:p>
          <a:p>
            <a:pPr defTabSz="914400" eaLnBrk="1" hangingPunct="1"/>
            <a:endParaRPr lang="en-GB" altLang="en-US" smtClean="0">
              <a:ea typeface="ＭＳ Ｐゴシック" pitchFamily="34" charset="-128"/>
            </a:endParaRPr>
          </a:p>
          <a:p>
            <a:pPr defTabSz="914400" eaLnBrk="1" hangingPunct="1"/>
            <a:r>
              <a:rPr lang="en-GB" altLang="en-US" smtClean="0">
                <a:ea typeface="ＭＳ Ｐゴシック" pitchFamily="34" charset="-128"/>
              </a:rPr>
              <a:t>Drawing on a wide range of sources and discussions with stakeholders from the early years and science education communities we developed the following definitions that are a central feature of the project.</a:t>
            </a:r>
          </a:p>
          <a:p>
            <a:pPr defTabSz="914400" eaLnBrk="1" hangingPunct="1"/>
            <a:endParaRPr lang="en-US" altLang="en-US"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517DB81-0258-458D-A130-C1A23E2D9A72}" type="slidenum">
              <a:rPr lang="en-US" altLang="en-US" smtClean="0">
                <a:latin typeface="Calibri" pitchFamily="34" charset="0"/>
              </a:rPr>
              <a:pPr eaLnBrk="1" hangingPunct="1"/>
              <a:t>3</a:t>
            </a:fld>
            <a:endParaRPr lang="en-US" alt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i="1" smtClean="0">
                <a:ea typeface="ＭＳ Ｐゴシック" pitchFamily="34" charset="-128"/>
              </a:rPr>
              <a:t>Whole Group discussion</a:t>
            </a:r>
            <a:endParaRPr lang="en-US" altLang="en-US" smtClean="0">
              <a:ea typeface="ＭＳ Ｐゴシック" pitchFamily="34" charset="-128"/>
            </a:endParaRPr>
          </a:p>
          <a:p>
            <a:pPr eaLnBrk="1" hangingPunct="1">
              <a:spcBef>
                <a:spcPct val="0"/>
              </a:spcBef>
            </a:pPr>
            <a:r>
              <a:rPr lang="en-GB" altLang="en-US" smtClean="0">
                <a:ea typeface="ＭＳ Ｐゴシック" pitchFamily="34" charset="-128"/>
              </a:rPr>
              <a:t>Share and record teacher approaches that fostered creativity</a:t>
            </a:r>
          </a:p>
          <a:p>
            <a:pPr eaLnBrk="1" hangingPunct="1">
              <a:spcBef>
                <a:spcPct val="0"/>
              </a:spcBef>
            </a:pPr>
            <a:r>
              <a:rPr lang="en-GB" altLang="en-US" smtClean="0">
                <a:ea typeface="ＭＳ Ｐゴシック" pitchFamily="34" charset="-128"/>
              </a:rPr>
              <a:t>Consider connections to the Synergies between inquiry-based and creative approaches.</a:t>
            </a:r>
            <a:endParaRPr lang="en-US" altLang="en-US" smtClean="0">
              <a:ea typeface="ＭＳ Ｐゴシック" pitchFamily="34" charset="-128"/>
            </a:endParaRPr>
          </a:p>
          <a:p>
            <a:pPr eaLnBrk="1" hangingPunct="1">
              <a:spcBef>
                <a:spcPct val="0"/>
              </a:spcBef>
            </a:pPr>
            <a:r>
              <a:rPr lang="en-GB" altLang="en-US" smtClean="0">
                <a:ea typeface="ＭＳ Ｐゴシック" pitchFamily="34" charset="-128"/>
              </a:rPr>
              <a:t>Highlight importance of classroom context – both pedagogical framing and pedagogical interactions.</a:t>
            </a:r>
            <a:r>
              <a:rPr lang="en-US" altLang="en-US" smtClean="0">
                <a:ea typeface="ＭＳ Ｐゴシック" pitchFamily="34" charset="-128"/>
              </a:rPr>
              <a:t> </a:t>
            </a:r>
          </a:p>
          <a:p>
            <a:pPr eaLnBrk="1" hangingPunct="1">
              <a:spcBef>
                <a:spcPct val="0"/>
              </a:spcBef>
            </a:pPr>
            <a:endParaRPr lang="en-US" altLang="en-US"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7D7402D-7CEC-47EB-A19F-17F80339F248}" type="slidenum">
              <a:rPr lang="en-US" altLang="en-US" smtClean="0">
                <a:latin typeface="Calibri" pitchFamily="34" charset="0"/>
              </a:rPr>
              <a:pPr eaLnBrk="1" hangingPunct="1"/>
              <a:t>31</a:t>
            </a:fld>
            <a:endParaRPr lang="en-US" altLang="en-US"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smtClean="0">
                <a:ea typeface="ＭＳ Ｐゴシック" pitchFamily="34" charset="-128"/>
              </a:rPr>
              <a:t>Facilitators to select themes appropriate to their local contexts.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89DA84E-6B91-4320-A80A-798D51F555B0}" type="slidenum">
              <a:rPr lang="en-US" altLang="en-US" smtClean="0">
                <a:latin typeface="Calibri" pitchFamily="34" charset="0"/>
              </a:rPr>
              <a:pPr eaLnBrk="1" hangingPunct="1"/>
              <a:t>32</a:t>
            </a:fld>
            <a:endParaRPr lang="en-US" altLang="en-US"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973C01D-92B1-45AA-8361-0B1294C3E0CC}" type="slidenum">
              <a:rPr lang="nl-BE" altLang="en-US" smtClean="0">
                <a:latin typeface="Calibri" pitchFamily="34" charset="0"/>
              </a:rPr>
              <a:pPr eaLnBrk="1" hangingPunct="1"/>
              <a:t>33</a:t>
            </a:fld>
            <a:endParaRPr lang="nl-BE" altLang="en-US"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n-US"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152E351-4128-4560-9C26-C711C5A1CB13}" type="slidenum">
              <a:rPr lang="nl-BE" altLang="en-US" smtClean="0">
                <a:latin typeface="Calibri" pitchFamily="34" charset="0"/>
              </a:rPr>
              <a:pPr eaLnBrk="1" hangingPunct="1"/>
              <a:t>34</a:t>
            </a:fld>
            <a:endParaRPr lang="nl-BE" altLang="en-US"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endParaRPr lang="en-GB" altLang="en-US" smtClean="0">
              <a:ea typeface="ＭＳ Ｐゴシック"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96D5038-E0B8-4B84-91DC-8ABE60C16D6C}" type="slidenum">
              <a:rPr lang="nl-BE" altLang="en-US" smtClean="0">
                <a:latin typeface="Calibri" pitchFamily="34" charset="0"/>
              </a:rPr>
              <a:pPr eaLnBrk="1" hangingPunct="1"/>
              <a:t>4</a:t>
            </a:fld>
            <a:endParaRPr lang="nl-BE"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06CD875-5C7E-4BD7-A9A5-788106028674}" type="slidenum">
              <a:rPr lang="en-US" altLang="en-US" smtClean="0">
                <a:latin typeface="Calibri" pitchFamily="34" charset="0"/>
              </a:rPr>
              <a:pPr eaLnBrk="1" hangingPunct="1"/>
              <a:t>5</a:t>
            </a:fld>
            <a:endParaRPr lang="en-US"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GB" altLang="en-US" sz="1000" smtClean="0">
              <a:ea typeface="ＭＳ Ｐゴシック" pitchFamily="34" charset="-128"/>
            </a:endParaRPr>
          </a:p>
        </p:txBody>
      </p:sp>
      <p:sp>
        <p:nvSpPr>
          <p:cNvPr id="471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8FE31C7-9B47-4726-94B7-A53963FB5438}" type="slidenum">
              <a:rPr lang="nl-BE" altLang="en-US" smtClean="0">
                <a:latin typeface="Calibri" pitchFamily="34" charset="0"/>
              </a:rPr>
              <a:pPr eaLnBrk="1" hangingPunct="1"/>
              <a:t>6</a:t>
            </a:fld>
            <a:endParaRPr lang="nl-BE"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GB" altLang="en-US" sz="1000" smtClean="0">
              <a:ea typeface="ＭＳ Ｐゴシック" pitchFamily="34" charset="-128"/>
            </a:endParaRPr>
          </a:p>
        </p:txBody>
      </p:sp>
      <p:sp>
        <p:nvSpPr>
          <p:cNvPr id="481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FF215DD-D5D9-4543-BD7F-AFF47584DCE5}" type="slidenum">
              <a:rPr lang="nl-BE" altLang="en-US" smtClean="0">
                <a:latin typeface="Calibri" pitchFamily="34" charset="0"/>
              </a:rPr>
              <a:pPr eaLnBrk="1" hangingPunct="1"/>
              <a:t>7</a:t>
            </a:fld>
            <a:endParaRPr lang="nl-BE" alt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FA0CE96-B26D-4108-8431-A6C671EEF812}" type="slidenum">
              <a:rPr lang="nl-BE" altLang="en-US" smtClean="0">
                <a:latin typeface="Calibri" pitchFamily="34" charset="0"/>
              </a:rPr>
              <a:pPr eaLnBrk="1" hangingPunct="1"/>
              <a:t>8</a:t>
            </a:fld>
            <a:endParaRPr lang="nl-BE" alt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900" smtClean="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BD318B8-C197-42EB-A8D6-81FAF0088168}" type="slidenum">
              <a:rPr lang="nl-BE" altLang="en-US" smtClean="0">
                <a:latin typeface="Calibri" pitchFamily="34" charset="0"/>
              </a:rPr>
              <a:pPr eaLnBrk="1" hangingPunct="1"/>
              <a:t>9</a:t>
            </a:fld>
            <a:endParaRPr lang="nl-BE"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5FC46BA-F424-4F88-A53B-1A71C039AC24}" type="datetimeFigureOut">
              <a:rPr lang="en-GB" altLang="en-US"/>
              <a:pPr>
                <a:defRPr/>
              </a:pPr>
              <a:t>17/11/2017</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E74BD5-6445-4FED-AB09-1C0C770E0368}" type="slidenum">
              <a:rPr lang="en-GB" altLang="en-US"/>
              <a:pPr>
                <a:defRPr/>
              </a:pPr>
              <a:t>‹#›</a:t>
            </a:fld>
            <a:endParaRPr lang="en-GB" altLang="en-US"/>
          </a:p>
        </p:txBody>
      </p:sp>
    </p:spTree>
    <p:extLst>
      <p:ext uri="{BB962C8B-B14F-4D97-AF65-F5344CB8AC3E}">
        <p14:creationId xmlns:p14="http://schemas.microsoft.com/office/powerpoint/2010/main" val="49157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CCCE890-7DA5-438F-A9D4-656BA000C0E4}" type="datetimeFigureOut">
              <a:rPr lang="en-GB" altLang="en-US"/>
              <a:pPr>
                <a:defRPr/>
              </a:pPr>
              <a:t>17/11/2017</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6B93D2-FD3A-4413-9206-E848E4A3CB64}" type="slidenum">
              <a:rPr lang="en-GB" altLang="en-US"/>
              <a:pPr>
                <a:defRPr/>
              </a:pPr>
              <a:t>‹#›</a:t>
            </a:fld>
            <a:endParaRPr lang="en-GB" altLang="en-US"/>
          </a:p>
        </p:txBody>
      </p:sp>
    </p:spTree>
    <p:extLst>
      <p:ext uri="{BB962C8B-B14F-4D97-AF65-F5344CB8AC3E}">
        <p14:creationId xmlns:p14="http://schemas.microsoft.com/office/powerpoint/2010/main" val="27744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C3711B1-C712-469C-A52A-A4907FC2EEAE}" type="datetimeFigureOut">
              <a:rPr lang="en-GB" altLang="en-US"/>
              <a:pPr>
                <a:defRPr/>
              </a:pPr>
              <a:t>17/11/2017</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E9634A3-75CC-475D-96F0-4ABDEFF1615A}" type="slidenum">
              <a:rPr lang="en-GB" altLang="en-US"/>
              <a:pPr>
                <a:defRPr/>
              </a:pPr>
              <a:t>‹#›</a:t>
            </a:fld>
            <a:endParaRPr lang="en-GB" altLang="en-US"/>
          </a:p>
        </p:txBody>
      </p:sp>
    </p:spTree>
    <p:extLst>
      <p:ext uri="{BB962C8B-B14F-4D97-AF65-F5344CB8AC3E}">
        <p14:creationId xmlns:p14="http://schemas.microsoft.com/office/powerpoint/2010/main" val="3581528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l-GR" altLang="en-US" sz="1800" smtClean="0">
              <a:latin typeface="Cambria" pitchFamily="18" charset="0"/>
            </a:endParaRPr>
          </a:p>
        </p:txBody>
      </p:sp>
      <p:graphicFrame>
        <p:nvGraphicFramePr>
          <p:cNvPr id="5" name="Object 1"/>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06499" name="Acrobat Document" r:id="rId3" imgW="5398560" imgH="3594960" progId="AcroExch.Document.11">
                  <p:embed/>
                </p:oleObj>
              </mc:Choice>
              <mc:Fallback>
                <p:oleObj name="Acrobat Document" r:id="rId3" imgW="5398560" imgH="359496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C:\Users\fani\Desktop\Disclai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9" name="Slide Number Placeholder 5"/>
          <p:cNvSpPr>
            <a:spLocks noGrp="1"/>
          </p:cNvSpPr>
          <p:nvPr>
            <p:ph type="sldNum" sz="quarter" idx="10"/>
          </p:nvPr>
        </p:nvSpPr>
        <p:spPr>
          <a:xfrm>
            <a:off x="8101013" y="6356350"/>
            <a:ext cx="585787" cy="365125"/>
          </a:xfrm>
        </p:spPr>
        <p:txBody>
          <a:bodyPr/>
          <a:lstStyle>
            <a:lvl1pPr>
              <a:defRPr/>
            </a:lvl1pPr>
          </a:lstStyle>
          <a:p>
            <a:pPr>
              <a:defRPr/>
            </a:pPr>
            <a:fld id="{EDFC41C9-39EF-4355-A037-24559CBF6224}" type="slidenum">
              <a:rPr lang="en-GB" altLang="en-US"/>
              <a:pPr>
                <a:defRPr/>
              </a:pPr>
              <a:t>‹#›</a:t>
            </a:fld>
            <a:endParaRPr lang="en-GB" altLang="en-US"/>
          </a:p>
        </p:txBody>
      </p:sp>
    </p:spTree>
    <p:extLst>
      <p:ext uri="{BB962C8B-B14F-4D97-AF65-F5344CB8AC3E}">
        <p14:creationId xmlns:p14="http://schemas.microsoft.com/office/powerpoint/2010/main" val="3502035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Slide Number Placeholder 5"/>
          <p:cNvSpPr>
            <a:spLocks noGrp="1"/>
          </p:cNvSpPr>
          <p:nvPr>
            <p:ph type="sldNum" sz="quarter" idx="10"/>
          </p:nvPr>
        </p:nvSpPr>
        <p:spPr/>
        <p:txBody>
          <a:bodyPr/>
          <a:lstStyle>
            <a:lvl1pPr>
              <a:defRPr/>
            </a:lvl1pPr>
          </a:lstStyle>
          <a:p>
            <a:pPr>
              <a:defRPr/>
            </a:pPr>
            <a:fld id="{6A7BC860-0EEA-4F67-9C02-7BA8A0B93AC8}" type="slidenum">
              <a:rPr lang="en-GB" altLang="en-US"/>
              <a:pPr>
                <a:defRPr/>
              </a:pPr>
              <a:t>‹#›</a:t>
            </a:fld>
            <a:endParaRPr lang="en-GB" altLang="en-US"/>
          </a:p>
        </p:txBody>
      </p:sp>
    </p:spTree>
    <p:extLst>
      <p:ext uri="{BB962C8B-B14F-4D97-AF65-F5344CB8AC3E}">
        <p14:creationId xmlns:p14="http://schemas.microsoft.com/office/powerpoint/2010/main" val="1994131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54DD942-EF35-4365-8113-F03574613473}" type="slidenum">
              <a:rPr lang="en-GB" altLang="en-US"/>
              <a:pPr>
                <a:defRPr/>
              </a:pPr>
              <a:t>‹#›</a:t>
            </a:fld>
            <a:endParaRPr lang="en-GB" altLang="en-US"/>
          </a:p>
        </p:txBody>
      </p:sp>
    </p:spTree>
    <p:extLst>
      <p:ext uri="{BB962C8B-B14F-4D97-AF65-F5344CB8AC3E}">
        <p14:creationId xmlns:p14="http://schemas.microsoft.com/office/powerpoint/2010/main" val="289824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Slide Number Placeholder 5"/>
          <p:cNvSpPr>
            <a:spLocks noGrp="1"/>
          </p:cNvSpPr>
          <p:nvPr>
            <p:ph type="sldNum" sz="quarter" idx="10"/>
          </p:nvPr>
        </p:nvSpPr>
        <p:spPr/>
        <p:txBody>
          <a:bodyPr/>
          <a:lstStyle>
            <a:lvl1pPr>
              <a:defRPr/>
            </a:lvl1pPr>
          </a:lstStyle>
          <a:p>
            <a:pPr>
              <a:defRPr/>
            </a:pPr>
            <a:fld id="{1F57EE3B-D41B-4490-A9E6-6A9E9726817C}" type="slidenum">
              <a:rPr lang="en-GB" altLang="en-US"/>
              <a:pPr>
                <a:defRPr/>
              </a:pPr>
              <a:t>‹#›</a:t>
            </a:fld>
            <a:endParaRPr lang="en-GB" altLang="en-US"/>
          </a:p>
        </p:txBody>
      </p:sp>
    </p:spTree>
    <p:extLst>
      <p:ext uri="{BB962C8B-B14F-4D97-AF65-F5344CB8AC3E}">
        <p14:creationId xmlns:p14="http://schemas.microsoft.com/office/powerpoint/2010/main" val="2097266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5"/>
          <p:cNvSpPr>
            <a:spLocks noGrp="1"/>
          </p:cNvSpPr>
          <p:nvPr>
            <p:ph type="sldNum" sz="quarter" idx="10"/>
          </p:nvPr>
        </p:nvSpPr>
        <p:spPr/>
        <p:txBody>
          <a:bodyPr/>
          <a:lstStyle>
            <a:lvl1pPr>
              <a:defRPr/>
            </a:lvl1pPr>
          </a:lstStyle>
          <a:p>
            <a:pPr>
              <a:defRPr/>
            </a:pPr>
            <a:fld id="{A7E56071-1AFD-484A-83DF-E004E1A7EB62}" type="slidenum">
              <a:rPr lang="en-GB" altLang="en-US"/>
              <a:pPr>
                <a:defRPr/>
              </a:pPr>
              <a:t>‹#›</a:t>
            </a:fld>
            <a:endParaRPr lang="en-GB" altLang="en-US"/>
          </a:p>
        </p:txBody>
      </p:sp>
    </p:spTree>
    <p:extLst>
      <p:ext uri="{BB962C8B-B14F-4D97-AF65-F5344CB8AC3E}">
        <p14:creationId xmlns:p14="http://schemas.microsoft.com/office/powerpoint/2010/main" val="3504865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Slide Number Placeholder 5"/>
          <p:cNvSpPr>
            <a:spLocks noGrp="1"/>
          </p:cNvSpPr>
          <p:nvPr>
            <p:ph type="sldNum" sz="quarter" idx="10"/>
          </p:nvPr>
        </p:nvSpPr>
        <p:spPr/>
        <p:txBody>
          <a:bodyPr/>
          <a:lstStyle>
            <a:lvl1pPr>
              <a:defRPr/>
            </a:lvl1pPr>
          </a:lstStyle>
          <a:p>
            <a:pPr>
              <a:defRPr/>
            </a:pPr>
            <a:fld id="{D7573F66-1AA5-4603-AE1E-82E8B044212F}" type="slidenum">
              <a:rPr lang="en-GB" altLang="en-US"/>
              <a:pPr>
                <a:defRPr/>
              </a:pPr>
              <a:t>‹#›</a:t>
            </a:fld>
            <a:endParaRPr lang="en-GB" altLang="en-US"/>
          </a:p>
        </p:txBody>
      </p:sp>
    </p:spTree>
    <p:extLst>
      <p:ext uri="{BB962C8B-B14F-4D97-AF65-F5344CB8AC3E}">
        <p14:creationId xmlns:p14="http://schemas.microsoft.com/office/powerpoint/2010/main" val="2314712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B4A8474-7CAB-45D9-9468-8C7E9A047286}" type="slidenum">
              <a:rPr lang="en-GB" altLang="en-US"/>
              <a:pPr>
                <a:defRPr/>
              </a:pPr>
              <a:t>‹#›</a:t>
            </a:fld>
            <a:endParaRPr lang="en-GB" altLang="en-US"/>
          </a:p>
        </p:txBody>
      </p:sp>
    </p:spTree>
    <p:extLst>
      <p:ext uri="{BB962C8B-B14F-4D97-AF65-F5344CB8AC3E}">
        <p14:creationId xmlns:p14="http://schemas.microsoft.com/office/powerpoint/2010/main" val="1254783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83159E5-6121-4127-9C21-FEA0946343FF}" type="slidenum">
              <a:rPr lang="en-GB" altLang="en-US"/>
              <a:pPr>
                <a:defRPr/>
              </a:pPr>
              <a:t>‹#›</a:t>
            </a:fld>
            <a:endParaRPr lang="en-GB" altLang="en-US"/>
          </a:p>
        </p:txBody>
      </p:sp>
    </p:spTree>
    <p:extLst>
      <p:ext uri="{BB962C8B-B14F-4D97-AF65-F5344CB8AC3E}">
        <p14:creationId xmlns:p14="http://schemas.microsoft.com/office/powerpoint/2010/main" val="49284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206B522-2557-44CF-9C75-EF891C9AE48E}" type="datetimeFigureOut">
              <a:rPr lang="en-GB" altLang="en-US"/>
              <a:pPr>
                <a:defRPr/>
              </a:pPr>
              <a:t>17/11/2017</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6521187-29B6-43B0-82BA-BFD170D0C36C}" type="slidenum">
              <a:rPr lang="en-GB" altLang="en-US"/>
              <a:pPr>
                <a:defRPr/>
              </a:pPr>
              <a:t>‹#›</a:t>
            </a:fld>
            <a:endParaRPr lang="en-GB" altLang="en-US"/>
          </a:p>
        </p:txBody>
      </p:sp>
    </p:spTree>
    <p:extLst>
      <p:ext uri="{BB962C8B-B14F-4D97-AF65-F5344CB8AC3E}">
        <p14:creationId xmlns:p14="http://schemas.microsoft.com/office/powerpoint/2010/main" val="4225529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3397917-6118-40F2-93D8-A84AE4903297}" type="slidenum">
              <a:rPr lang="en-GB" altLang="en-US"/>
              <a:pPr>
                <a:defRPr/>
              </a:pPr>
              <a:t>‹#›</a:t>
            </a:fld>
            <a:endParaRPr lang="en-GB" altLang="en-US"/>
          </a:p>
        </p:txBody>
      </p:sp>
    </p:spTree>
    <p:extLst>
      <p:ext uri="{BB962C8B-B14F-4D97-AF65-F5344CB8AC3E}">
        <p14:creationId xmlns:p14="http://schemas.microsoft.com/office/powerpoint/2010/main" val="767190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Slide Number Placeholder 5"/>
          <p:cNvSpPr>
            <a:spLocks noGrp="1"/>
          </p:cNvSpPr>
          <p:nvPr>
            <p:ph type="sldNum" sz="quarter" idx="10"/>
          </p:nvPr>
        </p:nvSpPr>
        <p:spPr/>
        <p:txBody>
          <a:bodyPr/>
          <a:lstStyle>
            <a:lvl1pPr>
              <a:defRPr/>
            </a:lvl1pPr>
          </a:lstStyle>
          <a:p>
            <a:pPr>
              <a:defRPr/>
            </a:pPr>
            <a:fld id="{F3B9CD99-E841-44D4-8DFF-2ADBDDA53319}" type="slidenum">
              <a:rPr lang="en-GB" altLang="en-US"/>
              <a:pPr>
                <a:defRPr/>
              </a:pPr>
              <a:t>‹#›</a:t>
            </a:fld>
            <a:endParaRPr lang="en-GB" altLang="en-US"/>
          </a:p>
        </p:txBody>
      </p:sp>
    </p:spTree>
    <p:extLst>
      <p:ext uri="{BB962C8B-B14F-4D97-AF65-F5344CB8AC3E}">
        <p14:creationId xmlns:p14="http://schemas.microsoft.com/office/powerpoint/2010/main" val="1097675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Slide Number Placeholder 5"/>
          <p:cNvSpPr>
            <a:spLocks noGrp="1"/>
          </p:cNvSpPr>
          <p:nvPr>
            <p:ph type="sldNum" sz="quarter" idx="10"/>
          </p:nvPr>
        </p:nvSpPr>
        <p:spPr/>
        <p:txBody>
          <a:bodyPr/>
          <a:lstStyle>
            <a:lvl1pPr>
              <a:defRPr/>
            </a:lvl1pPr>
          </a:lstStyle>
          <a:p>
            <a:pPr>
              <a:defRPr/>
            </a:pPr>
            <a:fld id="{8D82D7EC-4C35-47F8-9145-FF57B96D26F1}" type="slidenum">
              <a:rPr lang="en-GB" altLang="en-US"/>
              <a:pPr>
                <a:defRPr/>
              </a:pPr>
              <a:t>‹#›</a:t>
            </a:fld>
            <a:endParaRPr lang="en-GB" altLang="en-US"/>
          </a:p>
        </p:txBody>
      </p:sp>
    </p:spTree>
    <p:extLst>
      <p:ext uri="{BB962C8B-B14F-4D97-AF65-F5344CB8AC3E}">
        <p14:creationId xmlns:p14="http://schemas.microsoft.com/office/powerpoint/2010/main" val="254277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3B2EA8-E1D3-4C11-B448-A7829433E9B3}" type="datetimeFigureOut">
              <a:rPr lang="en-GB" altLang="en-US"/>
              <a:pPr>
                <a:defRPr/>
              </a:pPr>
              <a:t>17/11/2017</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B42012F-00F2-484D-BD1D-B5AB91F64421}" type="slidenum">
              <a:rPr lang="en-GB" altLang="en-US"/>
              <a:pPr>
                <a:defRPr/>
              </a:pPr>
              <a:t>‹#›</a:t>
            </a:fld>
            <a:endParaRPr lang="en-GB" altLang="en-US"/>
          </a:p>
        </p:txBody>
      </p:sp>
    </p:spTree>
    <p:extLst>
      <p:ext uri="{BB962C8B-B14F-4D97-AF65-F5344CB8AC3E}">
        <p14:creationId xmlns:p14="http://schemas.microsoft.com/office/powerpoint/2010/main" val="98621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1AA33FA-AC8D-4860-9EBF-E34B417A87C8}" type="datetimeFigureOut">
              <a:rPr lang="en-GB" altLang="en-US"/>
              <a:pPr>
                <a:defRPr/>
              </a:pPr>
              <a:t>17/11/2017</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8FC73C9-4994-423C-A8D4-585D3263C98D}" type="slidenum">
              <a:rPr lang="en-GB" altLang="en-US"/>
              <a:pPr>
                <a:defRPr/>
              </a:pPr>
              <a:t>‹#›</a:t>
            </a:fld>
            <a:endParaRPr lang="en-GB" altLang="en-US"/>
          </a:p>
        </p:txBody>
      </p:sp>
    </p:spTree>
    <p:extLst>
      <p:ext uri="{BB962C8B-B14F-4D97-AF65-F5344CB8AC3E}">
        <p14:creationId xmlns:p14="http://schemas.microsoft.com/office/powerpoint/2010/main" val="423018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2B9C9A5-2174-483C-AF69-93D08D72B960}" type="datetimeFigureOut">
              <a:rPr lang="en-GB" altLang="en-US"/>
              <a:pPr>
                <a:defRPr/>
              </a:pPr>
              <a:t>17/11/2017</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4C41F68-F139-484E-93A5-E9ADBAD737E0}" type="slidenum">
              <a:rPr lang="en-GB" altLang="en-US"/>
              <a:pPr>
                <a:defRPr/>
              </a:pPr>
              <a:t>‹#›</a:t>
            </a:fld>
            <a:endParaRPr lang="en-GB" altLang="en-US"/>
          </a:p>
        </p:txBody>
      </p:sp>
    </p:spTree>
    <p:extLst>
      <p:ext uri="{BB962C8B-B14F-4D97-AF65-F5344CB8AC3E}">
        <p14:creationId xmlns:p14="http://schemas.microsoft.com/office/powerpoint/2010/main" val="176409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03C0C8E-0331-40E6-A99F-CA5DB5362536}" type="datetimeFigureOut">
              <a:rPr lang="en-GB" altLang="en-US"/>
              <a:pPr>
                <a:defRPr/>
              </a:pPr>
              <a:t>17/11/2017</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FD8CB85-7F78-4B1B-9C96-04CCAE0D1B67}" type="slidenum">
              <a:rPr lang="en-GB" altLang="en-US"/>
              <a:pPr>
                <a:defRPr/>
              </a:pPr>
              <a:t>‹#›</a:t>
            </a:fld>
            <a:endParaRPr lang="en-GB" altLang="en-US"/>
          </a:p>
        </p:txBody>
      </p:sp>
    </p:spTree>
    <p:extLst>
      <p:ext uri="{BB962C8B-B14F-4D97-AF65-F5344CB8AC3E}">
        <p14:creationId xmlns:p14="http://schemas.microsoft.com/office/powerpoint/2010/main" val="376533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B9DCF0-4408-4B20-B842-4D87F917CB7E}" type="datetimeFigureOut">
              <a:rPr lang="en-GB" altLang="en-US"/>
              <a:pPr>
                <a:defRPr/>
              </a:pPr>
              <a:t>17/11/2017</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0D23711-B0FA-4560-8980-7BBD3E64B58B}" type="slidenum">
              <a:rPr lang="en-GB" altLang="en-US"/>
              <a:pPr>
                <a:defRPr/>
              </a:pPr>
              <a:t>‹#›</a:t>
            </a:fld>
            <a:endParaRPr lang="en-GB" altLang="en-US"/>
          </a:p>
        </p:txBody>
      </p:sp>
    </p:spTree>
    <p:extLst>
      <p:ext uri="{BB962C8B-B14F-4D97-AF65-F5344CB8AC3E}">
        <p14:creationId xmlns:p14="http://schemas.microsoft.com/office/powerpoint/2010/main" val="292230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2FD6A3-CA48-4D3F-B136-FFBDD2942C8F}" type="datetimeFigureOut">
              <a:rPr lang="en-GB" altLang="en-US"/>
              <a:pPr>
                <a:defRPr/>
              </a:pPr>
              <a:t>17/11/2017</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0F83D7C-1F22-456F-9BD0-5AFF79304C13}" type="slidenum">
              <a:rPr lang="en-GB" altLang="en-US"/>
              <a:pPr>
                <a:defRPr/>
              </a:pPr>
              <a:t>‹#›</a:t>
            </a:fld>
            <a:endParaRPr lang="en-GB" altLang="en-US"/>
          </a:p>
        </p:txBody>
      </p:sp>
    </p:spTree>
    <p:extLst>
      <p:ext uri="{BB962C8B-B14F-4D97-AF65-F5344CB8AC3E}">
        <p14:creationId xmlns:p14="http://schemas.microsoft.com/office/powerpoint/2010/main" val="31437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734804-3A7A-4727-A3E7-3EA93B1A530B}" type="datetimeFigureOut">
              <a:rPr lang="en-GB" altLang="en-US"/>
              <a:pPr>
                <a:defRPr/>
              </a:pPr>
              <a:t>17/11/2017</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57FE12A-EF1D-4891-B7DA-4C788746BF83}" type="slidenum">
              <a:rPr lang="en-GB" altLang="en-US"/>
              <a:pPr>
                <a:defRPr/>
              </a:pPr>
              <a:t>‹#›</a:t>
            </a:fld>
            <a:endParaRPr lang="en-GB" altLang="en-US"/>
          </a:p>
        </p:txBody>
      </p:sp>
    </p:spTree>
    <p:extLst>
      <p:ext uri="{BB962C8B-B14F-4D97-AF65-F5344CB8AC3E}">
        <p14:creationId xmlns:p14="http://schemas.microsoft.com/office/powerpoint/2010/main" val="303302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7368172-AE64-4B5B-A49F-6EC1B9EAC02B}" type="datetimeFigureOut">
              <a:rPr lang="en-GB" altLang="en-US"/>
              <a:pPr>
                <a:defRPr/>
              </a:pPr>
              <a:t>17/11/2017</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581D96E9-B6D9-4E5C-B6CE-436F68C9F1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3492500" y="274638"/>
            <a:ext cx="51943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l-GR" altLang="en-US" smtClean="0"/>
          </a:p>
        </p:txBody>
      </p:sp>
      <p:sp>
        <p:nvSpPr>
          <p:cNvPr id="1029" name="Text Placeholder 2"/>
          <p:cNvSpPr>
            <a:spLocks noGrp="1"/>
          </p:cNvSpPr>
          <p:nvPr>
            <p:ph type="body" idx="1"/>
          </p:nvPr>
        </p:nvSpPr>
        <p:spPr bwMode="auto">
          <a:xfrm>
            <a:off x="457200" y="1844675"/>
            <a:ext cx="82184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l-GR" altLang="en-US" smtClean="0"/>
          </a:p>
        </p:txBody>
      </p:sp>
      <p:sp>
        <p:nvSpPr>
          <p:cNvPr id="13316" name="Rectangle 2"/>
          <p:cNvSpPr>
            <a:spLocks noChangeArrowheads="1"/>
          </p:cNvSpPr>
          <p:nvPr/>
        </p:nvSpPr>
        <p:spPr bwMode="auto">
          <a:xfrm>
            <a:off x="0" y="0"/>
            <a:ext cx="9144000" cy="0"/>
          </a:xfrm>
          <a:prstGeom prst="rect">
            <a:avLst/>
          </a:prstGeom>
          <a:noFill/>
          <a:ln>
            <a:noFill/>
          </a:ln>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l-GR" altLang="en-US" sz="1800" smtClean="0">
              <a:latin typeface="Cambria" pitchFamily="18" charset="0"/>
            </a:endParaRPr>
          </a:p>
        </p:txBody>
      </p:sp>
      <p:graphicFrame>
        <p:nvGraphicFramePr>
          <p:cNvPr id="1026" name="Object 31"/>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036" name="Acrobat Document" r:id="rId14" imgW="5398560" imgH="3594960" progId="AcroExch.Document.11">
                  <p:embed/>
                </p:oleObj>
              </mc:Choice>
              <mc:Fallback>
                <p:oleObj name="Acrobat Document" r:id="rId14" imgW="5398560" imgH="3594960" progId="AcroExch.Document.11">
                  <p:embed/>
                  <p:pic>
                    <p:nvPicPr>
                      <p:cNvPr id="0" name="Object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1"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01013" y="6234113"/>
            <a:ext cx="585787"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mbria" pitchFamily="18" charset="0"/>
              </a:defRPr>
            </a:lvl1pPr>
          </a:lstStyle>
          <a:p>
            <a:pPr>
              <a:defRPr/>
            </a:pPr>
            <a:fld id="{BF109913-0C85-4A01-BCF3-FAB3607C8877}" type="slidenum">
              <a:rPr lang="en-GB" altLang="en-US"/>
              <a:pPr>
                <a:defRPr/>
              </a:pPr>
              <a:t>‹#›</a:t>
            </a:fld>
            <a:endParaRPr lang="en-GB" altLang="en-US"/>
          </a:p>
        </p:txBody>
      </p:sp>
      <p:pic>
        <p:nvPicPr>
          <p:cNvPr id="1034"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4"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fibonacci-project.eu/"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hyperlink" Target="http://www.ceys-project.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ctrTitle"/>
          </p:nvPr>
        </p:nvSpPr>
        <p:spPr>
          <a:xfrm>
            <a:off x="539750" y="2349500"/>
            <a:ext cx="7772400" cy="2663825"/>
          </a:xfrm>
        </p:spPr>
        <p:txBody>
          <a:bodyPr/>
          <a:lstStyle/>
          <a:p>
            <a:pPr eaLnBrk="1" hangingPunct="1"/>
            <a:r>
              <a:rPr lang="en-US" altLang="en-US" b="1" smtClean="0">
                <a:solidFill>
                  <a:srgbClr val="FF5050"/>
                </a:solidFill>
                <a:ea typeface="ＭＳ Ｐゴシック" pitchFamily="34" charset="-128"/>
              </a:rPr>
              <a:t>Training Module 10</a:t>
            </a:r>
            <a:r>
              <a:rPr lang="en-US" altLang="en-US" sz="3600" b="1" smtClean="0">
                <a:solidFill>
                  <a:srgbClr val="FF5050"/>
                </a:solidFill>
                <a:ea typeface="ＭＳ Ｐゴシック" pitchFamily="34" charset="-128"/>
              </a:rPr>
              <a:t/>
            </a:r>
            <a:br>
              <a:rPr lang="en-US" altLang="en-US" sz="3600" b="1" smtClean="0">
                <a:solidFill>
                  <a:srgbClr val="FF5050"/>
                </a:solidFill>
                <a:ea typeface="ＭＳ Ｐゴシック" pitchFamily="34" charset="-128"/>
              </a:rPr>
            </a:br>
            <a:r>
              <a:rPr lang="en-US" altLang="en-US" sz="2000" b="1" smtClean="0">
                <a:solidFill>
                  <a:srgbClr val="FF5050"/>
                </a:solidFill>
                <a:ea typeface="ＭＳ Ｐゴシック" pitchFamily="34" charset="-128"/>
              </a:rPr>
              <a:t/>
            </a:r>
            <a:br>
              <a:rPr lang="en-US" altLang="en-US" sz="2000" b="1" smtClean="0">
                <a:solidFill>
                  <a:srgbClr val="FF5050"/>
                </a:solidFill>
                <a:ea typeface="ＭＳ Ｐゴシック" pitchFamily="34" charset="-128"/>
              </a:rPr>
            </a:br>
            <a:r>
              <a:rPr lang="en-US" altLang="en-US" sz="4000" b="1" smtClean="0">
                <a:solidFill>
                  <a:srgbClr val="FF5050"/>
                </a:solidFill>
                <a:ea typeface="ＭＳ Ｐゴシック" pitchFamily="34" charset="-128"/>
              </a:rPr>
              <a:t>Cross-curricular project work</a:t>
            </a:r>
            <a:endParaRPr lang="nl-BE" altLang="en-US" sz="4000" b="1"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627313" y="404813"/>
            <a:ext cx="6265862" cy="1325562"/>
          </a:xfrm>
        </p:spPr>
        <p:txBody>
          <a:bodyPr/>
          <a:lstStyle/>
          <a:p>
            <a:pPr eaLnBrk="1" hangingPunct="1"/>
            <a:r>
              <a:rPr lang="en-US" altLang="en-US" sz="3200" b="1" smtClean="0">
                <a:solidFill>
                  <a:srgbClr val="00B050"/>
                </a:solidFill>
                <a:ea typeface="ＭＳ Ｐゴシック" pitchFamily="34" charset="-128"/>
              </a:rPr>
              <a:t>What are the goals of cross curricular teaching and learning?</a:t>
            </a:r>
            <a:r>
              <a:rPr lang="en-US" altLang="en-US" sz="3200" i="1" smtClean="0">
                <a:solidFill>
                  <a:srgbClr val="00B050"/>
                </a:solidFill>
                <a:ea typeface="ＭＳ Ｐゴシック" pitchFamily="34" charset="-128"/>
              </a:rPr>
              <a:t> </a:t>
            </a:r>
          </a:p>
        </p:txBody>
      </p:sp>
      <p:sp>
        <p:nvSpPr>
          <p:cNvPr id="14339" name="Content Placeholder 2"/>
          <p:cNvSpPr>
            <a:spLocks noGrp="1"/>
          </p:cNvSpPr>
          <p:nvPr>
            <p:ph idx="1"/>
          </p:nvPr>
        </p:nvSpPr>
        <p:spPr>
          <a:xfrm>
            <a:off x="457200" y="1844675"/>
            <a:ext cx="8218488" cy="4248150"/>
          </a:xfrm>
        </p:spPr>
        <p:txBody>
          <a:bodyPr/>
          <a:lstStyle/>
          <a:p>
            <a:pPr eaLnBrk="1" hangingPunct="1"/>
            <a:r>
              <a:rPr lang="en-US" altLang="en-US" sz="1800" smtClean="0">
                <a:latin typeface="Calibri" pitchFamily="34" charset="0"/>
                <a:ea typeface="ＭＳ Ｐゴシック" pitchFamily="34" charset="-128"/>
              </a:rPr>
              <a:t>Motivate and encourage </a:t>
            </a:r>
            <a:r>
              <a:rPr lang="en-GB" altLang="en-US" sz="1800" smtClean="0">
                <a:latin typeface="Calibri" pitchFamily="34" charset="0"/>
                <a:ea typeface="ＭＳ Ｐゴシック" pitchFamily="34" charset="-128"/>
              </a:rPr>
              <a:t>children’s </a:t>
            </a:r>
            <a:r>
              <a:rPr lang="en-US" altLang="en-US" sz="1800" smtClean="0">
                <a:latin typeface="Calibri" pitchFamily="34" charset="0"/>
                <a:ea typeface="ＭＳ Ｐゴシック" pitchFamily="34" charset="-128"/>
              </a:rPr>
              <a:t>learning linked to their </a:t>
            </a:r>
            <a:r>
              <a:rPr lang="en-US" altLang="en-US" sz="1800" b="1" smtClean="0">
                <a:latin typeface="Calibri" pitchFamily="34" charset="0"/>
                <a:ea typeface="ＭＳ Ｐゴシック" pitchFamily="34" charset="-128"/>
              </a:rPr>
              <a:t>wider life experiences and interests.</a:t>
            </a:r>
          </a:p>
          <a:p>
            <a:pPr eaLnBrk="1" hangingPunct="1"/>
            <a:r>
              <a:rPr lang="en-US" altLang="en-US" sz="1800" smtClean="0">
                <a:latin typeface="Calibri" pitchFamily="34" charset="0"/>
                <a:ea typeface="ＭＳ Ｐゴシック" pitchFamily="34" charset="-128"/>
              </a:rPr>
              <a:t>Provide </a:t>
            </a:r>
            <a:r>
              <a:rPr lang="en-US" altLang="en-US" sz="1800" b="1" smtClean="0">
                <a:latin typeface="Calibri" pitchFamily="34" charset="0"/>
                <a:ea typeface="ＭＳ Ｐゴシック" pitchFamily="34" charset="-128"/>
              </a:rPr>
              <a:t>active and experiential learning</a:t>
            </a:r>
            <a:r>
              <a:rPr lang="en-US" altLang="en-US" sz="1800" smtClean="0">
                <a:latin typeface="Calibri" pitchFamily="34" charset="0"/>
                <a:ea typeface="ＭＳ Ｐゴシック" pitchFamily="34" charset="-128"/>
              </a:rPr>
              <a:t> for children.</a:t>
            </a:r>
          </a:p>
          <a:p>
            <a:pPr eaLnBrk="1" hangingPunct="1"/>
            <a:r>
              <a:rPr lang="en-US" altLang="en-US" sz="1800" smtClean="0">
                <a:latin typeface="Calibri" pitchFamily="34" charset="0"/>
                <a:ea typeface="ＭＳ Ｐゴシック" pitchFamily="34" charset="-128"/>
              </a:rPr>
              <a:t>Promote an integrated approach to </a:t>
            </a:r>
            <a:r>
              <a:rPr lang="en-GB" altLang="en-US" sz="1800" b="1" smtClean="0">
                <a:latin typeface="Calibri" pitchFamily="34" charset="0"/>
                <a:ea typeface="ＭＳ Ｐゴシック" pitchFamily="34" charset="-128"/>
              </a:rPr>
              <a:t>children’s </a:t>
            </a:r>
            <a:r>
              <a:rPr lang="en-US" altLang="en-US" sz="1800" b="1" smtClean="0">
                <a:latin typeface="Calibri" pitchFamily="34" charset="0"/>
                <a:ea typeface="ＭＳ Ｐゴシック" pitchFamily="34" charset="-128"/>
              </a:rPr>
              <a:t>cognitive, personal and social</a:t>
            </a:r>
            <a:r>
              <a:rPr lang="en-US" altLang="en-US" sz="1800" smtClean="0">
                <a:latin typeface="Calibri" pitchFamily="34" charset="0"/>
                <a:ea typeface="ＭＳ Ｐゴシック" pitchFamily="34" charset="-128"/>
              </a:rPr>
              <a:t> </a:t>
            </a:r>
            <a:r>
              <a:rPr lang="en-US" altLang="en-US" sz="1800" b="1" smtClean="0">
                <a:latin typeface="Calibri" pitchFamily="34" charset="0"/>
                <a:ea typeface="ＭＳ Ｐゴシック" pitchFamily="34" charset="-128"/>
              </a:rPr>
              <a:t>development .</a:t>
            </a:r>
          </a:p>
          <a:p>
            <a:pPr eaLnBrk="1" hangingPunct="1"/>
            <a:r>
              <a:rPr lang="en-US" altLang="en-US" sz="1800" smtClean="0">
                <a:latin typeface="Calibri" pitchFamily="34" charset="0"/>
                <a:ea typeface="ＭＳ Ｐゴシック" pitchFamily="34" charset="-128"/>
              </a:rPr>
              <a:t>Draw on </a:t>
            </a:r>
            <a:r>
              <a:rPr lang="en-US" altLang="en-US" sz="1800" b="1" smtClean="0">
                <a:latin typeface="Calibri" pitchFamily="34" charset="0"/>
                <a:ea typeface="ＭＳ Ｐゴシック" pitchFamily="34" charset="-128"/>
              </a:rPr>
              <a:t>similarities in, and links between, individual subjects </a:t>
            </a:r>
            <a:r>
              <a:rPr lang="en-US" altLang="en-US" sz="1800" smtClean="0">
                <a:latin typeface="Calibri" pitchFamily="34" charset="0"/>
                <a:ea typeface="ＭＳ Ｐゴシック" pitchFamily="34" charset="-128"/>
              </a:rPr>
              <a:t>(in terms of subject content, teaching and learning processes) and make these </a:t>
            </a:r>
            <a:r>
              <a:rPr lang="en-US" altLang="en-US" sz="1800" b="1" smtClean="0">
                <a:latin typeface="Calibri" pitchFamily="34" charset="0"/>
                <a:ea typeface="ＭＳ Ｐゴシック" pitchFamily="34" charset="-128"/>
              </a:rPr>
              <a:t>links explicit.</a:t>
            </a:r>
            <a:r>
              <a:rPr lang="en-US" altLang="en-US" sz="1800" smtClean="0">
                <a:latin typeface="Calibri" pitchFamily="34" charset="0"/>
                <a:ea typeface="ＭＳ Ｐゴシック" pitchFamily="34" charset="-128"/>
              </a:rPr>
              <a:t> </a:t>
            </a:r>
          </a:p>
          <a:p>
            <a:pPr eaLnBrk="1" hangingPunct="1"/>
            <a:r>
              <a:rPr lang="en-US" altLang="en-US" sz="1800" smtClean="0">
                <a:latin typeface="Calibri" pitchFamily="34" charset="0"/>
                <a:ea typeface="ＭＳ Ｐゴシック" pitchFamily="34" charset="-128"/>
              </a:rPr>
              <a:t>Contribute towards a </a:t>
            </a:r>
            <a:r>
              <a:rPr lang="en-US" altLang="en-US" sz="1800" b="1" smtClean="0">
                <a:latin typeface="Calibri" pitchFamily="34" charset="0"/>
                <a:ea typeface="ＭＳ Ｐゴシック" pitchFamily="34" charset="-128"/>
              </a:rPr>
              <a:t>broad range of teaching and learning opportunities</a:t>
            </a:r>
            <a:r>
              <a:rPr lang="en-US" altLang="en-US" sz="1800" smtClean="0">
                <a:latin typeface="Calibri" pitchFamily="34" charset="0"/>
                <a:ea typeface="ＭＳ Ｐゴシック" pitchFamily="34" charset="-128"/>
              </a:rPr>
              <a:t> within individual subjects and across subjects -  in interpreting specific external curriculum requirements.</a:t>
            </a:r>
          </a:p>
          <a:p>
            <a:pPr eaLnBrk="1" hangingPunct="1"/>
            <a:r>
              <a:rPr lang="en-US" altLang="en-US" sz="1800" smtClean="0">
                <a:latin typeface="Calibri" pitchFamily="34" charset="0"/>
                <a:ea typeface="ＭＳ Ｐゴシック" pitchFamily="34" charset="-128"/>
              </a:rPr>
              <a:t>Allow </a:t>
            </a:r>
            <a:r>
              <a:rPr lang="en-US" altLang="en-US" sz="1800" b="1" smtClean="0">
                <a:latin typeface="Calibri" pitchFamily="34" charset="0"/>
                <a:ea typeface="ＭＳ Ｐゴシック" pitchFamily="34" charset="-128"/>
              </a:rPr>
              <a:t>teachers</a:t>
            </a:r>
            <a:r>
              <a:rPr lang="en-US" altLang="en-US" sz="1800" smtClean="0">
                <a:latin typeface="Calibri" pitchFamily="34" charset="0"/>
                <a:ea typeface="ＭＳ Ｐゴシック" pitchFamily="34" charset="-128"/>
              </a:rPr>
              <a:t> opportunities to </a:t>
            </a:r>
            <a:r>
              <a:rPr lang="en-US" altLang="en-US" sz="1800" b="1" smtClean="0">
                <a:latin typeface="Calibri" pitchFamily="34" charset="0"/>
                <a:ea typeface="ＭＳ Ｐゴシック" pitchFamily="34" charset="-128"/>
              </a:rPr>
              <a:t>evaluate and reflect</a:t>
            </a:r>
            <a:r>
              <a:rPr lang="en-US" altLang="en-US" sz="1800" smtClean="0">
                <a:latin typeface="Calibri" pitchFamily="34" charset="0"/>
                <a:ea typeface="ＭＳ Ｐゴシック" pitchFamily="34" charset="-128"/>
              </a:rPr>
              <a:t> on their teaching and </a:t>
            </a:r>
            <a:r>
              <a:rPr lang="en-US" altLang="en-US" sz="1800" b="1" smtClean="0">
                <a:latin typeface="Calibri" pitchFamily="34" charset="0"/>
                <a:ea typeface="ＭＳ Ｐゴシック" pitchFamily="34" charset="-128"/>
              </a:rPr>
              <a:t>be imaginative and innovative</a:t>
            </a:r>
            <a:r>
              <a:rPr lang="en-US" altLang="en-US" sz="1800" smtClean="0">
                <a:latin typeface="Calibri" pitchFamily="34" charset="0"/>
                <a:ea typeface="ＭＳ Ｐゴシック" pitchFamily="34" charset="-128"/>
              </a:rPr>
              <a:t> in their curriculum planning.</a:t>
            </a:r>
          </a:p>
          <a:p>
            <a:pPr eaLnBrk="1" hangingPunct="1"/>
            <a:r>
              <a:rPr lang="en-US" altLang="en-US" sz="1800" smtClean="0">
                <a:latin typeface="Calibri" pitchFamily="34" charset="0"/>
                <a:ea typeface="ＭＳ Ｐゴシック" pitchFamily="34" charset="-128"/>
              </a:rPr>
              <a:t>Promote a </a:t>
            </a:r>
            <a:r>
              <a:rPr lang="en-US" altLang="en-US" sz="1800" b="1" smtClean="0">
                <a:latin typeface="Calibri" pitchFamily="34" charset="0"/>
                <a:ea typeface="ＭＳ Ｐゴシック" pitchFamily="34" charset="-128"/>
              </a:rPr>
              <a:t>shared vision amongst teachers</a:t>
            </a:r>
            <a:r>
              <a:rPr lang="en-US" altLang="en-US" sz="1800" smtClean="0">
                <a:latin typeface="Calibri" pitchFamily="34" charset="0"/>
                <a:ea typeface="ＭＳ Ｐゴシック" pitchFamily="34" charset="-128"/>
              </a:rPr>
              <a:t> through collaborations in </a:t>
            </a:r>
            <a:r>
              <a:rPr lang="en-US" altLang="en-US" sz="1800" b="1" smtClean="0">
                <a:latin typeface="Calibri" pitchFamily="34" charset="0"/>
                <a:ea typeface="ＭＳ Ｐゴシック" pitchFamily="34" charset="-128"/>
              </a:rPr>
              <a:t>curriculum design</a:t>
            </a:r>
            <a:r>
              <a:rPr lang="en-US" altLang="en-US" sz="1800" smtClean="0">
                <a:latin typeface="Calibri" pitchFamily="34" charset="0"/>
                <a:ea typeface="ＭＳ Ｐゴシック" pitchFamily="34" charset="-128"/>
              </a:rPr>
              <a:t>.</a:t>
            </a:r>
            <a:endParaRPr lang="en-US" altLang="en-US" sz="1800" smtClean="0">
              <a:solidFill>
                <a:srgbClr val="000000"/>
              </a:solidFill>
              <a:latin typeface="Calibri" pitchFamily="34" charset="0"/>
              <a:ea typeface="ＭＳ Ｐゴシック"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313" y="404813"/>
            <a:ext cx="6265862" cy="1325562"/>
          </a:xfrm>
        </p:spPr>
        <p:txBody>
          <a:bodyPr rtlCol="0">
            <a:normAutofit/>
          </a:bodyPr>
          <a:lstStyle/>
          <a:p>
            <a:pPr eaLnBrk="1" fontAlgn="auto" hangingPunct="1">
              <a:spcAft>
                <a:spcPts val="0"/>
              </a:spcAft>
              <a:defRPr/>
            </a:pPr>
            <a:r>
              <a:rPr lang="en-US" sz="3200" b="1" dirty="0">
                <a:solidFill>
                  <a:srgbClr val="00B050"/>
                </a:solidFill>
                <a:cs typeface="+mj-cs"/>
              </a:rPr>
              <a:t>B</a:t>
            </a:r>
            <a:r>
              <a:rPr lang="en-US" sz="3200" b="1" dirty="0" smtClean="0">
                <a:solidFill>
                  <a:srgbClr val="00B050"/>
                </a:solidFill>
                <a:cs typeface="+mj-cs"/>
              </a:rPr>
              <a:t>enefits </a:t>
            </a:r>
            <a:r>
              <a:rPr lang="en-US" sz="3200" b="1" dirty="0">
                <a:solidFill>
                  <a:srgbClr val="00B050"/>
                </a:solidFill>
                <a:cs typeface="+mj-cs"/>
              </a:rPr>
              <a:t>of cross </a:t>
            </a:r>
            <a:r>
              <a:rPr lang="en-US" sz="3200" b="1" dirty="0" smtClean="0">
                <a:solidFill>
                  <a:srgbClr val="00B050"/>
                </a:solidFill>
                <a:cs typeface="+mj-cs"/>
              </a:rPr>
              <a:t>curricular approaches to </a:t>
            </a:r>
            <a:r>
              <a:rPr lang="en-US" sz="3200" b="1" dirty="0">
                <a:solidFill>
                  <a:srgbClr val="00B050"/>
                </a:solidFill>
                <a:cs typeface="+mj-cs"/>
              </a:rPr>
              <a:t>science </a:t>
            </a:r>
            <a:r>
              <a:rPr lang="en-US" sz="3200" b="1" dirty="0" smtClean="0">
                <a:solidFill>
                  <a:srgbClr val="00B050"/>
                </a:solidFill>
                <a:cs typeface="+mj-cs"/>
              </a:rPr>
              <a:t>education 1 </a:t>
            </a:r>
            <a:endParaRPr lang="en-US" sz="3200" b="1" dirty="0">
              <a:solidFill>
                <a:srgbClr val="00B050"/>
              </a:solidFill>
              <a:ea typeface="+mj-ea"/>
              <a:cs typeface="+mj-cs"/>
            </a:endParaRPr>
          </a:p>
        </p:txBody>
      </p:sp>
      <p:sp>
        <p:nvSpPr>
          <p:cNvPr id="15363" name="Content Placeholder 2"/>
          <p:cNvSpPr>
            <a:spLocks noGrp="1"/>
          </p:cNvSpPr>
          <p:nvPr>
            <p:ph idx="1"/>
          </p:nvPr>
        </p:nvSpPr>
        <p:spPr>
          <a:xfrm>
            <a:off x="457200" y="1844675"/>
            <a:ext cx="8218488" cy="4248150"/>
          </a:xfrm>
        </p:spPr>
        <p:txBody>
          <a:bodyPr/>
          <a:lstStyle/>
          <a:p>
            <a:pPr eaLnBrk="1" hangingPunct="1">
              <a:buFont typeface="Arial" charset="0"/>
              <a:buNone/>
            </a:pPr>
            <a:r>
              <a:rPr lang="en-US" altLang="en-US" sz="2500" i="1" smtClean="0">
                <a:ea typeface="ＭＳ Ｐゴシック" pitchFamily="34" charset="-128"/>
              </a:rPr>
              <a:t>	</a:t>
            </a:r>
            <a:r>
              <a:rPr lang="en-US" altLang="en-US" sz="2000" smtClean="0">
                <a:latin typeface="Calibri" pitchFamily="34" charset="0"/>
                <a:ea typeface="ＭＳ Ｐゴシック" pitchFamily="34" charset="-128"/>
              </a:rPr>
              <a:t>Pupils are enabled to </a:t>
            </a:r>
            <a:r>
              <a:rPr lang="en-US" altLang="en-US" sz="2000" b="1" smtClean="0">
                <a:latin typeface="Calibri" pitchFamily="34" charset="0"/>
                <a:ea typeface="ＭＳ Ｐゴシック" pitchFamily="34" charset="-128"/>
              </a:rPr>
              <a:t>use similar skills in different subjects with the same context or problem.</a:t>
            </a:r>
            <a:r>
              <a:rPr lang="en-US" altLang="en-US" sz="2000" smtClean="0">
                <a:latin typeface="Calibri" pitchFamily="34" charset="0"/>
                <a:ea typeface="ＭＳ Ｐゴシック" pitchFamily="34" charset="-128"/>
              </a:rPr>
              <a:t> They are helped to see that events do not happen in isolation, thus showing the relevance of science ideas and skills in a wider context. </a:t>
            </a:r>
            <a:r>
              <a:rPr lang="en-US" altLang="en-US" sz="2000" b="1" smtClean="0">
                <a:latin typeface="Calibri" pitchFamily="34" charset="0"/>
                <a:ea typeface="ＭＳ Ｐゴシック" pitchFamily="34" charset="-128"/>
              </a:rPr>
              <a:t>Knowledge in the real world</a:t>
            </a:r>
            <a:r>
              <a:rPr lang="en-US" altLang="en-US" sz="2000" smtClean="0">
                <a:latin typeface="Calibri" pitchFamily="34" charset="0"/>
                <a:ea typeface="ＭＳ Ｐゴシック" pitchFamily="34" charset="-128"/>
              </a:rPr>
              <a:t> is not applied in bits and pieces but in an </a:t>
            </a:r>
            <a:r>
              <a:rPr lang="en-US" altLang="en-US" sz="2000" b="1" smtClean="0">
                <a:latin typeface="Calibri" pitchFamily="34" charset="0"/>
                <a:ea typeface="ＭＳ Ｐゴシック" pitchFamily="34" charset="-128"/>
              </a:rPr>
              <a:t>integrative fashion</a:t>
            </a:r>
            <a:r>
              <a:rPr lang="en-US" altLang="en-US" sz="2000" smtClean="0">
                <a:latin typeface="Calibri" pitchFamily="34" charset="0"/>
                <a:ea typeface="ＭＳ Ｐゴシック" pitchFamily="34" charset="-128"/>
              </a:rPr>
              <a:t>. </a:t>
            </a:r>
          </a:p>
          <a:p>
            <a:pPr eaLnBrk="1" hangingPunct="1">
              <a:buFont typeface="Arial" charset="0"/>
              <a:buNone/>
            </a:pPr>
            <a:r>
              <a:rPr lang="en-US" altLang="en-US" sz="1600" smtClean="0">
                <a:latin typeface="Calibri" pitchFamily="34" charset="0"/>
                <a:ea typeface="ＭＳ Ｐゴシック" pitchFamily="34" charset="-128"/>
              </a:rPr>
              <a:t>Kysilka, M. L. (1998). Understanding integrated curriculum. Curriculum journal,9(2), 197-209</a:t>
            </a:r>
            <a:r>
              <a:rPr lang="en-US" altLang="en-US" sz="2000" smtClean="0">
                <a:latin typeface="Calibri" pitchFamily="34" charset="0"/>
                <a:ea typeface="ＭＳ Ｐゴシック" pitchFamily="34" charset="-128"/>
              </a:rPr>
              <a:t>.</a:t>
            </a:r>
            <a:endParaRPr lang="en-GB" altLang="en-US" sz="2000" smtClean="0">
              <a:latin typeface="Calibri" pitchFamily="34" charset="0"/>
              <a:ea typeface="ＭＳ Ｐゴシック" pitchFamily="34" charset="-128"/>
              <a:hlinkClick r:id="rId3"/>
            </a:endParaRPr>
          </a:p>
          <a:p>
            <a:pPr eaLnBrk="1" hangingPunct="1">
              <a:buFont typeface="Arial" charset="0"/>
              <a:buNone/>
            </a:pPr>
            <a:endParaRPr lang="en-US" altLang="en-US" sz="2000" smtClean="0">
              <a:latin typeface="Calibri" pitchFamily="34" charset="0"/>
              <a:ea typeface="ＭＳ Ｐゴシック" pitchFamily="34" charset="-128"/>
            </a:endParaRPr>
          </a:p>
          <a:p>
            <a:pPr eaLnBrk="1" hangingPunct="1">
              <a:buFont typeface="Arial" charset="0"/>
              <a:buNone/>
            </a:pPr>
            <a:r>
              <a:rPr lang="en-US" altLang="en-US" sz="2000" smtClean="0">
                <a:latin typeface="Calibri" pitchFamily="34" charset="0"/>
                <a:ea typeface="ＭＳ Ｐゴシック" pitchFamily="34" charset="-128"/>
              </a:rPr>
              <a:t>	Pupils are more likely to </a:t>
            </a:r>
            <a:r>
              <a:rPr lang="en-US" altLang="en-US" sz="2000" b="1" smtClean="0">
                <a:latin typeface="Calibri" pitchFamily="34" charset="0"/>
                <a:ea typeface="ＭＳ Ｐゴシック" pitchFamily="34" charset="-128"/>
              </a:rPr>
              <a:t>develop creativity, critical thinking and problem solving abilities </a:t>
            </a:r>
            <a:r>
              <a:rPr lang="en-US" altLang="en-US" sz="2000" smtClean="0">
                <a:latin typeface="Calibri" pitchFamily="34" charset="0"/>
                <a:ea typeface="ＭＳ Ｐゴシック" pitchFamily="34" charset="-128"/>
              </a:rPr>
              <a:t>as they become more familiar with recognizing the </a:t>
            </a:r>
            <a:r>
              <a:rPr lang="en-US" altLang="en-US" sz="2000" b="1" smtClean="0">
                <a:latin typeface="Calibri" pitchFamily="34" charset="0"/>
                <a:ea typeface="ＭＳ Ｐゴシック" pitchFamily="34" charset="-128"/>
              </a:rPr>
              <a:t>complex demands of problems</a:t>
            </a:r>
            <a:r>
              <a:rPr lang="en-US" altLang="en-US" sz="2000" smtClean="0">
                <a:latin typeface="Calibri" pitchFamily="34" charset="0"/>
                <a:ea typeface="ＭＳ Ｐゴシック" pitchFamily="34" charset="-128"/>
              </a:rPr>
              <a:t> requiring knowledge and skills from more than one subject.</a:t>
            </a:r>
            <a:endParaRPr lang="en-GB" altLang="ja-JP" sz="2000" smtClean="0">
              <a:latin typeface="Calibri" pitchFamily="34" charset="0"/>
              <a:ea typeface="ＭＳ Ｐゴシック" pitchFamily="34" charset="-128"/>
            </a:endParaRPr>
          </a:p>
          <a:p>
            <a:pPr eaLnBrk="1" hangingPunct="1">
              <a:buFont typeface="Arial" charset="0"/>
              <a:buNone/>
            </a:pPr>
            <a:r>
              <a:rPr lang="en-GB" altLang="ja-JP" sz="1600" smtClean="0">
                <a:latin typeface="Calibri" pitchFamily="34" charset="0"/>
                <a:ea typeface="ＭＳ Ｐゴシック" pitchFamily="34" charset="-128"/>
              </a:rPr>
              <a:t>Fibonacci Project (2012, p6)</a:t>
            </a:r>
          </a:p>
          <a:p>
            <a:pPr eaLnBrk="1" hangingPunct="1">
              <a:buFont typeface="Arial" charset="0"/>
              <a:buNone/>
            </a:pPr>
            <a:endParaRPr lang="en-US" altLang="en-US" sz="2000" smtClean="0">
              <a:latin typeface="Calibri" pitchFamily="34" charset="0"/>
              <a:ea typeface="ＭＳ Ｐゴシック" pitchFamily="34" charset="-128"/>
            </a:endParaRPr>
          </a:p>
          <a:p>
            <a:pPr eaLnBrk="1" hangingPunct="1">
              <a:buFont typeface="Arial" charset="0"/>
              <a:buNone/>
            </a:pPr>
            <a:endParaRPr lang="en-US" altLang="en-US" sz="2000" smtClean="0">
              <a:solidFill>
                <a:srgbClr val="000000"/>
              </a:solidFill>
              <a:latin typeface="Calibri" pitchFamily="34" charset="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875" y="404813"/>
            <a:ext cx="6265863" cy="1325562"/>
          </a:xfrm>
        </p:spPr>
        <p:txBody>
          <a:bodyPr rtlCol="0">
            <a:normAutofit/>
          </a:bodyPr>
          <a:lstStyle/>
          <a:p>
            <a:pPr eaLnBrk="1" fontAlgn="auto" hangingPunct="1">
              <a:spcAft>
                <a:spcPts val="0"/>
              </a:spcAft>
              <a:defRPr/>
            </a:pPr>
            <a:r>
              <a:rPr lang="en-US" sz="3100" b="1" dirty="0">
                <a:solidFill>
                  <a:srgbClr val="00B050"/>
                </a:solidFill>
                <a:cs typeface="+mj-cs"/>
              </a:rPr>
              <a:t>B</a:t>
            </a:r>
            <a:r>
              <a:rPr lang="en-US" sz="3100" b="1" dirty="0" smtClean="0">
                <a:solidFill>
                  <a:srgbClr val="00B050"/>
                </a:solidFill>
                <a:cs typeface="+mj-cs"/>
              </a:rPr>
              <a:t>enefits </a:t>
            </a:r>
            <a:r>
              <a:rPr lang="en-US" sz="3100" b="1" dirty="0">
                <a:solidFill>
                  <a:srgbClr val="00B050"/>
                </a:solidFill>
                <a:cs typeface="+mj-cs"/>
              </a:rPr>
              <a:t>of cross </a:t>
            </a:r>
            <a:r>
              <a:rPr lang="en-US" sz="3100" b="1" dirty="0" smtClean="0">
                <a:solidFill>
                  <a:srgbClr val="00B050"/>
                </a:solidFill>
                <a:cs typeface="+mj-cs"/>
              </a:rPr>
              <a:t>curricular approaches to </a:t>
            </a:r>
            <a:r>
              <a:rPr lang="en-US" sz="3100" b="1" dirty="0">
                <a:solidFill>
                  <a:srgbClr val="00B050"/>
                </a:solidFill>
                <a:cs typeface="+mj-cs"/>
              </a:rPr>
              <a:t>science </a:t>
            </a:r>
            <a:r>
              <a:rPr lang="en-US" sz="3100" b="1" dirty="0" smtClean="0">
                <a:solidFill>
                  <a:srgbClr val="00B050"/>
                </a:solidFill>
                <a:cs typeface="+mj-cs"/>
              </a:rPr>
              <a:t>education 2</a:t>
            </a:r>
            <a:endParaRPr lang="en-US" b="1" dirty="0">
              <a:solidFill>
                <a:srgbClr val="00B050"/>
              </a:solidFill>
              <a:ea typeface="+mj-ea"/>
              <a:cs typeface="+mj-cs"/>
            </a:endParaRPr>
          </a:p>
        </p:txBody>
      </p:sp>
      <p:sp>
        <p:nvSpPr>
          <p:cNvPr id="3" name="Content Placeholder 2"/>
          <p:cNvSpPr>
            <a:spLocks noGrp="1"/>
          </p:cNvSpPr>
          <p:nvPr>
            <p:ph idx="1"/>
          </p:nvPr>
        </p:nvSpPr>
        <p:spPr>
          <a:xfrm>
            <a:off x="395288" y="1628775"/>
            <a:ext cx="8218487" cy="4679950"/>
          </a:xfrm>
        </p:spPr>
        <p:txBody>
          <a:bodyPr>
            <a:normAutofit fontScale="70000" lnSpcReduction="20000"/>
          </a:bodyPr>
          <a:lstStyle/>
          <a:p>
            <a:pPr marL="0" indent="0" eaLnBrk="1" hangingPunct="1">
              <a:lnSpc>
                <a:spcPct val="120000"/>
              </a:lnSpc>
              <a:spcBef>
                <a:spcPts val="0"/>
              </a:spcBef>
              <a:buFont typeface="Arial" charset="0"/>
              <a:buNone/>
              <a:defRPr/>
            </a:pPr>
            <a:r>
              <a:rPr lang="en-GB" altLang="ja-JP" sz="2400" dirty="0" smtClean="0">
                <a:latin typeface="Calibri" charset="0"/>
                <a:cs typeface="+mn-cs"/>
              </a:rPr>
              <a:t>Interdisciplinary studies, based on groupings of experiences and outcomes from within and across curriculum areas, </a:t>
            </a:r>
            <a:r>
              <a:rPr lang="en-GB" altLang="ja-JP" sz="2400" b="1" dirty="0" smtClean="0">
                <a:latin typeface="Calibri" charset="0"/>
                <a:cs typeface="+mn-cs"/>
              </a:rPr>
              <a:t>can provide relevant, challenging and enjoyable learning experiences </a:t>
            </a:r>
            <a:r>
              <a:rPr lang="en-GB" altLang="ja-JP" sz="2400" dirty="0" smtClean="0">
                <a:latin typeface="Calibri" charset="0"/>
                <a:cs typeface="+mn-cs"/>
              </a:rPr>
              <a:t>and stimulating contexts to meet the </a:t>
            </a:r>
            <a:r>
              <a:rPr lang="en-GB" altLang="ja-JP" sz="2400" b="1" dirty="0" smtClean="0">
                <a:latin typeface="Calibri" charset="0"/>
                <a:cs typeface="+mn-cs"/>
              </a:rPr>
              <a:t>varied needs of children and young people.</a:t>
            </a:r>
            <a:endParaRPr lang="en-GB" altLang="ja-JP" sz="2400" dirty="0">
              <a:latin typeface="Calibri" charset="0"/>
              <a:cs typeface="+mn-cs"/>
            </a:endParaRPr>
          </a:p>
          <a:p>
            <a:pPr marL="0" indent="0" eaLnBrk="1" hangingPunct="1">
              <a:lnSpc>
                <a:spcPct val="120000"/>
              </a:lnSpc>
              <a:spcBef>
                <a:spcPts val="0"/>
              </a:spcBef>
              <a:buFont typeface="Arial" charset="0"/>
              <a:buNone/>
              <a:defRPr/>
            </a:pPr>
            <a:r>
              <a:rPr lang="en-GB" altLang="ja-JP" sz="1800" dirty="0" smtClean="0">
                <a:latin typeface="Calibri" charset="0"/>
                <a:cs typeface="+mn-cs"/>
              </a:rPr>
              <a:t>(Scottish Government, 2008) </a:t>
            </a:r>
          </a:p>
          <a:p>
            <a:pPr marL="0" indent="0" eaLnBrk="1" hangingPunct="1">
              <a:lnSpc>
                <a:spcPct val="120000"/>
              </a:lnSpc>
              <a:spcBef>
                <a:spcPts val="0"/>
              </a:spcBef>
              <a:buFont typeface="Arial" charset="0"/>
              <a:buNone/>
              <a:defRPr/>
            </a:pPr>
            <a:endParaRPr lang="en-GB" altLang="ja-JP" sz="1700" dirty="0">
              <a:latin typeface="+mj-lt"/>
              <a:cs typeface="+mn-cs"/>
            </a:endParaRPr>
          </a:p>
          <a:p>
            <a:pPr marL="0" indent="0" eaLnBrk="1" hangingPunct="1">
              <a:lnSpc>
                <a:spcPct val="120000"/>
              </a:lnSpc>
              <a:spcBef>
                <a:spcPts val="0"/>
              </a:spcBef>
              <a:buFont typeface="Arial" charset="0"/>
              <a:buNone/>
              <a:defRPr/>
            </a:pPr>
            <a:r>
              <a:rPr lang="en-US" sz="2400" dirty="0">
                <a:latin typeface="+mj-lt"/>
              </a:rPr>
              <a:t>The prime motivators for learning should be </a:t>
            </a:r>
            <a:r>
              <a:rPr lang="en-US" sz="2400" b="1" dirty="0">
                <a:latin typeface="+mj-lt"/>
              </a:rPr>
              <a:t>shared, relevant and meaningful experiences. Shared experience is by definition inclusive</a:t>
            </a:r>
            <a:r>
              <a:rPr lang="en-US" sz="2400" dirty="0">
                <a:latin typeface="+mj-lt"/>
              </a:rPr>
              <a:t>: meaningful and relevant experience motivates participation, but such experiences need careful planning. </a:t>
            </a:r>
            <a:endParaRPr lang="en-US" sz="2400" dirty="0" smtClean="0">
              <a:latin typeface="+mj-lt"/>
            </a:endParaRPr>
          </a:p>
          <a:p>
            <a:pPr marL="0" indent="0" eaLnBrk="1" hangingPunct="1">
              <a:lnSpc>
                <a:spcPct val="120000"/>
              </a:lnSpc>
              <a:spcBef>
                <a:spcPts val="0"/>
              </a:spcBef>
              <a:buFont typeface="Arial" charset="0"/>
              <a:buNone/>
              <a:defRPr/>
            </a:pPr>
            <a:r>
              <a:rPr lang="en-US" sz="2400" dirty="0" smtClean="0">
                <a:latin typeface="+mj-lt"/>
              </a:rPr>
              <a:t>(</a:t>
            </a:r>
            <a:r>
              <a:rPr lang="en-US" sz="1800" dirty="0">
                <a:latin typeface="+mj-lt"/>
              </a:rPr>
              <a:t>Barnes, 2011,p.233)</a:t>
            </a:r>
            <a:endParaRPr lang="en-GB" altLang="ja-JP" sz="1800" dirty="0" smtClean="0">
              <a:latin typeface="+mj-lt"/>
              <a:cs typeface="+mn-cs"/>
            </a:endParaRPr>
          </a:p>
          <a:p>
            <a:pPr marL="0" indent="0" eaLnBrk="1" hangingPunct="1">
              <a:lnSpc>
                <a:spcPct val="120000"/>
              </a:lnSpc>
              <a:spcBef>
                <a:spcPts val="0"/>
              </a:spcBef>
              <a:buFont typeface="Arial" charset="0"/>
              <a:buNone/>
              <a:defRPr/>
            </a:pPr>
            <a:endParaRPr lang="en-GB" altLang="ja-JP" sz="2400" dirty="0" smtClean="0">
              <a:latin typeface="Calibri" charset="0"/>
              <a:cs typeface="+mn-cs"/>
            </a:endParaRPr>
          </a:p>
          <a:p>
            <a:pPr marL="0" indent="0" eaLnBrk="1" hangingPunct="1">
              <a:lnSpc>
                <a:spcPct val="120000"/>
              </a:lnSpc>
              <a:spcBef>
                <a:spcPts val="0"/>
              </a:spcBef>
              <a:buFont typeface="Arial" charset="0"/>
              <a:buNone/>
              <a:defRPr/>
            </a:pPr>
            <a:r>
              <a:rPr lang="en-US" sz="2400" dirty="0" smtClean="0">
                <a:latin typeface="Calibri" charset="0"/>
                <a:cs typeface="+mn-cs"/>
              </a:rPr>
              <a:t>When </a:t>
            </a:r>
            <a:r>
              <a:rPr lang="en-US" sz="2400" dirty="0">
                <a:latin typeface="Calibri" charset="0"/>
                <a:cs typeface="+mn-cs"/>
              </a:rPr>
              <a:t>successful, pupils find learning easier because it is less </a:t>
            </a:r>
            <a:r>
              <a:rPr lang="en-US" sz="2400" b="1" dirty="0">
                <a:latin typeface="Calibri" charset="0"/>
                <a:cs typeface="+mn-cs"/>
              </a:rPr>
              <a:t>disjointed and more relevant</a:t>
            </a:r>
            <a:r>
              <a:rPr lang="en-US" sz="2400" dirty="0">
                <a:latin typeface="Calibri" charset="0"/>
                <a:cs typeface="+mn-cs"/>
              </a:rPr>
              <a:t>. Consequently the pupils are more motivated. As only one context is used, language demands are related as the same words recur. This is particularly important where there are many different languages spoken in the classroom</a:t>
            </a:r>
            <a:r>
              <a:rPr lang="en-US" sz="2400" dirty="0" smtClean="0">
                <a:latin typeface="Calibri" charset="0"/>
                <a:cs typeface="+mn-cs"/>
              </a:rPr>
              <a:t>.</a:t>
            </a:r>
            <a:r>
              <a:rPr lang="en-US" altLang="ja-JP" sz="2400" dirty="0" smtClean="0">
                <a:latin typeface="Calibri" charset="0"/>
                <a:cs typeface="+mn-cs"/>
              </a:rPr>
              <a:t> </a:t>
            </a:r>
            <a:endParaRPr lang="en-US" altLang="ja-JP" sz="2000" dirty="0">
              <a:latin typeface="Calibri" charset="0"/>
              <a:cs typeface="+mn-cs"/>
            </a:endParaRPr>
          </a:p>
          <a:p>
            <a:pPr marL="0" indent="0" eaLnBrk="1" hangingPunct="1">
              <a:spcBef>
                <a:spcPts val="0"/>
              </a:spcBef>
              <a:buFont typeface="Arial" charset="0"/>
              <a:buNone/>
              <a:defRPr/>
            </a:pPr>
            <a:r>
              <a:rPr lang="en-US" altLang="ja-JP" sz="1800" dirty="0" smtClean="0">
                <a:latin typeface="Calibri" charset="0"/>
                <a:cs typeface="+mn-cs"/>
              </a:rPr>
              <a:t>(Fibonacci, 2012, p6)</a:t>
            </a:r>
            <a:endParaRPr lang="en-US" altLang="ja-JP" sz="1700" dirty="0">
              <a:latin typeface="Calibri" charset="0"/>
              <a:cs typeface="+mn-cs"/>
            </a:endParaRPr>
          </a:p>
          <a:p>
            <a:pPr marL="0" indent="0" eaLnBrk="1" hangingPunct="1">
              <a:spcBef>
                <a:spcPts val="0"/>
              </a:spcBef>
              <a:buFont typeface="Arial" charset="0"/>
              <a:buNone/>
              <a:defRPr/>
            </a:pPr>
            <a:endParaRPr lang="en-US" altLang="ja-JP" sz="1700" dirty="0" smtClean="0">
              <a:latin typeface="Calibri" charset="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00B050"/>
                </a:solidFill>
                <a:ea typeface="+mj-ea"/>
                <a:cs typeface="+mj-cs"/>
              </a:rPr>
              <a:t>Outline of the module</a:t>
            </a:r>
            <a:endParaRPr lang="en-US" b="1" dirty="0">
              <a:solidFill>
                <a:srgbClr val="00B050"/>
              </a:solidFill>
              <a:ea typeface="+mj-ea"/>
              <a:cs typeface="+mj-cs"/>
            </a:endParaRPr>
          </a:p>
        </p:txBody>
      </p:sp>
      <p:sp>
        <p:nvSpPr>
          <p:cNvPr id="17411" name="Content Placeholder 4"/>
          <p:cNvSpPr>
            <a:spLocks noGrp="1"/>
          </p:cNvSpPr>
          <p:nvPr>
            <p:ph idx="1"/>
          </p:nvPr>
        </p:nvSpPr>
        <p:spPr>
          <a:xfrm>
            <a:off x="468313" y="1628775"/>
            <a:ext cx="8218487" cy="4464050"/>
          </a:xfrm>
        </p:spPr>
        <p:txBody>
          <a:bodyPr/>
          <a:lstStyle/>
          <a:p>
            <a:pPr eaLnBrk="1" hangingPunct="1">
              <a:buFont typeface="Calibri" pitchFamily="34" charset="0"/>
              <a:buAutoNum type="arabicPeriod"/>
            </a:pPr>
            <a:r>
              <a:rPr lang="en-US" altLang="en-US" sz="1800" b="1" smtClean="0">
                <a:latin typeface="Calibri" pitchFamily="34" charset="0"/>
                <a:ea typeface="ＭＳ Ｐゴシック" pitchFamily="34" charset="-128"/>
              </a:rPr>
              <a:t>Introduction to cross curricular science teaching</a:t>
            </a:r>
            <a:r>
              <a:rPr lang="en-US" altLang="en-US" sz="1800" smtClean="0">
                <a:latin typeface="Calibri" pitchFamily="34" charset="0"/>
                <a:ea typeface="ＭＳ Ｐゴシック" pitchFamily="34" charset="-128"/>
              </a:rPr>
              <a:t>: definitions, goals, benefits.</a:t>
            </a:r>
          </a:p>
          <a:p>
            <a:pPr eaLnBrk="1" hangingPunct="1">
              <a:buFont typeface="Calibri" pitchFamily="34" charset="0"/>
              <a:buAutoNum type="arabicPeriod"/>
            </a:pPr>
            <a:r>
              <a:rPr lang="en-US" altLang="en-US" sz="1800" b="1" smtClean="0">
                <a:latin typeface="Calibri" pitchFamily="34" charset="0"/>
                <a:ea typeface="ＭＳ Ｐゴシック" pitchFamily="34" charset="-128"/>
              </a:rPr>
              <a:t>Practical activity </a:t>
            </a:r>
            <a:r>
              <a:rPr lang="en-US" altLang="en-US" sz="1800" smtClean="0">
                <a:latin typeface="Calibri" pitchFamily="34" charset="0"/>
                <a:ea typeface="ＭＳ Ｐゴシック" pitchFamily="34" charset="-128"/>
              </a:rPr>
              <a:t>– opportunities for cross curricular connections within scientific inquiry.</a:t>
            </a:r>
          </a:p>
          <a:p>
            <a:pPr eaLnBrk="1" hangingPunct="1">
              <a:buFont typeface="Calibri" pitchFamily="34" charset="0"/>
              <a:buAutoNum type="arabicPeriod"/>
            </a:pPr>
            <a:r>
              <a:rPr lang="en-US" altLang="en-US" sz="1800" b="1" smtClean="0">
                <a:latin typeface="Calibri" pitchFamily="34" charset="0"/>
                <a:ea typeface="ＭＳ Ｐゴシック" pitchFamily="34" charset="-128"/>
              </a:rPr>
              <a:t>Sharing your vision and classroom experiences </a:t>
            </a:r>
            <a:r>
              <a:rPr lang="en-US" altLang="en-US" sz="1800" smtClean="0">
                <a:latin typeface="Calibri" pitchFamily="34" charset="0"/>
                <a:ea typeface="ＭＳ Ｐゴシック" pitchFamily="34" charset="-128"/>
              </a:rPr>
              <a:t>in relation to cross curricular science teaching.</a:t>
            </a:r>
          </a:p>
          <a:p>
            <a:pPr eaLnBrk="1" hangingPunct="1">
              <a:buFont typeface="Calibri" pitchFamily="34" charset="0"/>
              <a:buAutoNum type="arabicPeriod"/>
            </a:pPr>
            <a:r>
              <a:rPr lang="en-US" altLang="en-US" sz="1800" b="1" smtClean="0">
                <a:latin typeface="Calibri" pitchFamily="34" charset="0"/>
                <a:ea typeface="ＭＳ Ｐゴシック" pitchFamily="34" charset="-128"/>
              </a:rPr>
              <a:t>Discussion of classroom examples </a:t>
            </a:r>
            <a:r>
              <a:rPr lang="en-US" altLang="en-US" sz="1800" smtClean="0">
                <a:latin typeface="Calibri" pitchFamily="34" charset="0"/>
                <a:ea typeface="ＭＳ Ｐゴシック" pitchFamily="34" charset="-128"/>
              </a:rPr>
              <a:t>– opportunities for cross-curricular connections, links to goals of cross-curricular approaches, role of the teacher</a:t>
            </a:r>
          </a:p>
          <a:p>
            <a:pPr eaLnBrk="1" hangingPunct="1">
              <a:buFont typeface="Calibri" pitchFamily="34" charset="0"/>
              <a:buAutoNum type="arabicPeriod"/>
            </a:pPr>
            <a:r>
              <a:rPr lang="en-US" altLang="en-US" sz="1800" b="1" smtClean="0">
                <a:latin typeface="Calibri" pitchFamily="34" charset="0"/>
                <a:ea typeface="ＭＳ Ｐゴシック" pitchFamily="34" charset="-128"/>
              </a:rPr>
              <a:t>Reflection on classroom examples </a:t>
            </a:r>
            <a:r>
              <a:rPr lang="en-US" altLang="en-US" sz="1800" smtClean="0">
                <a:latin typeface="Calibri" pitchFamily="34" charset="0"/>
                <a:ea typeface="ＭＳ Ｐゴシック" pitchFamily="34" charset="-128"/>
              </a:rPr>
              <a:t>-  benefits of cross-curricular links, implications</a:t>
            </a:r>
          </a:p>
          <a:p>
            <a:pPr eaLnBrk="1" hangingPunct="1">
              <a:buFont typeface="Calibri" pitchFamily="34" charset="0"/>
              <a:buAutoNum type="arabicPeriod"/>
            </a:pPr>
            <a:r>
              <a:rPr lang="en-US" altLang="en-US" sz="1800" smtClean="0">
                <a:latin typeface="Calibri" pitchFamily="34" charset="0"/>
                <a:ea typeface="ＭＳ Ｐゴシック" pitchFamily="34" charset="-128"/>
              </a:rPr>
              <a:t>Group brainstorming </a:t>
            </a:r>
            <a:r>
              <a:rPr lang="en-US" altLang="en-US" sz="1800" b="1" smtClean="0">
                <a:latin typeface="Calibri" pitchFamily="34" charset="0"/>
                <a:ea typeface="ＭＳ Ｐゴシック" pitchFamily="34" charset="-128"/>
              </a:rPr>
              <a:t>on the design of cross curricular science teaching projects</a:t>
            </a:r>
            <a:r>
              <a:rPr lang="en-US" altLang="en-US" sz="1800" smtClean="0">
                <a:latin typeface="Calibri" pitchFamily="34" charset="0"/>
                <a:ea typeface="ＭＳ Ｐゴシック" pitchFamily="34" charset="-128"/>
              </a:rPr>
              <a:t>. Discussion of implications for planning</a:t>
            </a:r>
          </a:p>
          <a:p>
            <a:pPr eaLnBrk="1" hangingPunct="1">
              <a:buFont typeface="Calibri" pitchFamily="34" charset="0"/>
              <a:buAutoNum type="arabicPeriod"/>
            </a:pPr>
            <a:r>
              <a:rPr lang="en-US" altLang="en-US" sz="1800" b="1" smtClean="0">
                <a:latin typeface="Calibri" pitchFamily="34" charset="0"/>
                <a:ea typeface="ＭＳ Ｐゴシック" pitchFamily="34" charset="-128"/>
              </a:rPr>
              <a:t>Reflections on what has been gained from the module </a:t>
            </a:r>
            <a:r>
              <a:rPr lang="en-US" altLang="en-US" sz="1800" smtClean="0">
                <a:latin typeface="Calibri" pitchFamily="34" charset="0"/>
                <a:ea typeface="ＭＳ Ｐゴシック" pitchFamily="34" charset="-128"/>
              </a:rPr>
              <a:t>– both content and process, in relation to the aims of the module.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843213" y="274638"/>
            <a:ext cx="5843587" cy="1282700"/>
          </a:xfrm>
        </p:spPr>
        <p:txBody>
          <a:bodyPr/>
          <a:lstStyle/>
          <a:p>
            <a:pPr eaLnBrk="1" hangingPunct="1"/>
            <a:r>
              <a:rPr lang="en-US" altLang="en-US" sz="3600" b="1" smtClean="0">
                <a:solidFill>
                  <a:srgbClr val="008000"/>
                </a:solidFill>
                <a:ea typeface="ＭＳ Ｐゴシック" pitchFamily="34" charset="-128"/>
              </a:rPr>
              <a:t>Practical activity</a:t>
            </a:r>
            <a:br>
              <a:rPr lang="en-US" altLang="en-US" sz="3600" b="1" smtClean="0">
                <a:solidFill>
                  <a:srgbClr val="008000"/>
                </a:solidFill>
                <a:ea typeface="ＭＳ Ｐゴシック" pitchFamily="34" charset="-128"/>
              </a:rPr>
            </a:br>
            <a:r>
              <a:rPr lang="en-US" altLang="en-US" sz="2800" b="1" smtClean="0">
                <a:solidFill>
                  <a:srgbClr val="008000"/>
                </a:solidFill>
                <a:ea typeface="ＭＳ Ｐゴシック" pitchFamily="34" charset="-128"/>
              </a:rPr>
              <a:t>Science inquiry across the curriculum</a:t>
            </a:r>
            <a:endParaRPr lang="en-US" altLang="en-US" sz="2800" b="1" smtClean="0">
              <a:solidFill>
                <a:srgbClr val="FF0000"/>
              </a:solidFill>
              <a:ea typeface="ＭＳ Ｐゴシック" pitchFamily="34" charset="-128"/>
            </a:endParaRPr>
          </a:p>
        </p:txBody>
      </p:sp>
      <p:sp>
        <p:nvSpPr>
          <p:cNvPr id="3" name="Content Placeholder 2"/>
          <p:cNvSpPr>
            <a:spLocks noGrp="1"/>
          </p:cNvSpPr>
          <p:nvPr>
            <p:ph idx="1"/>
          </p:nvPr>
        </p:nvSpPr>
        <p:spPr/>
        <p:txBody>
          <a:bodyPr/>
          <a:lstStyle/>
          <a:p>
            <a:pPr marL="0" indent="0" eaLnBrk="1" hangingPunct="1">
              <a:buFont typeface="Arial" charset="0"/>
              <a:buNone/>
              <a:defRPr/>
            </a:pPr>
            <a:r>
              <a:rPr lang="en-US" sz="2000" b="1" dirty="0" smtClean="0">
                <a:latin typeface="+mj-lt"/>
                <a:cs typeface="+mn-cs"/>
              </a:rPr>
              <a:t>Choice of practical activities:</a:t>
            </a:r>
            <a:endParaRPr lang="en-US" sz="2000" b="1" dirty="0">
              <a:latin typeface="+mj-lt"/>
              <a:cs typeface="+mn-cs"/>
            </a:endParaRPr>
          </a:p>
          <a:p>
            <a:pPr marL="457200" indent="-457200" eaLnBrk="1" hangingPunct="1">
              <a:buFont typeface="+mj-lt"/>
              <a:buAutoNum type="arabicPeriod"/>
              <a:defRPr/>
            </a:pPr>
            <a:r>
              <a:rPr lang="en-US" sz="2000" dirty="0" smtClean="0">
                <a:latin typeface="+mj-lt"/>
                <a:cs typeface="+mn-cs"/>
              </a:rPr>
              <a:t>Can you make a parachute so that a present be delivered safely?</a:t>
            </a:r>
          </a:p>
          <a:p>
            <a:pPr marL="457200" indent="-457200" eaLnBrk="1" hangingPunct="1">
              <a:buFont typeface="+mj-lt"/>
              <a:buAutoNum type="arabicPeriod"/>
              <a:defRPr/>
            </a:pPr>
            <a:r>
              <a:rPr lang="en-US" sz="2000" dirty="0" smtClean="0">
                <a:latin typeface="+mj-lt"/>
                <a:cs typeface="+mn-cs"/>
              </a:rPr>
              <a:t>Which materials would make the best ear muffs?</a:t>
            </a:r>
          </a:p>
          <a:p>
            <a:pPr marL="457200" indent="-457200" eaLnBrk="1" hangingPunct="1">
              <a:buFont typeface="+mj-lt"/>
              <a:buAutoNum type="arabicPeriod"/>
              <a:defRPr/>
            </a:pPr>
            <a:r>
              <a:rPr lang="en-US" sz="2000" dirty="0" smtClean="0">
                <a:latin typeface="+mj-lt"/>
                <a:cs typeface="+mn-cs"/>
              </a:rPr>
              <a:t>Which vegetables are suitable for dyeing fabrics?</a:t>
            </a:r>
          </a:p>
          <a:p>
            <a:pPr marL="0" indent="0" eaLnBrk="1" hangingPunct="1">
              <a:buFont typeface="Arial" charset="0"/>
              <a:buNone/>
              <a:defRPr/>
            </a:pPr>
            <a:endParaRPr lang="en-US" sz="2000" dirty="0" smtClean="0">
              <a:latin typeface="+mj-lt"/>
              <a:cs typeface="+mn-cs"/>
            </a:endParaRPr>
          </a:p>
          <a:p>
            <a:pPr marL="0" indent="0" eaLnBrk="1" hangingPunct="1">
              <a:buFont typeface="Arial" charset="0"/>
              <a:buNone/>
              <a:defRPr/>
            </a:pPr>
            <a:r>
              <a:rPr lang="en-US" sz="2000" b="1" dirty="0" smtClean="0">
                <a:latin typeface="+mj-lt"/>
                <a:cs typeface="+mn-cs"/>
              </a:rPr>
              <a:t>What is the potential in each activity for:</a:t>
            </a:r>
            <a:endParaRPr lang="en-US" sz="2000" b="1" dirty="0">
              <a:latin typeface="+mj-lt"/>
              <a:cs typeface="+mn-cs"/>
            </a:endParaRPr>
          </a:p>
          <a:p>
            <a:pPr eaLnBrk="1" hangingPunct="1">
              <a:defRPr/>
            </a:pPr>
            <a:r>
              <a:rPr lang="en-US" sz="2000" dirty="0" smtClean="0">
                <a:latin typeface="+mj-lt"/>
              </a:rPr>
              <a:t>Making links to everyday life experiences?</a:t>
            </a:r>
          </a:p>
          <a:p>
            <a:pPr eaLnBrk="1" hangingPunct="1">
              <a:defRPr/>
            </a:pPr>
            <a:r>
              <a:rPr lang="en-US" sz="2000" dirty="0" smtClean="0">
                <a:latin typeface="+mj-lt"/>
                <a:cs typeface="+mn-cs"/>
              </a:rPr>
              <a:t>Fostering inquiry skills and creative dispositions?</a:t>
            </a:r>
          </a:p>
          <a:p>
            <a:pPr eaLnBrk="1" hangingPunct="1">
              <a:defRPr/>
            </a:pPr>
            <a:r>
              <a:rPr lang="en-US" sz="2000" dirty="0" smtClean="0">
                <a:latin typeface="+mj-lt"/>
                <a:cs typeface="+mn-cs"/>
              </a:rPr>
              <a:t>Applying skills and knowledge from other subjects?</a:t>
            </a:r>
          </a:p>
          <a:p>
            <a:pPr eaLnBrk="1" hangingPunct="1">
              <a:defRPr/>
            </a:pPr>
            <a:endParaRPr lang="en-US" sz="2000" dirty="0" smtClean="0">
              <a:latin typeface="+mj-lt"/>
              <a:cs typeface="+mn-cs"/>
            </a:endParaRPr>
          </a:p>
          <a:p>
            <a:pPr marL="0" indent="0" eaLnBrk="1" hangingPunct="1">
              <a:buFont typeface="Arial" charset="0"/>
              <a:buNone/>
              <a:defRPr/>
            </a:pPr>
            <a:r>
              <a:rPr lang="en-US" sz="2000" b="1" dirty="0" smtClean="0">
                <a:latin typeface="+mj-lt"/>
                <a:cs typeface="+mn-cs"/>
              </a:rPr>
              <a:t>In what ways can the teacher foster connections?</a:t>
            </a:r>
          </a:p>
          <a:p>
            <a:pPr marL="0" indent="0" eaLnBrk="1" hangingPunct="1">
              <a:buFont typeface="Arial" charset="0"/>
              <a:buNone/>
              <a:defRPr/>
            </a:pPr>
            <a:endParaRPr lang="en-US" sz="2000" dirty="0">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00213"/>
            <a:ext cx="4465637"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1"/>
          <p:cNvSpPr>
            <a:spLocks noGrp="1"/>
          </p:cNvSpPr>
          <p:nvPr>
            <p:ph type="title"/>
          </p:nvPr>
        </p:nvSpPr>
        <p:spPr>
          <a:xfrm>
            <a:off x="2700338" y="115888"/>
            <a:ext cx="5986462" cy="1571625"/>
          </a:xfrm>
        </p:spPr>
        <p:txBody>
          <a:bodyPr/>
          <a:lstStyle/>
          <a:p>
            <a:r>
              <a:rPr lang="en-US" altLang="en-US" sz="3600" b="1" smtClean="0">
                <a:solidFill>
                  <a:srgbClr val="00B050"/>
                </a:solidFill>
                <a:ea typeface="ＭＳ Ｐゴシック" pitchFamily="34" charset="-128"/>
              </a:rPr>
              <a:t>Practical Activity 1</a:t>
            </a:r>
            <a:r>
              <a:rPr lang="en-US" altLang="en-US" sz="2800" smtClean="0">
                <a:solidFill>
                  <a:srgbClr val="00B050"/>
                </a:solidFill>
                <a:ea typeface="ＭＳ Ｐゴシック" pitchFamily="34" charset="-128"/>
              </a:rPr>
              <a:t/>
            </a:r>
            <a:br>
              <a:rPr lang="en-US" altLang="en-US" sz="2800" smtClean="0">
                <a:solidFill>
                  <a:srgbClr val="00B050"/>
                </a:solidFill>
                <a:ea typeface="ＭＳ Ｐゴシック" pitchFamily="34" charset="-128"/>
              </a:rPr>
            </a:br>
            <a:r>
              <a:rPr lang="en-US" altLang="en-US" sz="2400" b="1" smtClean="0">
                <a:solidFill>
                  <a:srgbClr val="00B050"/>
                </a:solidFill>
                <a:ea typeface="ＭＳ Ｐゴシック" pitchFamily="34" charset="-128"/>
              </a:rPr>
              <a:t> (Linking science and mathematics)</a:t>
            </a:r>
          </a:p>
        </p:txBody>
      </p:sp>
      <p:sp>
        <p:nvSpPr>
          <p:cNvPr id="19460" name="TextBox 13"/>
          <p:cNvSpPr txBox="1">
            <a:spLocks noChangeArrowheads="1"/>
          </p:cNvSpPr>
          <p:nvPr/>
        </p:nvSpPr>
        <p:spPr bwMode="auto">
          <a:xfrm>
            <a:off x="4716463" y="1916113"/>
            <a:ext cx="3959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a:p>
            <a:pPr eaLnBrk="1" hangingPunct="1"/>
            <a:endParaRPr lang="en-US" altLang="en-US"/>
          </a:p>
        </p:txBody>
      </p:sp>
      <p:sp>
        <p:nvSpPr>
          <p:cNvPr id="15" name="TextBox 14"/>
          <p:cNvSpPr txBox="1"/>
          <p:nvPr/>
        </p:nvSpPr>
        <p:spPr>
          <a:xfrm>
            <a:off x="5724525" y="2420938"/>
            <a:ext cx="2663825" cy="1938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sz="2000" b="1" dirty="0"/>
          </a:p>
          <a:p>
            <a:pPr algn="ctr">
              <a:defRPr/>
            </a:pPr>
            <a:r>
              <a:rPr lang="en-US" sz="2000" b="1" dirty="0">
                <a:latin typeface="+mj-lt"/>
              </a:rPr>
              <a:t>Can you make a parachute so your present is delivered quickly and safely?</a:t>
            </a:r>
          </a:p>
          <a:p>
            <a:pPr>
              <a:defRPr/>
            </a:pP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idx="4294967295"/>
          </p:nvPr>
        </p:nvSpPr>
        <p:spPr>
          <a:xfrm>
            <a:off x="2771775" y="115888"/>
            <a:ext cx="6048375" cy="1800225"/>
          </a:xfrm>
        </p:spPr>
        <p:txBody>
          <a:bodyPr/>
          <a:lstStyle/>
          <a:p>
            <a:pPr>
              <a:spcAft>
                <a:spcPts val="1200"/>
              </a:spcAft>
            </a:pPr>
            <a:r>
              <a:rPr lang="en-US" altLang="en-US" sz="3600" b="1" smtClean="0">
                <a:solidFill>
                  <a:srgbClr val="00B050"/>
                </a:solidFill>
                <a:ea typeface="ＭＳ Ｐゴシック" pitchFamily="34" charset="-128"/>
              </a:rPr>
              <a:t>Practical Activity 2</a:t>
            </a:r>
            <a:br>
              <a:rPr lang="en-US" altLang="en-US" sz="3600" b="1" smtClean="0">
                <a:solidFill>
                  <a:srgbClr val="00B050"/>
                </a:solidFill>
                <a:ea typeface="ＭＳ Ｐゴシック" pitchFamily="34" charset="-128"/>
              </a:rPr>
            </a:br>
            <a:r>
              <a:rPr lang="en-US" altLang="en-US" sz="2400" b="1" smtClean="0">
                <a:solidFill>
                  <a:srgbClr val="00B050"/>
                </a:solidFill>
                <a:ea typeface="ＭＳ Ｐゴシック" pitchFamily="34" charset="-128"/>
              </a:rPr>
              <a:t>(Link with literacy - starting with a story)</a:t>
            </a:r>
            <a:r>
              <a:rPr lang="en-US" altLang="en-US" sz="2400" smtClean="0">
                <a:ea typeface="ＭＳ Ｐゴシック" pitchFamily="34" charset="-128"/>
              </a:rPr>
              <a:t/>
            </a:r>
            <a:br>
              <a:rPr lang="en-US" altLang="en-US" sz="2400" smtClean="0">
                <a:ea typeface="ＭＳ Ｐゴシック" pitchFamily="34" charset="-128"/>
              </a:rPr>
            </a:br>
            <a:r>
              <a:rPr lang="en-US" altLang="en-US" sz="2800" b="1" smtClean="0">
                <a:solidFill>
                  <a:srgbClr val="000000"/>
                </a:solidFill>
                <a:ea typeface="ＭＳ Ｐゴシック" pitchFamily="34" charset="-128"/>
              </a:rPr>
              <a:t>Which materials would make the best ear muffs?</a:t>
            </a:r>
            <a:endParaRPr lang="en-US" altLang="en-US" sz="2800" b="1" smtClean="0">
              <a:solidFill>
                <a:srgbClr val="008000"/>
              </a:solidFill>
              <a:ea typeface="ＭＳ Ｐゴシック" pitchFamily="34" charset="-128"/>
            </a:endParaRPr>
          </a:p>
        </p:txBody>
      </p:sp>
      <p:sp>
        <p:nvSpPr>
          <p:cNvPr id="8" name="TextBox 7"/>
          <p:cNvSpPr txBox="1"/>
          <p:nvPr/>
        </p:nvSpPr>
        <p:spPr>
          <a:xfrm>
            <a:off x="395288" y="5084763"/>
            <a:ext cx="8280400" cy="1016000"/>
          </a:xfrm>
          <a:prstGeom prst="rect">
            <a:avLst/>
          </a:prstGeom>
          <a:noFill/>
        </p:spPr>
        <p:txBody>
          <a:bodyPr>
            <a:spAutoFit/>
          </a:bodyPr>
          <a:lstStyle/>
          <a:p>
            <a:pPr>
              <a:defRPr/>
            </a:pPr>
            <a:r>
              <a:rPr lang="en-US" sz="2000" dirty="0" err="1">
                <a:latin typeface="+mj-lt"/>
                <a:ea typeface="ＭＳ Ｐゴシック" charset="0"/>
                <a:cs typeface="ＭＳ Ｐゴシック" charset="0"/>
              </a:rPr>
              <a:t>Mr</a:t>
            </a:r>
            <a:r>
              <a:rPr lang="en-US" sz="2000" dirty="0">
                <a:latin typeface="+mj-lt"/>
                <a:ea typeface="ＭＳ Ｐゴシック" charset="0"/>
                <a:cs typeface="ＭＳ Ｐゴシック" charset="0"/>
              </a:rPr>
              <a:t> Bear could not sleep. He tried different places inside and outside the house </a:t>
            </a:r>
            <a:r>
              <a:rPr lang="en-US" sz="2000" b="1" dirty="0">
                <a:solidFill>
                  <a:srgbClr val="FF0000"/>
                </a:solidFill>
                <a:latin typeface="+mj-lt"/>
                <a:ea typeface="ＭＳ Ｐゴシック" charset="0"/>
                <a:cs typeface="ＭＳ Ｐゴシック" charset="0"/>
              </a:rPr>
              <a:t>BUT</a:t>
            </a:r>
            <a:r>
              <a:rPr lang="en-US" sz="2000" dirty="0">
                <a:latin typeface="+mj-lt"/>
                <a:ea typeface="ＭＳ Ｐゴシック" charset="0"/>
                <a:cs typeface="ＭＳ Ｐゴシック" charset="0"/>
              </a:rPr>
              <a:t>  - </a:t>
            </a:r>
            <a:r>
              <a:rPr lang="en-US" sz="2000" dirty="0" err="1">
                <a:latin typeface="+mj-lt"/>
                <a:ea typeface="ＭＳ Ｐゴシック" charset="0"/>
                <a:cs typeface="ＭＳ Ｐゴシック" charset="0"/>
              </a:rPr>
              <a:t>Mrs</a:t>
            </a:r>
            <a:r>
              <a:rPr lang="en-US" sz="2000" dirty="0">
                <a:latin typeface="+mj-lt"/>
                <a:ea typeface="ＭＳ Ｐゴシック" charset="0"/>
                <a:cs typeface="ＭＳ Ｐゴシック" charset="0"/>
              </a:rPr>
              <a:t> Bear snored, Baby Bear was pretending to be an </a:t>
            </a:r>
            <a:r>
              <a:rPr lang="en-US" sz="2000" dirty="0" err="1">
                <a:latin typeface="+mj-lt"/>
                <a:ea typeface="ＭＳ Ｐゴシック" charset="0"/>
                <a:cs typeface="ＭＳ Ｐゴシック" charset="0"/>
              </a:rPr>
              <a:t>aeroplane</a:t>
            </a:r>
            <a:r>
              <a:rPr lang="en-US" sz="2000" dirty="0">
                <a:latin typeface="+mj-lt"/>
                <a:ea typeface="ＭＳ Ｐゴシック" charset="0"/>
                <a:cs typeface="ＭＳ Ｐゴシック" charset="0"/>
              </a:rPr>
              <a:t>, the cuckoo clock went tick tock</a:t>
            </a:r>
            <a:r>
              <a:rPr lang="en-US" sz="2000" dirty="0">
                <a:solidFill>
                  <a:srgbClr val="FF0000"/>
                </a:solidFill>
                <a:latin typeface="+mj-lt"/>
                <a:ea typeface="ＭＳ Ｐゴシック" charset="0"/>
                <a:cs typeface="ＭＳ Ｐゴシック" charset="0"/>
              </a:rPr>
              <a:t>.      </a:t>
            </a:r>
            <a:r>
              <a:rPr lang="en-US" sz="2000" b="1" dirty="0">
                <a:solidFill>
                  <a:srgbClr val="FF0000"/>
                </a:solidFill>
                <a:latin typeface="+mj-lt"/>
                <a:ea typeface="ＭＳ Ｐゴシック" charset="0"/>
                <a:cs typeface="ＭＳ Ｐゴシック" charset="0"/>
              </a:rPr>
              <a:t>Can you help him?</a:t>
            </a:r>
          </a:p>
        </p:txBody>
      </p:sp>
      <p:pic>
        <p:nvPicPr>
          <p:cNvPr id="2048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989138"/>
            <a:ext cx="23209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916113"/>
            <a:ext cx="2376487"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113" y="1989138"/>
            <a:ext cx="30972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3228975" y="274638"/>
            <a:ext cx="5519738" cy="1498600"/>
          </a:xfrm>
        </p:spPr>
        <p:txBody>
          <a:bodyPr/>
          <a:lstStyle/>
          <a:p>
            <a:r>
              <a:rPr lang="en-US" altLang="en-US" sz="3600" b="1" smtClean="0">
                <a:solidFill>
                  <a:srgbClr val="00B050"/>
                </a:solidFill>
                <a:ea typeface="ＭＳ Ｐゴシック" pitchFamily="34" charset="-128"/>
              </a:rPr>
              <a:t>Practical activity 3</a:t>
            </a:r>
            <a:r>
              <a:rPr lang="en-US" altLang="en-US" sz="2800" b="1" smtClean="0">
                <a:solidFill>
                  <a:srgbClr val="00B050"/>
                </a:solidFill>
                <a:ea typeface="ＭＳ Ｐゴシック" pitchFamily="34" charset="-128"/>
              </a:rPr>
              <a:t/>
            </a:r>
            <a:br>
              <a:rPr lang="en-US" altLang="en-US" sz="2800" b="1" smtClean="0">
                <a:solidFill>
                  <a:srgbClr val="00B050"/>
                </a:solidFill>
                <a:ea typeface="ＭＳ Ｐゴシック" pitchFamily="34" charset="-128"/>
              </a:rPr>
            </a:br>
            <a:r>
              <a:rPr lang="en-US" altLang="en-US" sz="2400" b="1" smtClean="0">
                <a:solidFill>
                  <a:srgbClr val="00B050"/>
                </a:solidFill>
                <a:ea typeface="ＭＳ Ｐゴシック" pitchFamily="34" charset="-128"/>
              </a:rPr>
              <a:t>(Links with geography, history or art)</a:t>
            </a:r>
            <a:r>
              <a:rPr lang="en-US" altLang="en-US" sz="1800" b="1" smtClean="0">
                <a:solidFill>
                  <a:srgbClr val="00B050"/>
                </a:solidFill>
                <a:ea typeface="ＭＳ Ｐゴシック" pitchFamily="34" charset="-128"/>
              </a:rPr>
              <a:t/>
            </a:r>
            <a:br>
              <a:rPr lang="en-US" altLang="en-US" sz="1800" b="1" smtClean="0">
                <a:solidFill>
                  <a:srgbClr val="00B050"/>
                </a:solidFill>
                <a:ea typeface="ＭＳ Ｐゴシック" pitchFamily="34" charset="-128"/>
              </a:rPr>
            </a:br>
            <a:r>
              <a:rPr lang="en-US" altLang="en-US" sz="1000" b="1" smtClean="0">
                <a:solidFill>
                  <a:srgbClr val="008000"/>
                </a:solidFill>
                <a:ea typeface="ＭＳ Ｐゴシック" pitchFamily="34" charset="-128"/>
              </a:rPr>
              <a:t/>
            </a:r>
            <a:br>
              <a:rPr lang="en-US" altLang="en-US" sz="1000" b="1" smtClean="0">
                <a:solidFill>
                  <a:srgbClr val="008000"/>
                </a:solidFill>
                <a:ea typeface="ＭＳ Ｐゴシック" pitchFamily="34" charset="-128"/>
              </a:rPr>
            </a:br>
            <a:r>
              <a:rPr lang="en-US" altLang="en-US" sz="2800" b="1" smtClean="0">
                <a:solidFill>
                  <a:srgbClr val="000000"/>
                </a:solidFill>
                <a:ea typeface="ＭＳ Ｐゴシック" pitchFamily="34" charset="-128"/>
              </a:rPr>
              <a:t>Which vegetables are suitable for dyeing fabrics?</a:t>
            </a:r>
          </a:p>
        </p:txBody>
      </p:sp>
      <p:pic>
        <p:nvPicPr>
          <p:cNvPr id="2150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05038"/>
            <a:ext cx="18716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354513"/>
            <a:ext cx="237490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2205038"/>
            <a:ext cx="2098675"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2205038"/>
            <a:ext cx="267176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4308475"/>
            <a:ext cx="23749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771775" y="274638"/>
            <a:ext cx="5915025" cy="1282700"/>
          </a:xfrm>
        </p:spPr>
        <p:txBody>
          <a:bodyPr/>
          <a:lstStyle/>
          <a:p>
            <a:r>
              <a:rPr lang="en-US" altLang="en-US" sz="3600" b="1" smtClean="0">
                <a:solidFill>
                  <a:srgbClr val="00B050"/>
                </a:solidFill>
                <a:ea typeface="ＭＳ Ｐゴシック" pitchFamily="34" charset="-128"/>
              </a:rPr>
              <a:t>Importance of measurement in science</a:t>
            </a:r>
          </a:p>
        </p:txBody>
      </p:sp>
      <p:sp>
        <p:nvSpPr>
          <p:cNvPr id="3" name="Content Placeholder 2"/>
          <p:cNvSpPr>
            <a:spLocks noGrp="1"/>
          </p:cNvSpPr>
          <p:nvPr>
            <p:ph idx="1"/>
          </p:nvPr>
        </p:nvSpPr>
        <p:spPr>
          <a:xfrm>
            <a:off x="468313" y="1989138"/>
            <a:ext cx="8218487" cy="3671887"/>
          </a:xfrm>
        </p:spPr>
        <p:txBody>
          <a:bodyPr/>
          <a:lstStyle/>
          <a:p>
            <a:pPr marL="285750" indent="-285750">
              <a:buFont typeface="Arial"/>
              <a:buChar char="•"/>
              <a:defRPr/>
            </a:pPr>
            <a:r>
              <a:rPr lang="en-US" sz="2400" dirty="0" smtClean="0">
                <a:latin typeface="+mj-lt"/>
              </a:rPr>
              <a:t>What do you need to measure?</a:t>
            </a:r>
          </a:p>
          <a:p>
            <a:pPr marL="285750" indent="-285750">
              <a:buFont typeface="Arial"/>
              <a:buChar char="•"/>
              <a:defRPr/>
            </a:pPr>
            <a:r>
              <a:rPr lang="en-US" sz="2400" dirty="0" smtClean="0">
                <a:latin typeface="+mj-lt"/>
              </a:rPr>
              <a:t>How could you record results?</a:t>
            </a:r>
          </a:p>
          <a:p>
            <a:pPr marL="285750" indent="-285750">
              <a:buFont typeface="Arial"/>
              <a:buChar char="•"/>
              <a:defRPr/>
            </a:pPr>
            <a:r>
              <a:rPr lang="en-US" sz="2400" dirty="0" smtClean="0">
                <a:latin typeface="+mj-lt"/>
              </a:rPr>
              <a:t>Collect some initial data</a:t>
            </a:r>
          </a:p>
          <a:p>
            <a:pPr marL="285750" indent="-285750">
              <a:buFont typeface="Arial"/>
              <a:buChar char="•"/>
              <a:defRPr/>
            </a:pPr>
            <a:r>
              <a:rPr lang="en-US" sz="2400" dirty="0" smtClean="0">
                <a:latin typeface="+mj-lt"/>
              </a:rPr>
              <a:t>What patterns do you notice?</a:t>
            </a:r>
          </a:p>
          <a:p>
            <a:pPr marL="285750" indent="-285750">
              <a:buFont typeface="Arial"/>
              <a:buChar char="•"/>
              <a:defRPr/>
            </a:pPr>
            <a:r>
              <a:rPr lang="en-US" sz="2400" dirty="0" smtClean="0">
                <a:latin typeface="+mj-lt"/>
              </a:rPr>
              <a:t>How might you explain them?</a:t>
            </a:r>
          </a:p>
          <a:p>
            <a:pPr marL="285750" indent="-285750">
              <a:buFont typeface="Arial"/>
              <a:buChar char="•"/>
              <a:defRPr/>
            </a:pPr>
            <a:r>
              <a:rPr lang="en-US" sz="2400" dirty="0" smtClean="0">
                <a:latin typeface="+mj-lt"/>
              </a:rPr>
              <a:t>How could you test or develop your ideas further?</a:t>
            </a:r>
          </a:p>
          <a:p>
            <a:pPr marL="0" indent="0">
              <a:buFont typeface="Arial" charset="0"/>
              <a:buNone/>
              <a:defRPr/>
            </a:pP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2700338" y="274638"/>
            <a:ext cx="6119812" cy="1354137"/>
          </a:xfrm>
        </p:spPr>
        <p:txBody>
          <a:bodyPr/>
          <a:lstStyle/>
          <a:p>
            <a:pPr eaLnBrk="1" hangingPunct="1"/>
            <a:r>
              <a:rPr lang="en-US" altLang="en-US" sz="2800" b="1" smtClean="0">
                <a:solidFill>
                  <a:srgbClr val="00B050"/>
                </a:solidFill>
                <a:ea typeface="ＭＳ Ｐゴシック" pitchFamily="34" charset="-128"/>
              </a:rPr>
              <a:t>Sharing experiences:</a:t>
            </a:r>
            <a:br>
              <a:rPr lang="en-US" altLang="en-US" sz="2800" b="1" smtClean="0">
                <a:solidFill>
                  <a:srgbClr val="00B050"/>
                </a:solidFill>
                <a:ea typeface="ＭＳ Ｐゴシック" pitchFamily="34" charset="-128"/>
              </a:rPr>
            </a:br>
            <a:r>
              <a:rPr lang="en-US" altLang="en-US" sz="2800" b="1" smtClean="0">
                <a:solidFill>
                  <a:srgbClr val="00B050"/>
                </a:solidFill>
                <a:ea typeface="ＭＳ Ｐゴシック" pitchFamily="34" charset="-128"/>
              </a:rPr>
              <a:t>Opportunities and challenges in</a:t>
            </a:r>
            <a:br>
              <a:rPr lang="en-US" altLang="en-US" sz="2800" b="1" smtClean="0">
                <a:solidFill>
                  <a:srgbClr val="00B050"/>
                </a:solidFill>
                <a:ea typeface="ＭＳ Ｐゴシック" pitchFamily="34" charset="-128"/>
              </a:rPr>
            </a:br>
            <a:r>
              <a:rPr lang="en-US" altLang="en-US" sz="2800" b="1" smtClean="0">
                <a:solidFill>
                  <a:srgbClr val="00B050"/>
                </a:solidFill>
                <a:ea typeface="ＭＳ Ｐゴシック" pitchFamily="34" charset="-128"/>
              </a:rPr>
              <a:t> cross-curricular project work</a:t>
            </a:r>
          </a:p>
        </p:txBody>
      </p:sp>
      <p:sp>
        <p:nvSpPr>
          <p:cNvPr id="64514" name="TextBox 9"/>
          <p:cNvSpPr txBox="1">
            <a:spLocks noChangeArrowheads="1"/>
          </p:cNvSpPr>
          <p:nvPr/>
        </p:nvSpPr>
        <p:spPr bwMode="auto">
          <a:xfrm>
            <a:off x="755650" y="1773238"/>
            <a:ext cx="7561263" cy="4094162"/>
          </a:xfrm>
          <a:prstGeom prst="rect">
            <a:avLst/>
          </a:prstGeom>
          <a:noFill/>
          <a:ln>
            <a:noFill/>
          </a:ln>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2000" i="1" dirty="0" smtClean="0">
                <a:latin typeface="Calibri" pitchFamily="34" charset="0"/>
              </a:rPr>
              <a:t>As an individual record on separate post its</a:t>
            </a:r>
          </a:p>
          <a:p>
            <a:pPr eaLnBrk="1" hangingPunct="1">
              <a:buFont typeface="Arial" pitchFamily="34" charset="0"/>
              <a:buChar char="•"/>
              <a:defRPr/>
            </a:pPr>
            <a:r>
              <a:rPr lang="en-US" altLang="en-US" sz="2000" dirty="0" smtClean="0">
                <a:latin typeface="Calibri" pitchFamily="34" charset="0"/>
              </a:rPr>
              <a:t>2/3 examples of cross-curricular teaching and learning from your own classroom</a:t>
            </a:r>
          </a:p>
          <a:p>
            <a:pPr eaLnBrk="1" hangingPunct="1">
              <a:buFont typeface="Arial" pitchFamily="34" charset="0"/>
              <a:buChar char="•"/>
              <a:defRPr/>
            </a:pPr>
            <a:r>
              <a:rPr lang="en-US" altLang="en-US" sz="2000" dirty="0" smtClean="0">
                <a:latin typeface="Calibri" pitchFamily="34" charset="0"/>
              </a:rPr>
              <a:t>What kinds of links across the curriculum were involved?</a:t>
            </a:r>
          </a:p>
          <a:p>
            <a:pPr eaLnBrk="1" hangingPunct="1">
              <a:buFont typeface="Arial" pitchFamily="34" charset="0"/>
              <a:buChar char="•"/>
              <a:defRPr/>
            </a:pPr>
            <a:r>
              <a:rPr lang="en-US" altLang="en-US" sz="2000" dirty="0" smtClean="0">
                <a:latin typeface="Calibri" pitchFamily="34" charset="0"/>
              </a:rPr>
              <a:t>What was the rationale/inspiration for the design of your example?</a:t>
            </a:r>
          </a:p>
          <a:p>
            <a:pPr eaLnBrk="1" hangingPunct="1">
              <a:buFont typeface="Arial" pitchFamily="34" charset="0"/>
              <a:buChar char="•"/>
              <a:defRPr/>
            </a:pPr>
            <a:r>
              <a:rPr lang="en-US" altLang="en-US" sz="2000" dirty="0" smtClean="0">
                <a:latin typeface="Calibri" pitchFamily="34" charset="0"/>
              </a:rPr>
              <a:t>Did you receive any support or assistance in designing cross-curricular learning experiences – from whom?</a:t>
            </a:r>
          </a:p>
          <a:p>
            <a:pPr eaLnBrk="1" hangingPunct="1">
              <a:buFont typeface="Arial" pitchFamily="34" charset="0"/>
              <a:buChar char="•"/>
              <a:defRPr/>
            </a:pPr>
            <a:r>
              <a:rPr lang="en-US" altLang="en-US" sz="2000" dirty="0" smtClean="0">
                <a:latin typeface="Calibri" pitchFamily="34" charset="0"/>
              </a:rPr>
              <a:t> What challenges did you face?</a:t>
            </a:r>
          </a:p>
          <a:p>
            <a:pPr eaLnBrk="1" hangingPunct="1">
              <a:defRPr/>
            </a:pPr>
            <a:endParaRPr lang="en-US" altLang="en-US" sz="1050" i="1" dirty="0" smtClean="0">
              <a:latin typeface="Calibri" pitchFamily="34" charset="0"/>
            </a:endParaRPr>
          </a:p>
          <a:p>
            <a:pPr eaLnBrk="1" hangingPunct="1">
              <a:defRPr/>
            </a:pPr>
            <a:r>
              <a:rPr lang="en-US" altLang="en-US" sz="2000" i="1" dirty="0" smtClean="0">
                <a:latin typeface="Calibri" pitchFamily="34" charset="0"/>
              </a:rPr>
              <a:t>As a group of 4/5</a:t>
            </a:r>
          </a:p>
          <a:p>
            <a:pPr eaLnBrk="1" hangingPunct="1">
              <a:buFont typeface="Arial" pitchFamily="34" charset="0"/>
              <a:buChar char="•"/>
              <a:defRPr/>
            </a:pPr>
            <a:r>
              <a:rPr lang="en-US" altLang="en-US" sz="2000" dirty="0" smtClean="0">
                <a:latin typeface="Calibri" pitchFamily="34" charset="0"/>
              </a:rPr>
              <a:t>Share and group your responses on a poster</a:t>
            </a:r>
          </a:p>
          <a:p>
            <a:pPr eaLnBrk="1" hangingPunct="1">
              <a:buFont typeface="Arial" pitchFamily="34" charset="0"/>
              <a:buChar char="•"/>
              <a:defRPr/>
            </a:pPr>
            <a:r>
              <a:rPr lang="en-US" altLang="en-US" sz="2000" dirty="0" smtClean="0">
                <a:latin typeface="Calibri" pitchFamily="34" charset="0"/>
              </a:rPr>
              <a:t>Any common themes or differences?</a:t>
            </a:r>
          </a:p>
          <a:p>
            <a:pPr eaLnBrk="1" hangingPunct="1">
              <a:buFont typeface="Arial" pitchFamily="34" charset="0"/>
              <a:buChar char="•"/>
              <a:defRPr/>
            </a:pPr>
            <a:r>
              <a:rPr lang="en-US" altLang="en-US" sz="2000" dirty="0" smtClean="0">
                <a:latin typeface="Calibri" pitchFamily="34" charset="0"/>
              </a:rPr>
              <a:t>What issues are raised?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2500" y="274638"/>
            <a:ext cx="5194300" cy="1425575"/>
          </a:xfrm>
        </p:spPr>
        <p:txBody>
          <a:bodyPr>
            <a:normAutofit fontScale="90000"/>
          </a:bodyPr>
          <a:lstStyle/>
          <a:p>
            <a:pPr eaLnBrk="1" hangingPunct="1">
              <a:defRPr/>
            </a:pPr>
            <a:r>
              <a:rPr lang="nl-BE" b="1" dirty="0" smtClean="0">
                <a:solidFill>
                  <a:srgbClr val="00B050"/>
                </a:solidFill>
                <a:cs typeface="+mj-cs"/>
              </a:rPr>
              <a:t>Introduction to the </a:t>
            </a:r>
            <a:r>
              <a:rPr lang="nl-BE" b="1" dirty="0">
                <a:solidFill>
                  <a:srgbClr val="00B050"/>
                </a:solidFill>
                <a:cs typeface="+mj-cs"/>
              </a:rPr>
              <a:t>CEYS </a:t>
            </a:r>
            <a:r>
              <a:rPr lang="nl-BE" b="1" dirty="0" smtClean="0">
                <a:solidFill>
                  <a:srgbClr val="00B050"/>
                </a:solidFill>
                <a:cs typeface="+mj-cs"/>
              </a:rPr>
              <a:t>project</a:t>
            </a:r>
            <a:br>
              <a:rPr lang="nl-BE" b="1" dirty="0" smtClean="0">
                <a:solidFill>
                  <a:srgbClr val="00B050"/>
                </a:solidFill>
                <a:cs typeface="+mj-cs"/>
              </a:rPr>
            </a:br>
            <a:r>
              <a:rPr lang="nl-BE" sz="2200" b="1" dirty="0" smtClean="0">
                <a:solidFill>
                  <a:srgbClr val="00B050"/>
                </a:solidFill>
                <a:cs typeface="+mj-cs"/>
              </a:rPr>
              <a:t>(use dependent on context)</a:t>
            </a:r>
            <a:endParaRPr lang="nl-BE" sz="2200" b="1" dirty="0">
              <a:solidFill>
                <a:srgbClr val="00B050"/>
              </a:solidFill>
              <a:cs typeface="+mj-cs"/>
            </a:endParaRPr>
          </a:p>
        </p:txBody>
      </p:sp>
      <p:sp>
        <p:nvSpPr>
          <p:cNvPr id="3" name="Tijdelijke aanduiding voor inhoud 2"/>
          <p:cNvSpPr>
            <a:spLocks noGrp="1"/>
          </p:cNvSpPr>
          <p:nvPr>
            <p:ph idx="1"/>
          </p:nvPr>
        </p:nvSpPr>
        <p:spPr/>
        <p:txBody>
          <a:bodyPr>
            <a:normAutofit fontScale="92500" lnSpcReduction="20000"/>
          </a:bodyPr>
          <a:lstStyle/>
          <a:p>
            <a:pPr eaLnBrk="1" hangingPunct="1">
              <a:defRPr/>
            </a:pPr>
            <a:r>
              <a:rPr lang="nl-BE" dirty="0">
                <a:latin typeface="+mj-lt"/>
                <a:cs typeface="+mn-cs"/>
              </a:rPr>
              <a:t>European Erasmus+ project</a:t>
            </a:r>
          </a:p>
          <a:p>
            <a:pPr eaLnBrk="1" hangingPunct="1">
              <a:defRPr/>
            </a:pPr>
            <a:r>
              <a:rPr lang="nl-BE" dirty="0">
                <a:latin typeface="+mj-lt"/>
                <a:cs typeface="+mn-cs"/>
              </a:rPr>
              <a:t>Partners in Belgium, Greece, Romania</a:t>
            </a:r>
            <a:r>
              <a:rPr lang="nl-BE" dirty="0" smtClean="0">
                <a:latin typeface="+mj-lt"/>
                <a:cs typeface="+mn-cs"/>
              </a:rPr>
              <a:t>, </a:t>
            </a:r>
            <a:r>
              <a:rPr lang="nl-BE" dirty="0">
                <a:latin typeface="+mj-lt"/>
                <a:cs typeface="+mn-cs"/>
              </a:rPr>
              <a:t>UK</a:t>
            </a:r>
          </a:p>
          <a:p>
            <a:pPr eaLnBrk="1" hangingPunct="1">
              <a:defRPr/>
            </a:pPr>
            <a:r>
              <a:rPr lang="nl-BE" dirty="0">
                <a:latin typeface="+mj-lt"/>
                <a:cs typeface="+mn-cs"/>
              </a:rPr>
              <a:t>Continuation of the Creative Little Scientists project </a:t>
            </a:r>
            <a:r>
              <a:rPr lang="nl-BE" dirty="0">
                <a:latin typeface="+mj-lt"/>
                <a:cs typeface="+mn-cs"/>
                <a:hlinkClick r:id="rId3"/>
              </a:rPr>
              <a:t>http://www.creative-little-scientists.eu</a:t>
            </a:r>
            <a:endParaRPr lang="nl-BE" dirty="0">
              <a:latin typeface="+mj-lt"/>
              <a:cs typeface="+mn-cs"/>
            </a:endParaRPr>
          </a:p>
          <a:p>
            <a:pPr eaLnBrk="1" hangingPunct="1">
              <a:defRPr/>
            </a:pPr>
            <a:r>
              <a:rPr lang="nl-BE" dirty="0">
                <a:latin typeface="+mj-lt"/>
                <a:cs typeface="+mn-cs"/>
              </a:rPr>
              <a:t> Aims</a:t>
            </a:r>
          </a:p>
          <a:p>
            <a:pPr lvl="1" eaLnBrk="1" hangingPunct="1">
              <a:buFont typeface="Wingdings" charset="2"/>
              <a:buChar char="Ø"/>
              <a:defRPr/>
            </a:pPr>
            <a:r>
              <a:rPr lang="nl-BE" dirty="0">
                <a:latin typeface="+mj-lt"/>
              </a:rPr>
              <a:t>Development of a teacher development course and accompanying materials</a:t>
            </a:r>
          </a:p>
          <a:p>
            <a:pPr lvl="1" eaLnBrk="1" hangingPunct="1">
              <a:buFont typeface="Wingdings" charset="2"/>
              <a:buChar char="Ø"/>
              <a:defRPr/>
            </a:pPr>
            <a:r>
              <a:rPr lang="nl-BE" dirty="0">
                <a:latin typeface="+mj-lt"/>
              </a:rPr>
              <a:t>Promotion of the use of creative approaches in teaching science in preschool and early primary education (up to age of eight)</a:t>
            </a:r>
          </a:p>
        </p:txBody>
      </p:sp>
      <p:sp>
        <p:nvSpPr>
          <p:cNvPr id="6148" name="Rectangle 9"/>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GB" altLang="en-US"/>
          </a:p>
        </p:txBody>
      </p:sp>
      <p:sp>
        <p:nvSpPr>
          <p:cNvPr id="6149" name="Rectangle 12"/>
          <p:cNvSpPr>
            <a:spLocks noChangeArrowheads="1"/>
          </p:cNvSpPr>
          <p:nvPr/>
        </p:nvSpPr>
        <p:spPr bwMode="auto">
          <a:xfrm>
            <a:off x="609600" y="609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2879725" algn="ctr"/>
                <a:tab pos="5761038" algn="r"/>
              </a:tabLst>
              <a:defRPr>
                <a:solidFill>
                  <a:schemeClr val="tx1"/>
                </a:solidFill>
                <a:latin typeface="Arial" charset="0"/>
                <a:ea typeface="ＭＳ Ｐゴシック" pitchFamily="34" charset="-128"/>
              </a:defRPr>
            </a:lvl1pPr>
            <a:lvl2pPr marL="742950" indent="-285750" eaLnBrk="0" hangingPunct="0">
              <a:tabLst>
                <a:tab pos="2879725" algn="ctr"/>
                <a:tab pos="5761038" algn="r"/>
              </a:tabLst>
              <a:defRPr>
                <a:solidFill>
                  <a:schemeClr val="tx1"/>
                </a:solidFill>
                <a:latin typeface="Arial" charset="0"/>
                <a:ea typeface="ＭＳ Ｐゴシック" pitchFamily="34" charset="-128"/>
              </a:defRPr>
            </a:lvl2pPr>
            <a:lvl3pPr marL="1143000" indent="-228600" eaLnBrk="0" hangingPunct="0">
              <a:tabLst>
                <a:tab pos="2879725" algn="ctr"/>
                <a:tab pos="5761038" algn="r"/>
              </a:tabLst>
              <a:defRPr>
                <a:solidFill>
                  <a:schemeClr val="tx1"/>
                </a:solidFill>
                <a:latin typeface="Arial" charset="0"/>
                <a:ea typeface="ＭＳ Ｐゴシック" pitchFamily="34" charset="-128"/>
              </a:defRPr>
            </a:lvl3pPr>
            <a:lvl4pPr marL="1600200" indent="-228600" eaLnBrk="0" hangingPunct="0">
              <a:tabLst>
                <a:tab pos="2879725" algn="ctr"/>
                <a:tab pos="5761038" algn="r"/>
              </a:tabLst>
              <a:defRPr>
                <a:solidFill>
                  <a:schemeClr val="tx1"/>
                </a:solidFill>
                <a:latin typeface="Arial" charset="0"/>
                <a:ea typeface="ＭＳ Ｐゴシック" pitchFamily="34" charset="-128"/>
              </a:defRPr>
            </a:lvl4pPr>
            <a:lvl5pPr marL="2057400" indent="-228600" eaLnBrk="0" hangingPunct="0">
              <a:tabLst>
                <a:tab pos="2879725" algn="ctr"/>
                <a:tab pos="5761038" algn="r"/>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2879725" algn="ctr"/>
                <a:tab pos="5761038" algn="r"/>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2879725" algn="ctr"/>
                <a:tab pos="5761038" algn="r"/>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2879725" algn="ctr"/>
                <a:tab pos="5761038" algn="r"/>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2879725" algn="ctr"/>
                <a:tab pos="5761038" algn="r"/>
              </a:tabLst>
              <a:defRPr>
                <a:solidFill>
                  <a:schemeClr val="tx1"/>
                </a:solidFill>
                <a:latin typeface="Arial" charset="0"/>
                <a:ea typeface="ＭＳ Ｐゴシック" pitchFamily="34" charset="-128"/>
              </a:defRPr>
            </a:lvl9pPr>
          </a:lstStyle>
          <a:p>
            <a:pPr eaLnBrk="1" hangingPunct="1"/>
            <a:endParaRPr lang="en-US" altLang="en-US">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916238" y="274638"/>
            <a:ext cx="5770562" cy="1282700"/>
          </a:xfrm>
        </p:spPr>
        <p:txBody>
          <a:bodyPr/>
          <a:lstStyle/>
          <a:p>
            <a:pPr eaLnBrk="1" hangingPunct="1"/>
            <a:r>
              <a:rPr lang="en-US" altLang="en-US" sz="2800" b="1" smtClean="0">
                <a:solidFill>
                  <a:srgbClr val="00B050"/>
                </a:solidFill>
                <a:ea typeface="ＭＳ Ｐゴシック" pitchFamily="34" charset="-128"/>
              </a:rPr>
              <a:t>Discussion of cross curricular teaching goals: analysis of classroom examples</a:t>
            </a:r>
          </a:p>
        </p:txBody>
      </p:sp>
      <p:sp>
        <p:nvSpPr>
          <p:cNvPr id="24579" name="Content Placeholder 2"/>
          <p:cNvSpPr>
            <a:spLocks noGrp="1"/>
          </p:cNvSpPr>
          <p:nvPr>
            <p:ph idx="1"/>
          </p:nvPr>
        </p:nvSpPr>
        <p:spPr>
          <a:xfrm>
            <a:off x="457200" y="1557338"/>
            <a:ext cx="7570788" cy="4608512"/>
          </a:xfrm>
        </p:spPr>
        <p:txBody>
          <a:bodyPr/>
          <a:lstStyle/>
          <a:p>
            <a:pPr eaLnBrk="1" hangingPunct="1"/>
            <a:r>
              <a:rPr lang="en-US" altLang="en-US" sz="2400" b="1" smtClean="0">
                <a:solidFill>
                  <a:srgbClr val="FF0000"/>
                </a:solidFill>
                <a:latin typeface="Calibri" pitchFamily="34" charset="0"/>
                <a:ea typeface="ＭＳ Ｐゴシック" pitchFamily="34" charset="-128"/>
              </a:rPr>
              <a:t>Which goals of cross curricular science teaching </a:t>
            </a:r>
            <a:r>
              <a:rPr lang="en-US" altLang="en-US" sz="2400" smtClean="0">
                <a:latin typeface="Calibri" pitchFamily="34" charset="0"/>
                <a:ea typeface="ＭＳ Ｐゴシック" pitchFamily="34" charset="-128"/>
              </a:rPr>
              <a:t>are reflected in the following classroom examples?</a:t>
            </a:r>
          </a:p>
          <a:p>
            <a:pPr eaLnBrk="1" hangingPunct="1"/>
            <a:r>
              <a:rPr lang="en-US" altLang="en-US" sz="2400" smtClean="0">
                <a:latin typeface="Calibri" pitchFamily="34" charset="0"/>
                <a:ea typeface="ＭＳ Ｐゴシック" pitchFamily="34" charset="-128"/>
              </a:rPr>
              <a:t>In what ways do these cross-curricular approaches </a:t>
            </a:r>
            <a:r>
              <a:rPr lang="en-US" altLang="en-US" sz="2400" b="1" smtClean="0">
                <a:solidFill>
                  <a:srgbClr val="FF0000"/>
                </a:solidFill>
                <a:latin typeface="Calibri" pitchFamily="34" charset="0"/>
                <a:ea typeface="ＭＳ Ｐゴシック" pitchFamily="34" charset="-128"/>
              </a:rPr>
              <a:t>support children’s creativity and inquiry?</a:t>
            </a:r>
          </a:p>
          <a:p>
            <a:pPr lvl="1" eaLnBrk="1" hangingPunct="1">
              <a:lnSpc>
                <a:spcPct val="120000"/>
              </a:lnSpc>
            </a:pPr>
            <a:r>
              <a:rPr lang="en-US" altLang="en-US" sz="1800" b="1" smtClean="0">
                <a:latin typeface="Calibri" pitchFamily="34" charset="0"/>
                <a:ea typeface="ＭＳ Ｐゴシック" pitchFamily="34" charset="-128"/>
              </a:rPr>
              <a:t>Science and Literature</a:t>
            </a:r>
            <a:r>
              <a:rPr lang="en-US" altLang="en-US" sz="1800" smtClean="0">
                <a:latin typeface="Calibri" pitchFamily="34" charset="0"/>
                <a:ea typeface="ＭＳ Ｐゴシック" pitchFamily="34" charset="-128"/>
              </a:rPr>
              <a:t>: Float and sink </a:t>
            </a:r>
          </a:p>
          <a:p>
            <a:pPr lvl="1" eaLnBrk="1" hangingPunct="1">
              <a:lnSpc>
                <a:spcPct val="120000"/>
              </a:lnSpc>
            </a:pPr>
            <a:r>
              <a:rPr lang="en-US" altLang="en-US" sz="1800" b="1" smtClean="0">
                <a:latin typeface="Calibri" pitchFamily="34" charset="0"/>
                <a:ea typeface="ＭＳ Ｐゴシック" pitchFamily="34" charset="-128"/>
              </a:rPr>
              <a:t>Science and Physical Education: </a:t>
            </a:r>
            <a:r>
              <a:rPr lang="en-US" altLang="en-US" sz="1800" smtClean="0">
                <a:latin typeface="Calibri" pitchFamily="34" charset="0"/>
                <a:ea typeface="ＭＳ Ｐゴシック" pitchFamily="34" charset="-128"/>
              </a:rPr>
              <a:t>Soft play</a:t>
            </a:r>
          </a:p>
          <a:p>
            <a:pPr lvl="1" eaLnBrk="1" hangingPunct="1">
              <a:lnSpc>
                <a:spcPct val="120000"/>
              </a:lnSpc>
            </a:pPr>
            <a:r>
              <a:rPr lang="en-US" altLang="en-US" sz="1800" b="1" smtClean="0">
                <a:latin typeface="Calibri" pitchFamily="34" charset="0"/>
                <a:ea typeface="ＭＳ Ｐゴシック" pitchFamily="34" charset="-128"/>
              </a:rPr>
              <a:t>Science and Mathematics</a:t>
            </a:r>
            <a:r>
              <a:rPr lang="en-US" altLang="en-US" sz="1800" smtClean="0">
                <a:latin typeface="Calibri" pitchFamily="34" charset="0"/>
                <a:ea typeface="ＭＳ Ｐゴシック" pitchFamily="34" charset="-128"/>
              </a:rPr>
              <a:t>: Carpenter corner</a:t>
            </a:r>
          </a:p>
          <a:p>
            <a:pPr eaLnBrk="1" hangingPunct="1">
              <a:lnSpc>
                <a:spcPct val="120000"/>
              </a:lnSpc>
              <a:spcBef>
                <a:spcPct val="0"/>
              </a:spcBef>
              <a:buFont typeface="Arial" charset="0"/>
              <a:buNone/>
            </a:pPr>
            <a:r>
              <a:rPr lang="en-US" altLang="en-US" sz="2200" b="1" smtClean="0">
                <a:latin typeface="Calibri" pitchFamily="34" charset="0"/>
                <a:ea typeface="ＭＳ Ｐゴシック" pitchFamily="34" charset="-128"/>
              </a:rPr>
              <a:t>As an individual - </a:t>
            </a:r>
            <a:r>
              <a:rPr lang="en-US" altLang="en-US" sz="2200" smtClean="0">
                <a:latin typeface="Calibri" pitchFamily="34" charset="0"/>
                <a:ea typeface="ＭＳ Ｐゴシック" pitchFamily="34" charset="-128"/>
              </a:rPr>
              <a:t>record answers on separate post its.</a:t>
            </a:r>
          </a:p>
          <a:p>
            <a:pPr eaLnBrk="1" hangingPunct="1">
              <a:lnSpc>
                <a:spcPct val="120000"/>
              </a:lnSpc>
              <a:spcBef>
                <a:spcPct val="0"/>
              </a:spcBef>
              <a:buFont typeface="Arial" charset="0"/>
              <a:buNone/>
            </a:pPr>
            <a:r>
              <a:rPr lang="en-US" altLang="en-US" sz="2200" b="1" smtClean="0">
                <a:solidFill>
                  <a:srgbClr val="000000"/>
                </a:solidFill>
                <a:latin typeface="Calibri" pitchFamily="34" charset="0"/>
                <a:ea typeface="ＭＳ Ｐゴシック" pitchFamily="34" charset="-128"/>
              </a:rPr>
              <a:t>As a group - </a:t>
            </a:r>
            <a:r>
              <a:rPr lang="en-US" altLang="en-US" sz="2200" smtClean="0">
                <a:solidFill>
                  <a:srgbClr val="000000"/>
                </a:solidFill>
                <a:latin typeface="Calibri" pitchFamily="34" charset="0"/>
                <a:ea typeface="ＭＳ Ｐゴシック" pitchFamily="34" charset="-128"/>
              </a:rPr>
              <a:t>share and sort responses </a:t>
            </a:r>
          </a:p>
          <a:p>
            <a:pPr eaLnBrk="1" hangingPunct="1">
              <a:lnSpc>
                <a:spcPct val="120000"/>
              </a:lnSpc>
              <a:spcBef>
                <a:spcPct val="0"/>
              </a:spcBef>
              <a:buFont typeface="Arial" charset="0"/>
              <a:buNone/>
            </a:pPr>
            <a:r>
              <a:rPr lang="en-US" altLang="en-US" sz="2200" smtClean="0">
                <a:solidFill>
                  <a:srgbClr val="000000"/>
                </a:solidFill>
                <a:latin typeface="Calibri" pitchFamily="34" charset="0"/>
                <a:ea typeface="ＭＳ Ｐゴシック" pitchFamily="34" charset="-128"/>
              </a:rPr>
              <a:t>Any common themes or differences? </a:t>
            </a:r>
          </a:p>
          <a:p>
            <a:pPr eaLnBrk="1" hangingPunct="1">
              <a:lnSpc>
                <a:spcPct val="120000"/>
              </a:lnSpc>
              <a:spcBef>
                <a:spcPct val="0"/>
              </a:spcBef>
              <a:buFont typeface="Arial" charset="0"/>
              <a:buNone/>
            </a:pPr>
            <a:r>
              <a:rPr lang="en-US" altLang="en-US" sz="2200" b="1" smtClean="0">
                <a:solidFill>
                  <a:srgbClr val="000000"/>
                </a:solidFill>
                <a:latin typeface="Calibri" pitchFamily="34" charset="0"/>
                <a:ea typeface="ＭＳ Ｐゴシック" pitchFamily="34" charset="-128"/>
              </a:rPr>
              <a:t>Whole group</a:t>
            </a:r>
            <a:r>
              <a:rPr lang="en-US" altLang="en-US" sz="2200" b="1" smtClean="0">
                <a:solidFill>
                  <a:srgbClr val="008000"/>
                </a:solidFill>
                <a:latin typeface="Calibri" pitchFamily="34" charset="0"/>
                <a:ea typeface="ＭＳ Ｐゴシック" pitchFamily="34" charset="-128"/>
              </a:rPr>
              <a:t> - </a:t>
            </a:r>
            <a:r>
              <a:rPr lang="en-US" altLang="en-US" sz="2200" smtClean="0">
                <a:solidFill>
                  <a:srgbClr val="000000"/>
                </a:solidFill>
                <a:latin typeface="Calibri" pitchFamily="34" charset="0"/>
                <a:ea typeface="ＭＳ Ｐゴシック" pitchFamily="34" charset="-128"/>
              </a:rPr>
              <a:t>discuss key points, issues for planning</a:t>
            </a:r>
            <a:endParaRPr lang="en-US" altLang="en-US" sz="2200" b="1" smtClean="0">
              <a:solidFill>
                <a:srgbClr val="008000"/>
              </a:solidFill>
              <a:latin typeface="Calibri" pitchFamily="34" charset="0"/>
              <a:ea typeface="ＭＳ Ｐゴシック" pitchFamily="34" charset="-128"/>
            </a:endParaRPr>
          </a:p>
          <a:p>
            <a:pPr eaLnBrk="1" hangingPunct="1">
              <a:lnSpc>
                <a:spcPct val="120000"/>
              </a:lnSpc>
              <a:buFont typeface="Arial" charset="0"/>
              <a:buNone/>
            </a:pPr>
            <a:endParaRPr lang="en-US" altLang="en-US" sz="2000" smtClean="0">
              <a:latin typeface="Calibri" pitchFamily="34" charset="0"/>
              <a:ea typeface="ＭＳ Ｐゴシック" pitchFamily="34" charset="-128"/>
            </a:endParaRPr>
          </a:p>
          <a:p>
            <a:pPr eaLnBrk="1" hangingPunct="1">
              <a:lnSpc>
                <a:spcPct val="120000"/>
              </a:lnSpc>
              <a:buFont typeface="Arial" charset="0"/>
              <a:buNone/>
            </a:pPr>
            <a:endParaRPr lang="en-US" altLang="en-US" sz="1900" smtClean="0">
              <a:latin typeface="Calibri" pitchFamily="34" charset="0"/>
              <a:ea typeface="ＭＳ Ｐゴシック" pitchFamily="34" charset="-128"/>
            </a:endParaRPr>
          </a:p>
          <a:p>
            <a:pPr eaLnBrk="1" hangingPunct="1">
              <a:lnSpc>
                <a:spcPct val="80000"/>
              </a:lnSpc>
              <a:buFont typeface="Arial" charset="0"/>
              <a:buNone/>
            </a:pPr>
            <a:endParaRPr lang="en-US" altLang="en-US" sz="2400"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b="1" smtClean="0">
                <a:solidFill>
                  <a:srgbClr val="00B050"/>
                </a:solidFill>
                <a:ea typeface="ＭＳ Ｐゴシック" pitchFamily="34" charset="-128"/>
              </a:rPr>
              <a:t>Float or Sink?</a:t>
            </a:r>
          </a:p>
        </p:txBody>
      </p:sp>
      <p:sp>
        <p:nvSpPr>
          <p:cNvPr id="5" name="TextBox 4"/>
          <p:cNvSpPr txBox="1"/>
          <p:nvPr/>
        </p:nvSpPr>
        <p:spPr>
          <a:xfrm>
            <a:off x="6300788" y="4508500"/>
            <a:ext cx="2447925" cy="1016000"/>
          </a:xfrm>
          <a:prstGeom prst="rect">
            <a:avLst/>
          </a:prstGeom>
          <a:noFill/>
        </p:spPr>
        <p:txBody>
          <a:bodyPr>
            <a:spAutoFit/>
          </a:bodyPr>
          <a:lstStyle/>
          <a:p>
            <a:pPr>
              <a:defRPr/>
            </a:pPr>
            <a:r>
              <a:rPr lang="en-US" sz="2000" i="1" dirty="0">
                <a:latin typeface="+mj-lt"/>
                <a:ea typeface="ＭＳ Ｐゴシック" charset="0"/>
                <a:cs typeface="ＭＳ Ｐゴシック" charset="0"/>
              </a:rPr>
              <a:t>How can you rescue the little ant that fell in the river?</a:t>
            </a:r>
          </a:p>
        </p:txBody>
      </p:sp>
      <p:pic>
        <p:nvPicPr>
          <p:cNvPr id="25604" name="Picture 10" descr="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1411288"/>
            <a:ext cx="3484562"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1" descr="2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3857625"/>
            <a:ext cx="41433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New Image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72188" y="1785938"/>
            <a:ext cx="24288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 descr="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1844675"/>
            <a:ext cx="25209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New Imag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71875" y="4071938"/>
            <a:ext cx="25003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b="1" smtClean="0">
                <a:solidFill>
                  <a:srgbClr val="00B050"/>
                </a:solidFill>
                <a:ea typeface="ＭＳ Ｐゴシック" pitchFamily="34" charset="-128"/>
              </a:rPr>
              <a:t>Soft Play</a:t>
            </a:r>
          </a:p>
        </p:txBody>
      </p:sp>
      <p:pic>
        <p:nvPicPr>
          <p:cNvPr id="266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73238"/>
            <a:ext cx="403383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773238"/>
            <a:ext cx="405288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7"/>
          <p:cNvSpPr txBox="1">
            <a:spLocks noChangeArrowheads="1"/>
          </p:cNvSpPr>
          <p:nvPr/>
        </p:nvSpPr>
        <p:spPr bwMode="auto">
          <a:xfrm>
            <a:off x="395288" y="5157788"/>
            <a:ext cx="381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a:t>Stomping like an elephant</a:t>
            </a:r>
          </a:p>
        </p:txBody>
      </p:sp>
      <p:sp>
        <p:nvSpPr>
          <p:cNvPr id="26630" name="TextBox 8"/>
          <p:cNvSpPr txBox="1">
            <a:spLocks noChangeArrowheads="1"/>
          </p:cNvSpPr>
          <p:nvPr/>
        </p:nvSpPr>
        <p:spPr bwMode="auto">
          <a:xfrm>
            <a:off x="4787900" y="5157788"/>
            <a:ext cx="396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a:t>Slithering like a snake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smtClean="0">
                <a:solidFill>
                  <a:srgbClr val="00B050"/>
                </a:solidFill>
                <a:ea typeface="ＭＳ Ｐゴシック" pitchFamily="34" charset="-128"/>
              </a:rPr>
              <a:t>Carpenter Corner</a:t>
            </a:r>
          </a:p>
        </p:txBody>
      </p:sp>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205038"/>
            <a:ext cx="32385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205038"/>
            <a:ext cx="359886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555875" y="274638"/>
            <a:ext cx="6130925" cy="1282700"/>
          </a:xfrm>
        </p:spPr>
        <p:txBody>
          <a:bodyPr/>
          <a:lstStyle/>
          <a:p>
            <a:pPr eaLnBrk="1" hangingPunct="1"/>
            <a:r>
              <a:rPr lang="nl-BE" altLang="en-US" sz="2800" b="1" smtClean="0">
                <a:solidFill>
                  <a:srgbClr val="00B050"/>
                </a:solidFill>
                <a:ea typeface="ＭＳ Ｐゴシック" pitchFamily="34" charset="-128"/>
              </a:rPr>
              <a:t>Benefits of cross-curricular science teaching </a:t>
            </a:r>
            <a:br>
              <a:rPr lang="nl-BE" altLang="en-US" sz="2800" b="1" smtClean="0">
                <a:solidFill>
                  <a:srgbClr val="00B050"/>
                </a:solidFill>
                <a:ea typeface="ＭＳ Ｐゴシック" pitchFamily="34" charset="-128"/>
              </a:rPr>
            </a:br>
            <a:r>
              <a:rPr lang="nl-BE" altLang="en-US" sz="2800" b="1" smtClean="0">
                <a:solidFill>
                  <a:srgbClr val="00B050"/>
                </a:solidFill>
                <a:ea typeface="ＭＳ Ｐゴシック" pitchFamily="34" charset="-128"/>
              </a:rPr>
              <a:t>Analysis of more classroom examples</a:t>
            </a:r>
            <a:endParaRPr lang="en-US" altLang="en-US" sz="2800" b="1" smtClean="0">
              <a:solidFill>
                <a:srgbClr val="00B050"/>
              </a:solidFill>
              <a:ea typeface="ＭＳ Ｐゴシック" pitchFamily="34" charset="-128"/>
            </a:endParaRPr>
          </a:p>
        </p:txBody>
      </p:sp>
      <p:sp>
        <p:nvSpPr>
          <p:cNvPr id="28675" name="Content Placeholder 2"/>
          <p:cNvSpPr>
            <a:spLocks noGrp="1"/>
          </p:cNvSpPr>
          <p:nvPr>
            <p:ph idx="1"/>
          </p:nvPr>
        </p:nvSpPr>
        <p:spPr>
          <a:xfrm>
            <a:off x="684213" y="1773238"/>
            <a:ext cx="7991475" cy="4679950"/>
          </a:xfrm>
        </p:spPr>
        <p:txBody>
          <a:bodyPr/>
          <a:lstStyle/>
          <a:p>
            <a:pPr marL="0" indent="0" eaLnBrk="1" hangingPunct="1">
              <a:buFont typeface="Arial" charset="0"/>
              <a:buNone/>
            </a:pPr>
            <a:r>
              <a:rPr lang="en-US" altLang="en-US" sz="2300" smtClean="0">
                <a:latin typeface="Calibri" pitchFamily="34" charset="0"/>
                <a:ea typeface="ＭＳ Ｐゴシック" pitchFamily="34" charset="-128"/>
              </a:rPr>
              <a:t>What are the </a:t>
            </a:r>
            <a:r>
              <a:rPr lang="en-US" altLang="en-US" sz="2300" b="1" smtClean="0">
                <a:solidFill>
                  <a:srgbClr val="FF0000"/>
                </a:solidFill>
                <a:latin typeface="Calibri" pitchFamily="34" charset="0"/>
                <a:ea typeface="ＭＳ Ｐゴシック" pitchFamily="34" charset="-128"/>
              </a:rPr>
              <a:t>potential benefits </a:t>
            </a:r>
            <a:r>
              <a:rPr lang="en-US" altLang="en-US" sz="2300" smtClean="0">
                <a:latin typeface="Calibri" pitchFamily="34" charset="0"/>
                <a:ea typeface="ＭＳ Ｐゴシック" pitchFamily="34" charset="-128"/>
              </a:rPr>
              <a:t>of cross curricular science teaching reflected in the classroom examples?</a:t>
            </a:r>
          </a:p>
          <a:p>
            <a:pPr marL="0" indent="0" eaLnBrk="1" hangingPunct="1">
              <a:spcBef>
                <a:spcPct val="0"/>
              </a:spcBef>
              <a:buFont typeface="Arial" charset="0"/>
              <a:buNone/>
            </a:pPr>
            <a:endParaRPr lang="en-US" altLang="en-US" sz="1100" smtClean="0">
              <a:latin typeface="Calibri" pitchFamily="34" charset="0"/>
              <a:ea typeface="ＭＳ Ｐゴシック" pitchFamily="34" charset="-128"/>
            </a:endParaRPr>
          </a:p>
          <a:p>
            <a:pPr marL="0" indent="0" eaLnBrk="1" hangingPunct="1">
              <a:spcBef>
                <a:spcPct val="0"/>
              </a:spcBef>
              <a:buFont typeface="Arial" charset="0"/>
              <a:buNone/>
            </a:pPr>
            <a:r>
              <a:rPr lang="en-US" altLang="en-US" sz="2300" smtClean="0">
                <a:latin typeface="Calibri" pitchFamily="34" charset="0"/>
                <a:ea typeface="ＭＳ Ｐゴシック" pitchFamily="34" charset="-128"/>
              </a:rPr>
              <a:t>What is the </a:t>
            </a:r>
            <a:r>
              <a:rPr lang="en-US" altLang="en-US" sz="2300" b="1" smtClean="0">
                <a:solidFill>
                  <a:srgbClr val="FF0000"/>
                </a:solidFill>
                <a:latin typeface="Calibri" pitchFamily="34" charset="0"/>
                <a:ea typeface="ＭＳ Ｐゴシック" pitchFamily="34" charset="-128"/>
              </a:rPr>
              <a:t>role of the teacher </a:t>
            </a:r>
            <a:r>
              <a:rPr lang="en-US" altLang="en-US" sz="2300" smtClean="0">
                <a:latin typeface="Calibri" pitchFamily="34" charset="0"/>
                <a:ea typeface="ＭＳ Ｐゴシック" pitchFamily="34" charset="-128"/>
              </a:rPr>
              <a:t>in fostering connections?</a:t>
            </a:r>
          </a:p>
          <a:p>
            <a:pPr marL="0" indent="0" eaLnBrk="1" hangingPunct="1">
              <a:spcBef>
                <a:spcPct val="0"/>
              </a:spcBef>
              <a:buFont typeface="Arial" charset="0"/>
              <a:buNone/>
            </a:pPr>
            <a:endParaRPr lang="en-US" altLang="en-US" sz="1100" smtClean="0">
              <a:latin typeface="Calibri" pitchFamily="34" charset="0"/>
              <a:ea typeface="ＭＳ Ｐゴシック" pitchFamily="34" charset="-128"/>
            </a:endParaRPr>
          </a:p>
          <a:p>
            <a:pPr marL="0" indent="0" eaLnBrk="1" hangingPunct="1">
              <a:spcBef>
                <a:spcPct val="0"/>
              </a:spcBef>
              <a:buFont typeface="Arial" charset="0"/>
              <a:buNone/>
            </a:pPr>
            <a:r>
              <a:rPr lang="en-US" altLang="en-US" sz="2300" smtClean="0">
                <a:latin typeface="Calibri" pitchFamily="34" charset="0"/>
                <a:ea typeface="ＭＳ Ｐゴシック" pitchFamily="34" charset="-128"/>
              </a:rPr>
              <a:t>In what ways do these cross-curricular approaches </a:t>
            </a:r>
            <a:r>
              <a:rPr lang="en-US" altLang="en-US" sz="2300" b="1" smtClean="0">
                <a:solidFill>
                  <a:srgbClr val="FF0000"/>
                </a:solidFill>
                <a:latin typeface="Calibri" pitchFamily="34" charset="0"/>
                <a:ea typeface="ＭＳ Ｐゴシック" pitchFamily="34" charset="-128"/>
              </a:rPr>
              <a:t>support children’s creativity and inquiry</a:t>
            </a:r>
            <a:r>
              <a:rPr lang="en-US" altLang="en-US" sz="2300" smtClean="0">
                <a:latin typeface="Calibri" pitchFamily="34" charset="0"/>
                <a:ea typeface="ＭＳ Ｐゴシック" pitchFamily="34" charset="-128"/>
              </a:rPr>
              <a:t>?</a:t>
            </a:r>
          </a:p>
          <a:p>
            <a:pPr marL="0" indent="0" eaLnBrk="1" hangingPunct="1">
              <a:buFont typeface="Arial" charset="0"/>
              <a:buNone/>
            </a:pPr>
            <a:endParaRPr lang="en-US" altLang="en-US" sz="1000" smtClean="0">
              <a:latin typeface="Calibri" pitchFamily="34" charset="0"/>
              <a:ea typeface="ＭＳ Ｐゴシック" pitchFamily="34" charset="-128"/>
            </a:endParaRPr>
          </a:p>
          <a:p>
            <a:pPr marL="0" indent="0" eaLnBrk="1" hangingPunct="1">
              <a:spcBef>
                <a:spcPct val="0"/>
              </a:spcBef>
              <a:buFont typeface="Arial" charset="0"/>
              <a:buNone/>
            </a:pPr>
            <a:r>
              <a:rPr lang="en-US" altLang="en-US" sz="2300" smtClean="0">
                <a:latin typeface="Calibri" pitchFamily="34" charset="0"/>
                <a:ea typeface="ＭＳ Ｐゴシック" pitchFamily="34" charset="-128"/>
              </a:rPr>
              <a:t>What are the implications for planning?</a:t>
            </a:r>
          </a:p>
          <a:p>
            <a:pPr marL="0" indent="0" eaLnBrk="1" hangingPunct="1">
              <a:spcBef>
                <a:spcPct val="0"/>
              </a:spcBef>
              <a:buFont typeface="Arial" charset="0"/>
              <a:buNone/>
            </a:pPr>
            <a:endParaRPr lang="en-US" altLang="en-US" sz="1500" smtClean="0">
              <a:latin typeface="Calibri" pitchFamily="34" charset="0"/>
              <a:ea typeface="ＭＳ Ｐゴシック" pitchFamily="34" charset="-128"/>
            </a:endParaRPr>
          </a:p>
          <a:p>
            <a:pPr marL="0" indent="0" eaLnBrk="1" hangingPunct="1">
              <a:spcBef>
                <a:spcPct val="0"/>
              </a:spcBef>
            </a:pPr>
            <a:r>
              <a:rPr lang="en-US" altLang="en-US" sz="2300" smtClean="0">
                <a:latin typeface="Calibri" pitchFamily="34" charset="0"/>
                <a:ea typeface="ＭＳ Ｐゴシック" pitchFamily="34" charset="-128"/>
              </a:rPr>
              <a:t>Crime Scene investigation</a:t>
            </a:r>
          </a:p>
          <a:p>
            <a:pPr marL="0" indent="0" eaLnBrk="1" hangingPunct="1"/>
            <a:r>
              <a:rPr lang="en-US" altLang="en-US" sz="2300" smtClean="0">
                <a:latin typeface="Calibri" pitchFamily="34" charset="0"/>
                <a:ea typeface="ＭＳ Ｐゴシック" pitchFamily="34" charset="-128"/>
              </a:rPr>
              <a:t>Ema and her food preferences</a:t>
            </a:r>
          </a:p>
          <a:p>
            <a:pPr marL="0" indent="0" eaLnBrk="1" hangingPunct="1"/>
            <a:r>
              <a:rPr lang="en-US" altLang="en-US" sz="2300" smtClean="0">
                <a:latin typeface="Calibri" pitchFamily="34" charset="0"/>
                <a:ea typeface="ＭＳ Ｐゴシック" pitchFamily="34" charset="-128"/>
              </a:rPr>
              <a:t>The sounds around us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771775" y="274638"/>
            <a:ext cx="5915025" cy="1282700"/>
          </a:xfrm>
        </p:spPr>
        <p:txBody>
          <a:bodyPr/>
          <a:lstStyle/>
          <a:p>
            <a:r>
              <a:rPr lang="en-US" altLang="en-US" sz="3600" b="1" smtClean="0">
                <a:solidFill>
                  <a:srgbClr val="00B050"/>
                </a:solidFill>
                <a:ea typeface="ＭＳ Ｐゴシック" pitchFamily="34" charset="-128"/>
              </a:rPr>
              <a:t>Framework for the Classroom Examples provided</a:t>
            </a:r>
          </a:p>
        </p:txBody>
      </p:sp>
      <p:sp>
        <p:nvSpPr>
          <p:cNvPr id="29699" name="Content Placeholder 4"/>
          <p:cNvSpPr>
            <a:spLocks noGrp="1"/>
          </p:cNvSpPr>
          <p:nvPr>
            <p:ph idx="1"/>
          </p:nvPr>
        </p:nvSpPr>
        <p:spPr/>
        <p:txBody>
          <a:bodyPr/>
          <a:lstStyle/>
          <a:p>
            <a:pPr>
              <a:lnSpc>
                <a:spcPct val="90000"/>
              </a:lnSpc>
            </a:pPr>
            <a:r>
              <a:rPr lang="en-US" altLang="en-US" sz="2800" i="1" smtClean="0">
                <a:latin typeface="Calibri" pitchFamily="34" charset="0"/>
                <a:ea typeface="ＭＳ Ｐゴシック" pitchFamily="34" charset="-128"/>
              </a:rPr>
              <a:t>Setting the scene </a:t>
            </a:r>
            <a:r>
              <a:rPr lang="en-US" altLang="en-US" sz="2800" smtClean="0">
                <a:latin typeface="Calibri" pitchFamily="34" charset="0"/>
                <a:ea typeface="ＭＳ Ｐゴシック" pitchFamily="34" charset="-128"/>
              </a:rPr>
              <a:t>– focus, rationale, background</a:t>
            </a:r>
          </a:p>
          <a:p>
            <a:pPr>
              <a:lnSpc>
                <a:spcPct val="90000"/>
              </a:lnSpc>
            </a:pPr>
            <a:endParaRPr lang="en-US" altLang="en-US" sz="1000" smtClean="0">
              <a:latin typeface="Calibri" pitchFamily="34" charset="0"/>
              <a:ea typeface="ＭＳ Ｐゴシック" pitchFamily="34" charset="-128"/>
            </a:endParaRPr>
          </a:p>
          <a:p>
            <a:pPr>
              <a:lnSpc>
                <a:spcPct val="90000"/>
              </a:lnSpc>
            </a:pPr>
            <a:r>
              <a:rPr lang="en-US" altLang="en-US" sz="2800" i="1" smtClean="0">
                <a:latin typeface="Calibri" pitchFamily="34" charset="0"/>
                <a:ea typeface="ＭＳ Ｐゴシック" pitchFamily="34" charset="-128"/>
              </a:rPr>
              <a:t>Starting points</a:t>
            </a:r>
          </a:p>
          <a:p>
            <a:pPr>
              <a:lnSpc>
                <a:spcPct val="90000"/>
              </a:lnSpc>
            </a:pPr>
            <a:endParaRPr lang="en-US" altLang="en-US" sz="1000" i="1" smtClean="0">
              <a:latin typeface="Calibri" pitchFamily="34" charset="0"/>
              <a:ea typeface="ＭＳ Ｐゴシック" pitchFamily="34" charset="-128"/>
            </a:endParaRPr>
          </a:p>
          <a:p>
            <a:pPr>
              <a:lnSpc>
                <a:spcPct val="90000"/>
              </a:lnSpc>
            </a:pPr>
            <a:r>
              <a:rPr lang="en-US" altLang="en-US" sz="2800" i="1" smtClean="0">
                <a:latin typeface="Calibri" pitchFamily="34" charset="0"/>
                <a:ea typeface="ＭＳ Ｐゴシック" pitchFamily="34" charset="-128"/>
              </a:rPr>
              <a:t>Developing the learning journey </a:t>
            </a:r>
            <a:r>
              <a:rPr lang="en-US" altLang="en-US" sz="2800" smtClean="0">
                <a:latin typeface="Calibri" pitchFamily="34" charset="0"/>
                <a:ea typeface="ＭＳ Ｐゴシック" pitchFamily="34" charset="-128"/>
              </a:rPr>
              <a:t>– activities and their rationale, examples of children’s responses, teacher reflections and implications for the next session.</a:t>
            </a:r>
          </a:p>
          <a:p>
            <a:pPr>
              <a:lnSpc>
                <a:spcPct val="90000"/>
              </a:lnSpc>
            </a:pPr>
            <a:endParaRPr lang="en-US" altLang="en-US" sz="1000" smtClean="0">
              <a:latin typeface="Calibri" pitchFamily="34" charset="0"/>
              <a:ea typeface="ＭＳ Ｐゴシック" pitchFamily="34" charset="-128"/>
            </a:endParaRPr>
          </a:p>
          <a:p>
            <a:pPr>
              <a:lnSpc>
                <a:spcPct val="90000"/>
              </a:lnSpc>
            </a:pPr>
            <a:r>
              <a:rPr lang="en-US" altLang="en-US" sz="2800" i="1" smtClean="0">
                <a:latin typeface="Calibri" pitchFamily="34" charset="0"/>
                <a:ea typeface="ＭＳ Ｐゴシック" pitchFamily="34" charset="-128"/>
              </a:rPr>
              <a:t>Reflections</a:t>
            </a:r>
            <a:r>
              <a:rPr lang="en-US" altLang="en-US" sz="2800" smtClean="0">
                <a:latin typeface="Calibri" pitchFamily="34" charset="0"/>
                <a:ea typeface="ＭＳ Ｐゴシック" pitchFamily="34" charset="-128"/>
              </a:rPr>
              <a:t> – children’s progress, teacher role, classroom environment, next steps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rcRect/>
          <a:stretch>
            <a:fillRect/>
          </a:stretch>
        </p:blipFill>
        <p:spPr bwMode="auto">
          <a:xfrm>
            <a:off x="2627313" y="1268413"/>
            <a:ext cx="5976937" cy="4537075"/>
          </a:xfrm>
          <a:prstGeom prst="rect">
            <a:avLst/>
          </a:prstGeom>
          <a:ln/>
        </p:spPr>
        <p:style>
          <a:lnRef idx="2">
            <a:schemeClr val="dk1"/>
          </a:lnRef>
          <a:fillRef idx="1">
            <a:schemeClr val="lt1"/>
          </a:fillRef>
          <a:effectRef idx="0">
            <a:schemeClr val="dk1"/>
          </a:effectRef>
          <a:fontRef idx="minor">
            <a:schemeClr val="dk1"/>
          </a:fontRef>
        </p:style>
      </p:pic>
      <p:sp>
        <p:nvSpPr>
          <p:cNvPr id="30723" name="Title 4"/>
          <p:cNvSpPr>
            <a:spLocks noGrp="1"/>
          </p:cNvSpPr>
          <p:nvPr>
            <p:ph type="title"/>
          </p:nvPr>
        </p:nvSpPr>
        <p:spPr>
          <a:xfrm>
            <a:off x="2916238" y="333375"/>
            <a:ext cx="5986462" cy="777875"/>
          </a:xfrm>
        </p:spPr>
        <p:txBody>
          <a:bodyPr/>
          <a:lstStyle/>
          <a:p>
            <a:r>
              <a:rPr lang="en-US" altLang="en-US" sz="3200" b="1" smtClean="0">
                <a:solidFill>
                  <a:srgbClr val="00B050"/>
                </a:solidFill>
                <a:ea typeface="ＭＳ Ｐゴシック" pitchFamily="34" charset="-128"/>
              </a:rPr>
              <a:t>Crime Scene Investigation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843213" y="274638"/>
            <a:ext cx="5843587" cy="1282700"/>
          </a:xfrm>
        </p:spPr>
        <p:txBody>
          <a:bodyPr/>
          <a:lstStyle/>
          <a:p>
            <a:r>
              <a:rPr lang="en-US" altLang="en-US" sz="3600" b="1" smtClean="0">
                <a:solidFill>
                  <a:srgbClr val="00B050"/>
                </a:solidFill>
                <a:ea typeface="ＭＳ Ｐゴシック" pitchFamily="34" charset="-128"/>
              </a:rPr>
              <a:t>Ema and her food preferences</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773238"/>
            <a:ext cx="66960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700338" y="292100"/>
            <a:ext cx="5846762" cy="850900"/>
          </a:xfrm>
          <a:ln>
            <a:solidFill>
              <a:srgbClr val="92D050"/>
            </a:solidFill>
            <a:miter lim="800000"/>
            <a:headEnd/>
            <a:tailEnd/>
          </a:ln>
        </p:spPr>
        <p:txBody>
          <a:bodyPr/>
          <a:lstStyle/>
          <a:p>
            <a:r>
              <a:rPr lang="en-GB" altLang="en-US" sz="3200" b="1" smtClean="0">
                <a:solidFill>
                  <a:srgbClr val="00B050"/>
                </a:solidFill>
                <a:ea typeface="ＭＳ Ｐゴシック" pitchFamily="34" charset="-128"/>
              </a:rPr>
              <a:t>Sounds around us</a:t>
            </a:r>
          </a:p>
        </p:txBody>
      </p:sp>
      <p:sp>
        <p:nvSpPr>
          <p:cNvPr id="5" name="Text Placeholder 2"/>
          <p:cNvSpPr txBox="1">
            <a:spLocks/>
          </p:cNvSpPr>
          <p:nvPr/>
        </p:nvSpPr>
        <p:spPr>
          <a:xfrm>
            <a:off x="3979863" y="1301750"/>
            <a:ext cx="4560887" cy="1412875"/>
          </a:xfrm>
          <a:prstGeom prst="rect">
            <a:avLst/>
          </a:prstGeo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defRPr/>
            </a:pPr>
            <a:r>
              <a:rPr lang="en-US" sz="2000" b="1" dirty="0" smtClean="0"/>
              <a:t>Activity: A game with sounds coming from musical instruments</a:t>
            </a:r>
          </a:p>
          <a:p>
            <a:pPr marL="0" indent="0">
              <a:lnSpc>
                <a:spcPct val="120000"/>
              </a:lnSpc>
              <a:spcBef>
                <a:spcPts val="0"/>
              </a:spcBef>
              <a:buFont typeface="Arial" panose="020B0604020202020204" pitchFamily="34" charset="0"/>
              <a:buNone/>
              <a:defRPr/>
            </a:pPr>
            <a:r>
              <a:rPr lang="en-US" sz="2000" dirty="0"/>
              <a:t>C</a:t>
            </a:r>
            <a:r>
              <a:rPr lang="en-US" sz="2000" dirty="0" smtClean="0"/>
              <a:t>hildren close their eyes and try to recognize what instrument produces the sound they hear</a:t>
            </a:r>
            <a:r>
              <a:rPr lang="el-GR" sz="2000" dirty="0" smtClean="0"/>
              <a:t>. </a:t>
            </a:r>
            <a:endParaRPr lang="en-US" dirty="0"/>
          </a:p>
        </p:txBody>
      </p:sp>
      <p:sp>
        <p:nvSpPr>
          <p:cNvPr id="11" name="Rectangular Callout 10"/>
          <p:cNvSpPr/>
          <p:nvPr/>
        </p:nvSpPr>
        <p:spPr>
          <a:xfrm>
            <a:off x="2576513" y="3533775"/>
            <a:ext cx="1223962" cy="823913"/>
          </a:xfrm>
          <a:prstGeom prst="wedgeRectCallout">
            <a:avLst>
              <a:gd name="adj1" fmla="val -76448"/>
              <a:gd name="adj2" fmla="val -38058"/>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l-GR" altLang="en-US" sz="1400" smtClean="0">
                <a:solidFill>
                  <a:srgbClr val="000000"/>
                </a:solidFill>
                <a:latin typeface="Cambria" pitchFamily="18" charset="0"/>
              </a:rPr>
              <a:t>Μπορείς να αναγνωρίσεις αυτό τον ήχο</a:t>
            </a:r>
            <a:r>
              <a:rPr lang="en-GB" altLang="en-US" sz="1400" smtClean="0">
                <a:solidFill>
                  <a:srgbClr val="000000"/>
                </a:solidFill>
                <a:latin typeface="Cambria" pitchFamily="18" charset="0"/>
              </a:rPr>
              <a:t>?</a:t>
            </a:r>
          </a:p>
        </p:txBody>
      </p:sp>
      <p:sp>
        <p:nvSpPr>
          <p:cNvPr id="31749" name="Pentagon 8"/>
          <p:cNvSpPr>
            <a:spLocks noChangeArrowheads="1"/>
          </p:cNvSpPr>
          <p:nvPr/>
        </p:nvSpPr>
        <p:spPr bwMode="auto">
          <a:xfrm>
            <a:off x="5940425" y="4581525"/>
            <a:ext cx="2870200" cy="1425575"/>
          </a:xfrm>
          <a:prstGeom prst="homePlate">
            <a:avLst>
              <a:gd name="adj" fmla="val 49999"/>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dist="20000" dir="5400000" rotWithShape="0">
              <a:srgbClr val="808080">
                <a:alpha val="37999"/>
              </a:srgbClr>
            </a:outerShdw>
          </a:effectLst>
        </p:spPr>
        <p:txBody>
          <a:bodyPr anchor="ctr"/>
          <a:lstStyle/>
          <a:p>
            <a:pPr algn="ctr">
              <a:defRPr/>
            </a:pPr>
            <a:r>
              <a:rPr lang="en-US" altLang="en-US" sz="1400">
                <a:solidFill>
                  <a:srgbClr val="000000"/>
                </a:solidFill>
                <a:latin typeface="Cambria" pitchFamily="18" charset="0"/>
              </a:rPr>
              <a:t>The sounds heard in the game came only from the instruments found in the closet, so the next thought was to open sounds up to the world…!!!</a:t>
            </a:r>
          </a:p>
        </p:txBody>
      </p:sp>
      <p:sp>
        <p:nvSpPr>
          <p:cNvPr id="13" name="TextBox 12"/>
          <p:cNvSpPr txBox="1"/>
          <p:nvPr/>
        </p:nvSpPr>
        <p:spPr>
          <a:xfrm>
            <a:off x="3975100" y="2941638"/>
            <a:ext cx="2298700" cy="10779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600" b="1" dirty="0"/>
              <a:t>Rationale</a:t>
            </a:r>
            <a:r>
              <a:rPr lang="el-GR" sz="1600" b="1" dirty="0"/>
              <a:t> </a:t>
            </a:r>
            <a:r>
              <a:rPr lang="en-US" sz="1600" dirty="0"/>
              <a:t>: this activity aimed to trigger a conversation about the sounds.</a:t>
            </a:r>
          </a:p>
        </p:txBody>
      </p:sp>
      <p:pic>
        <p:nvPicPr>
          <p:cNvPr id="32775" name="Picture 9" descr="http://musicmarket.gr/images/detailed/3/set_krousta_or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1393825"/>
            <a:ext cx="3513138"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p:nvPr/>
        </p:nvSpPr>
        <p:spPr>
          <a:xfrm>
            <a:off x="741363" y="5148263"/>
            <a:ext cx="1739900" cy="892175"/>
          </a:xfrm>
          <a:prstGeom prst="wedgeRectCallout">
            <a:avLst>
              <a:gd name="adj1" fmla="val -639"/>
              <a:gd name="adj2" fmla="val -84895"/>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400" smtClean="0">
                <a:solidFill>
                  <a:srgbClr val="000000"/>
                </a:solidFill>
                <a:latin typeface="Cambria" pitchFamily="18" charset="0"/>
              </a:rPr>
              <a:t>Mrs S., look out for the volume this drum produces</a:t>
            </a:r>
            <a:r>
              <a:rPr lang="el-GR" altLang="en-US" sz="1400" smtClean="0">
                <a:solidFill>
                  <a:srgbClr val="000000"/>
                </a:solidFill>
                <a:latin typeface="Cambria" pitchFamily="18" charset="0"/>
              </a:rPr>
              <a:t>… </a:t>
            </a:r>
            <a:endParaRPr lang="en-GB" altLang="en-US" sz="1400" smtClean="0">
              <a:solidFill>
                <a:srgbClr val="000000"/>
              </a:solidFill>
              <a:latin typeface="Cambria" pitchFamily="18" charset="0"/>
            </a:endParaRPr>
          </a:p>
        </p:txBody>
      </p:sp>
      <p:sp>
        <p:nvSpPr>
          <p:cNvPr id="7" name="Cloud Callout 6"/>
          <p:cNvSpPr/>
          <p:nvPr/>
        </p:nvSpPr>
        <p:spPr>
          <a:xfrm>
            <a:off x="3116263" y="4630738"/>
            <a:ext cx="2251075" cy="1527175"/>
          </a:xfrm>
          <a:prstGeom prst="cloudCallout">
            <a:avLst>
              <a:gd name="adj1" fmla="val 44566"/>
              <a:gd name="adj2" fmla="val -98097"/>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1400" smtClean="0">
                <a:solidFill>
                  <a:srgbClr val="000000"/>
                </a:solidFill>
                <a:latin typeface="Cambria" pitchFamily="18" charset="0"/>
              </a:rPr>
              <a:t>Games easily earn children’s engagement and interest.</a:t>
            </a:r>
            <a:r>
              <a:rPr lang="el-GR" altLang="en-US" sz="1400" smtClean="0">
                <a:solidFill>
                  <a:srgbClr val="000000"/>
                </a:solidFill>
                <a:latin typeface="Cambria" pitchFamily="18" charset="0"/>
              </a:rPr>
              <a:t> </a:t>
            </a:r>
            <a:endParaRPr lang="en-GB" altLang="en-US" sz="1400" smtClean="0">
              <a:solidFill>
                <a:srgbClr val="000000"/>
              </a:solidFill>
              <a:latin typeface="Cambria" pitchFamily="18" charset="0"/>
            </a:endParaRPr>
          </a:p>
        </p:txBody>
      </p:sp>
      <p:sp>
        <p:nvSpPr>
          <p:cNvPr id="8" name="Cloud Callout 7"/>
          <p:cNvSpPr/>
          <p:nvPr/>
        </p:nvSpPr>
        <p:spPr>
          <a:xfrm>
            <a:off x="6677025" y="2962275"/>
            <a:ext cx="2043113" cy="1425575"/>
          </a:xfrm>
          <a:prstGeom prst="cloudCallout">
            <a:avLst>
              <a:gd name="adj1" fmla="val -75064"/>
              <a:gd name="adj2" fmla="val -5017"/>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l-GR" sz="800" dirty="0"/>
          </a:p>
          <a:p>
            <a:pPr algn="ctr">
              <a:defRPr/>
            </a:pPr>
            <a:r>
              <a:rPr lang="en-US" sz="1400" dirty="0"/>
              <a:t>All the pupils participated and they had fun.</a:t>
            </a:r>
            <a:endParaRPr lang="en-GB"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2771775" y="274638"/>
            <a:ext cx="6372225" cy="1282700"/>
          </a:xfrm>
        </p:spPr>
        <p:txBody>
          <a:bodyPr/>
          <a:lstStyle/>
          <a:p>
            <a:r>
              <a:rPr lang="nl-BE" altLang="en-US" sz="3600" b="1" smtClean="0">
                <a:solidFill>
                  <a:srgbClr val="00B050"/>
                </a:solidFill>
                <a:ea typeface="ＭＳ Ｐゴシック" pitchFamily="34" charset="-128"/>
              </a:rPr>
              <a:t>Analysis of classroom examples</a:t>
            </a:r>
          </a:p>
        </p:txBody>
      </p:sp>
      <p:sp>
        <p:nvSpPr>
          <p:cNvPr id="3" name="Tijdelijke aanduiding voor inhoud 2"/>
          <p:cNvSpPr>
            <a:spLocks noGrp="1"/>
          </p:cNvSpPr>
          <p:nvPr>
            <p:ph idx="1"/>
          </p:nvPr>
        </p:nvSpPr>
        <p:spPr/>
        <p:txBody>
          <a:bodyPr>
            <a:normAutofit/>
          </a:bodyPr>
          <a:lstStyle/>
          <a:p>
            <a:pPr marL="0" indent="0">
              <a:buFont typeface="Arial" charset="0"/>
              <a:buNone/>
              <a:defRPr/>
            </a:pPr>
            <a:endParaRPr lang="nl-BE" dirty="0" smtClean="0">
              <a:latin typeface="+mj-lt"/>
            </a:endParaRPr>
          </a:p>
          <a:p>
            <a:pPr marL="0" indent="0">
              <a:buFont typeface="Arial" charset="0"/>
              <a:buNone/>
              <a:defRPr/>
            </a:pPr>
            <a:endParaRPr lang="nl-BE" dirty="0" smtClean="0"/>
          </a:p>
          <a:p>
            <a:pPr>
              <a:defRPr/>
            </a:pPr>
            <a:endParaRPr lang="nl-BE" dirty="0"/>
          </a:p>
        </p:txBody>
      </p:sp>
      <p:sp>
        <p:nvSpPr>
          <p:cNvPr id="33796" name="Tijdelijke aanduiding voor inhoud 2"/>
          <p:cNvSpPr txBox="1">
            <a:spLocks/>
          </p:cNvSpPr>
          <p:nvPr/>
        </p:nvSpPr>
        <p:spPr bwMode="auto">
          <a:xfrm>
            <a:off x="539750" y="1700213"/>
            <a:ext cx="78867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4000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90000"/>
              </a:lnSpc>
              <a:spcBef>
                <a:spcPct val="20000"/>
              </a:spcBef>
              <a:buFont typeface="Arial" charset="0"/>
              <a:buNone/>
            </a:pPr>
            <a:r>
              <a:rPr lang="en-GB" altLang="en-US" sz="2200" b="1">
                <a:latin typeface="Calibri" pitchFamily="34" charset="0"/>
              </a:rPr>
              <a:t>1. In pairs read through the example.</a:t>
            </a:r>
          </a:p>
          <a:p>
            <a:pPr eaLnBrk="1" hangingPunct="1">
              <a:lnSpc>
                <a:spcPct val="90000"/>
              </a:lnSpc>
              <a:spcBef>
                <a:spcPct val="20000"/>
              </a:spcBef>
              <a:buFont typeface="Arial" charset="0"/>
              <a:buNone/>
            </a:pPr>
            <a:endParaRPr lang="en-GB" altLang="en-US" sz="1000">
              <a:latin typeface="Calibri" pitchFamily="34" charset="0"/>
            </a:endParaRPr>
          </a:p>
          <a:p>
            <a:pPr eaLnBrk="1" hangingPunct="1">
              <a:lnSpc>
                <a:spcPct val="90000"/>
              </a:lnSpc>
              <a:spcBef>
                <a:spcPct val="20000"/>
              </a:spcBef>
              <a:buFont typeface="Arial" charset="0"/>
              <a:buNone/>
            </a:pPr>
            <a:r>
              <a:rPr lang="en-GB" altLang="en-US" sz="2200" b="1">
                <a:latin typeface="Calibri" pitchFamily="34" charset="0"/>
              </a:rPr>
              <a:t>2. Then consider the following questions:</a:t>
            </a:r>
          </a:p>
          <a:p>
            <a:pPr lvl="1" eaLnBrk="1" hangingPunct="1">
              <a:lnSpc>
                <a:spcPct val="110000"/>
              </a:lnSpc>
              <a:spcBef>
                <a:spcPct val="20000"/>
              </a:spcBef>
              <a:buFont typeface="Arial" charset="0"/>
              <a:buNone/>
            </a:pPr>
            <a:r>
              <a:rPr lang="en-US" altLang="en-US" sz="2000">
                <a:latin typeface="Calibri" pitchFamily="34" charset="0"/>
              </a:rPr>
              <a:t>What are the </a:t>
            </a:r>
            <a:r>
              <a:rPr lang="en-US" altLang="en-US" sz="2000" b="1">
                <a:solidFill>
                  <a:srgbClr val="FF0000"/>
                </a:solidFill>
                <a:latin typeface="Calibri" pitchFamily="34" charset="0"/>
              </a:rPr>
              <a:t>potential benefits </a:t>
            </a:r>
            <a:r>
              <a:rPr lang="en-US" altLang="en-US" sz="2000">
                <a:latin typeface="Calibri" pitchFamily="34" charset="0"/>
              </a:rPr>
              <a:t>of cross curricular science teaching reflected in the classroom examples?</a:t>
            </a:r>
          </a:p>
          <a:p>
            <a:pPr lvl="1" eaLnBrk="1" hangingPunct="1">
              <a:lnSpc>
                <a:spcPct val="110000"/>
              </a:lnSpc>
              <a:buFont typeface="Arial" charset="0"/>
              <a:buNone/>
            </a:pPr>
            <a:endParaRPr lang="en-US" altLang="en-US" sz="700">
              <a:latin typeface="Calibri" pitchFamily="34" charset="0"/>
            </a:endParaRPr>
          </a:p>
          <a:p>
            <a:pPr lvl="1" eaLnBrk="1" hangingPunct="1">
              <a:lnSpc>
                <a:spcPct val="110000"/>
              </a:lnSpc>
              <a:buFont typeface="Arial" charset="0"/>
              <a:buNone/>
            </a:pPr>
            <a:r>
              <a:rPr lang="en-US" altLang="en-US" sz="2000">
                <a:latin typeface="Calibri" pitchFamily="34" charset="0"/>
              </a:rPr>
              <a:t>What is the </a:t>
            </a:r>
            <a:r>
              <a:rPr lang="en-US" altLang="en-US" sz="2000" b="1">
                <a:solidFill>
                  <a:srgbClr val="FF0000"/>
                </a:solidFill>
                <a:latin typeface="Calibri" pitchFamily="34" charset="0"/>
              </a:rPr>
              <a:t>role of the teacher </a:t>
            </a:r>
            <a:r>
              <a:rPr lang="en-US" altLang="en-US" sz="2000">
                <a:latin typeface="Calibri" pitchFamily="34" charset="0"/>
              </a:rPr>
              <a:t>in fostering connections?</a:t>
            </a:r>
          </a:p>
          <a:p>
            <a:pPr lvl="1" eaLnBrk="1" hangingPunct="1">
              <a:lnSpc>
                <a:spcPct val="110000"/>
              </a:lnSpc>
              <a:spcBef>
                <a:spcPct val="20000"/>
              </a:spcBef>
              <a:buFont typeface="Arial" charset="0"/>
              <a:buNone/>
            </a:pPr>
            <a:endParaRPr lang="en-US" altLang="en-US" sz="700">
              <a:latin typeface="Calibri" pitchFamily="34" charset="0"/>
            </a:endParaRPr>
          </a:p>
          <a:p>
            <a:pPr lvl="1" eaLnBrk="1" hangingPunct="1">
              <a:lnSpc>
                <a:spcPct val="110000"/>
              </a:lnSpc>
              <a:buFont typeface="Arial" charset="0"/>
              <a:buNone/>
            </a:pPr>
            <a:r>
              <a:rPr lang="en-US" altLang="en-US" sz="2000">
                <a:latin typeface="Calibri" pitchFamily="34" charset="0"/>
              </a:rPr>
              <a:t>In what ways do these cross-curricular approaches </a:t>
            </a:r>
            <a:r>
              <a:rPr lang="en-US" altLang="en-US" sz="2000" b="1">
                <a:solidFill>
                  <a:srgbClr val="FF0000"/>
                </a:solidFill>
                <a:latin typeface="Calibri" pitchFamily="34" charset="0"/>
              </a:rPr>
              <a:t>support children’s creativity and inquiry</a:t>
            </a:r>
            <a:r>
              <a:rPr lang="en-US" altLang="en-US" sz="2000">
                <a:latin typeface="Calibri" pitchFamily="34" charset="0"/>
              </a:rPr>
              <a:t>?</a:t>
            </a:r>
          </a:p>
          <a:p>
            <a:pPr lvl="1" eaLnBrk="1" hangingPunct="1">
              <a:lnSpc>
                <a:spcPct val="110000"/>
              </a:lnSpc>
              <a:spcBef>
                <a:spcPct val="20000"/>
              </a:spcBef>
              <a:buFont typeface="Arial" charset="0"/>
              <a:buNone/>
            </a:pPr>
            <a:endParaRPr lang="en-US" altLang="en-US" sz="600">
              <a:latin typeface="Calibri" pitchFamily="34" charset="0"/>
            </a:endParaRPr>
          </a:p>
          <a:p>
            <a:pPr lvl="1" eaLnBrk="1" hangingPunct="1">
              <a:lnSpc>
                <a:spcPct val="110000"/>
              </a:lnSpc>
              <a:buFont typeface="Arial" charset="0"/>
              <a:buNone/>
            </a:pPr>
            <a:r>
              <a:rPr lang="en-US" altLang="en-US" sz="2000">
                <a:latin typeface="Calibri" pitchFamily="34" charset="0"/>
              </a:rPr>
              <a:t>What are the </a:t>
            </a:r>
            <a:r>
              <a:rPr lang="en-US" altLang="en-US" sz="2000" b="1">
                <a:solidFill>
                  <a:srgbClr val="FF0000"/>
                </a:solidFill>
                <a:latin typeface="Calibri" pitchFamily="34" charset="0"/>
              </a:rPr>
              <a:t>implications for planning</a:t>
            </a:r>
            <a:r>
              <a:rPr lang="en-US" altLang="en-US" sz="2000">
                <a:latin typeface="Calibri" pitchFamily="34" charset="0"/>
              </a:rPr>
              <a:t>?</a:t>
            </a:r>
          </a:p>
          <a:p>
            <a:pPr eaLnBrk="1" hangingPunct="1">
              <a:lnSpc>
                <a:spcPct val="90000"/>
              </a:lnSpc>
              <a:spcBef>
                <a:spcPct val="20000"/>
              </a:spcBef>
              <a:buFont typeface="Arial" charset="0"/>
              <a:buChar char="•"/>
            </a:pPr>
            <a:endParaRPr lang="en-GB" altLang="en-US" sz="900">
              <a:latin typeface="Calibri" pitchFamily="34" charset="0"/>
            </a:endParaRPr>
          </a:p>
          <a:p>
            <a:pPr eaLnBrk="1" hangingPunct="1">
              <a:lnSpc>
                <a:spcPct val="90000"/>
              </a:lnSpc>
              <a:spcBef>
                <a:spcPct val="20000"/>
              </a:spcBef>
              <a:buFont typeface="Arial" charset="0"/>
              <a:buNone/>
            </a:pPr>
            <a:r>
              <a:rPr lang="en-GB" altLang="en-US" sz="2200" b="1">
                <a:latin typeface="Calibri" pitchFamily="34" charset="0"/>
              </a:rPr>
              <a:t>3. Whole group - Exchange of ideas and implications for planning</a:t>
            </a:r>
            <a:endParaRPr lang="nl-BE" altLang="en-US" sz="2200" b="1">
              <a:latin typeface="Calibri" pitchFamily="34" charset="0"/>
            </a:endParaRPr>
          </a:p>
          <a:p>
            <a:pPr eaLnBrk="1" hangingPunct="1">
              <a:lnSpc>
                <a:spcPct val="90000"/>
              </a:lnSpc>
              <a:spcBef>
                <a:spcPct val="20000"/>
              </a:spcBef>
              <a:buFont typeface="Arial" charset="0"/>
              <a:buNone/>
            </a:pPr>
            <a:endParaRPr lang="nl-BE" altLang="en-US" sz="2700">
              <a:latin typeface="Cambria" pitchFamily="18" charset="0"/>
            </a:endParaRPr>
          </a:p>
          <a:p>
            <a:pPr eaLnBrk="1" hangingPunct="1">
              <a:lnSpc>
                <a:spcPct val="90000"/>
              </a:lnSpc>
              <a:spcBef>
                <a:spcPct val="20000"/>
              </a:spcBef>
              <a:buFont typeface="Arial" charset="0"/>
              <a:buChar char="•"/>
            </a:pPr>
            <a:endParaRPr lang="nl-BE" altLang="en-US" sz="270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771775" y="188913"/>
            <a:ext cx="5915025" cy="1281112"/>
          </a:xfrm>
        </p:spPr>
        <p:txBody>
          <a:bodyPr/>
          <a:lstStyle/>
          <a:p>
            <a:pPr eaLnBrk="1" hangingPunct="1"/>
            <a:r>
              <a:rPr lang="en-US" altLang="en-US" sz="2800" b="1" smtClean="0">
                <a:solidFill>
                  <a:srgbClr val="00B050"/>
                </a:solidFill>
                <a:ea typeface="ＭＳ Ｐゴシック" pitchFamily="34" charset="-128"/>
              </a:rPr>
              <a:t>Connecting Inquiry Based Science Education and Creative Approaches</a:t>
            </a:r>
            <a:endParaRPr lang="en-US" altLang="en-US" sz="2800" smtClean="0">
              <a:solidFill>
                <a:srgbClr val="00B050"/>
              </a:solidFill>
              <a:ea typeface="ＭＳ Ｐゴシック" pitchFamily="34" charset="-128"/>
            </a:endParaRPr>
          </a:p>
        </p:txBody>
      </p:sp>
      <p:sp>
        <p:nvSpPr>
          <p:cNvPr id="3" name="Text Placeholder 2"/>
          <p:cNvSpPr>
            <a:spLocks noGrp="1"/>
          </p:cNvSpPr>
          <p:nvPr>
            <p:ph type="body" idx="1"/>
          </p:nvPr>
        </p:nvSpPr>
        <p:spPr/>
        <p:txBody>
          <a:bodyPr>
            <a:normAutofit fontScale="92500"/>
          </a:bodyPr>
          <a:lstStyle/>
          <a:p>
            <a:pPr eaLnBrk="1" hangingPunct="1">
              <a:defRPr/>
            </a:pPr>
            <a:r>
              <a:rPr lang="en-US" b="0" dirty="0">
                <a:latin typeface="+mj-lt"/>
                <a:cs typeface="+mn-cs"/>
              </a:rPr>
              <a:t>Inquiry-based Science Education</a:t>
            </a:r>
          </a:p>
        </p:txBody>
      </p:sp>
      <p:sp>
        <p:nvSpPr>
          <p:cNvPr id="4" name="Content Placeholder 3"/>
          <p:cNvSpPr>
            <a:spLocks noGrp="1"/>
          </p:cNvSpPr>
          <p:nvPr>
            <p:ph sz="half" idx="2"/>
          </p:nvPr>
        </p:nvSpPr>
        <p:spPr>
          <a:xfrm>
            <a:off x="457200" y="2420938"/>
            <a:ext cx="4040188" cy="2808287"/>
          </a:xfrm>
        </p:spPr>
        <p:txBody>
          <a:bodyPr>
            <a:normAutofit lnSpcReduction="10000"/>
          </a:bodyPr>
          <a:lstStyle/>
          <a:p>
            <a:pPr eaLnBrk="1" hangingPunct="1">
              <a:defRPr/>
            </a:pPr>
            <a:r>
              <a:rPr lang="en-US" sz="2000" dirty="0">
                <a:latin typeface="+mj-lt"/>
                <a:cs typeface="+mn-cs"/>
              </a:rPr>
              <a:t>Questioning</a:t>
            </a:r>
          </a:p>
          <a:p>
            <a:pPr eaLnBrk="1" hangingPunct="1">
              <a:defRPr/>
            </a:pPr>
            <a:r>
              <a:rPr lang="en-US" sz="2000" dirty="0">
                <a:latin typeface="+mj-lt"/>
                <a:cs typeface="+mn-cs"/>
              </a:rPr>
              <a:t>Designing and planning investigations</a:t>
            </a:r>
          </a:p>
          <a:p>
            <a:pPr eaLnBrk="1" hangingPunct="1">
              <a:defRPr/>
            </a:pPr>
            <a:r>
              <a:rPr lang="en-US" sz="2000" dirty="0">
                <a:latin typeface="+mj-lt"/>
                <a:cs typeface="+mn-cs"/>
              </a:rPr>
              <a:t>Gathering evidence</a:t>
            </a:r>
          </a:p>
          <a:p>
            <a:pPr eaLnBrk="1" hangingPunct="1">
              <a:defRPr/>
            </a:pPr>
            <a:r>
              <a:rPr lang="en-US" sz="2000" dirty="0">
                <a:latin typeface="+mj-lt"/>
                <a:cs typeface="+mn-cs"/>
              </a:rPr>
              <a:t>Making connections</a:t>
            </a:r>
          </a:p>
          <a:p>
            <a:pPr eaLnBrk="1" hangingPunct="1">
              <a:defRPr/>
            </a:pPr>
            <a:r>
              <a:rPr lang="en-US" sz="2000" dirty="0">
                <a:latin typeface="+mj-lt"/>
                <a:cs typeface="+mn-cs"/>
              </a:rPr>
              <a:t>Explaining evidence</a:t>
            </a:r>
          </a:p>
          <a:p>
            <a:pPr eaLnBrk="1" hangingPunct="1">
              <a:defRPr/>
            </a:pPr>
            <a:r>
              <a:rPr lang="en-US" sz="2000" dirty="0">
                <a:latin typeface="+mj-lt"/>
                <a:cs typeface="+mn-cs"/>
              </a:rPr>
              <a:t>Communicating explanations</a:t>
            </a:r>
          </a:p>
          <a:p>
            <a:pPr eaLnBrk="1" hangingPunct="1">
              <a:buFont typeface="Arial" charset="0"/>
              <a:buNone/>
              <a:defRPr/>
            </a:pPr>
            <a:r>
              <a:rPr lang="en-US" sz="2000" dirty="0" smtClean="0">
                <a:latin typeface="+mj-lt"/>
                <a:cs typeface="+mn-cs"/>
              </a:rPr>
              <a:t>(</a:t>
            </a:r>
            <a:r>
              <a:rPr lang="en-US" sz="2000" dirty="0">
                <a:latin typeface="+mj-lt"/>
                <a:cs typeface="+mn-cs"/>
              </a:rPr>
              <a:t>for example </a:t>
            </a:r>
            <a:r>
              <a:rPr lang="en-US" sz="2000" dirty="0" err="1">
                <a:latin typeface="+mj-lt"/>
                <a:cs typeface="+mn-cs"/>
              </a:rPr>
              <a:t>Minner</a:t>
            </a:r>
            <a:r>
              <a:rPr lang="en-US" sz="2000" dirty="0">
                <a:latin typeface="+mj-lt"/>
                <a:cs typeface="+mn-cs"/>
              </a:rPr>
              <a:t> et al 2010)</a:t>
            </a:r>
          </a:p>
          <a:p>
            <a:pPr marL="0" indent="0" eaLnBrk="1" hangingPunct="1">
              <a:buFont typeface="Arial" charset="0"/>
              <a:buNone/>
              <a:defRPr/>
            </a:pPr>
            <a:endParaRPr lang="en-US" dirty="0">
              <a:cs typeface="+mn-cs"/>
            </a:endParaRPr>
          </a:p>
        </p:txBody>
      </p:sp>
      <p:sp>
        <p:nvSpPr>
          <p:cNvPr id="5" name="Text Placeholder 4"/>
          <p:cNvSpPr>
            <a:spLocks noGrp="1"/>
          </p:cNvSpPr>
          <p:nvPr>
            <p:ph type="body" sz="quarter" idx="3"/>
          </p:nvPr>
        </p:nvSpPr>
        <p:spPr/>
        <p:txBody>
          <a:bodyPr>
            <a:normAutofit/>
          </a:bodyPr>
          <a:lstStyle/>
          <a:p>
            <a:pPr eaLnBrk="1" hangingPunct="1">
              <a:defRPr/>
            </a:pPr>
            <a:r>
              <a:rPr lang="en-US" sz="2200" b="0" dirty="0">
                <a:latin typeface="+mj-lt"/>
                <a:cs typeface="+mn-cs"/>
              </a:rPr>
              <a:t>Creative </a:t>
            </a:r>
            <a:r>
              <a:rPr lang="en-US" sz="2200" b="0" dirty="0" smtClean="0">
                <a:latin typeface="+mj-lt"/>
                <a:cs typeface="+mn-cs"/>
              </a:rPr>
              <a:t>Dispositions</a:t>
            </a:r>
            <a:endParaRPr lang="en-US" sz="2200" b="0" dirty="0">
              <a:latin typeface="+mj-lt"/>
              <a:cs typeface="+mn-cs"/>
            </a:endParaRPr>
          </a:p>
        </p:txBody>
      </p:sp>
      <p:sp>
        <p:nvSpPr>
          <p:cNvPr id="6" name="Content Placeholder 5"/>
          <p:cNvSpPr>
            <a:spLocks noGrp="1"/>
          </p:cNvSpPr>
          <p:nvPr>
            <p:ph sz="quarter" idx="4"/>
          </p:nvPr>
        </p:nvSpPr>
        <p:spPr>
          <a:xfrm>
            <a:off x="4645025" y="2195513"/>
            <a:ext cx="4041775" cy="3951287"/>
          </a:xfrm>
        </p:spPr>
        <p:txBody>
          <a:bodyPr>
            <a:normAutofit/>
          </a:bodyPr>
          <a:lstStyle/>
          <a:p>
            <a:pPr eaLnBrk="1" hangingPunct="1">
              <a:defRPr/>
            </a:pPr>
            <a:r>
              <a:rPr lang="en-US" sz="2000" dirty="0">
                <a:latin typeface="+mj-lt"/>
                <a:cs typeface="+mn-cs"/>
              </a:rPr>
              <a:t>Sense of initiative</a:t>
            </a:r>
          </a:p>
          <a:p>
            <a:pPr eaLnBrk="1" hangingPunct="1">
              <a:defRPr/>
            </a:pPr>
            <a:r>
              <a:rPr lang="en-US" sz="2000" dirty="0">
                <a:latin typeface="+mj-lt"/>
                <a:cs typeface="+mn-cs"/>
              </a:rPr>
              <a:t>Motivation</a:t>
            </a:r>
          </a:p>
          <a:p>
            <a:pPr eaLnBrk="1" hangingPunct="1">
              <a:defRPr/>
            </a:pPr>
            <a:r>
              <a:rPr lang="en-US" sz="2000" dirty="0">
                <a:latin typeface="+mj-lt"/>
                <a:cs typeface="+mn-cs"/>
              </a:rPr>
              <a:t>Ability to come up with something new</a:t>
            </a:r>
          </a:p>
          <a:p>
            <a:pPr eaLnBrk="1" hangingPunct="1">
              <a:defRPr/>
            </a:pPr>
            <a:r>
              <a:rPr lang="en-US" sz="2000" dirty="0">
                <a:latin typeface="+mj-lt"/>
                <a:cs typeface="+mn-cs"/>
              </a:rPr>
              <a:t>Making connections</a:t>
            </a:r>
          </a:p>
          <a:p>
            <a:pPr eaLnBrk="1" hangingPunct="1">
              <a:defRPr/>
            </a:pPr>
            <a:r>
              <a:rPr lang="en-US" sz="2000" dirty="0">
                <a:latin typeface="+mj-lt"/>
                <a:cs typeface="+mn-cs"/>
              </a:rPr>
              <a:t>Imagination</a:t>
            </a:r>
          </a:p>
          <a:p>
            <a:pPr eaLnBrk="1" hangingPunct="1">
              <a:defRPr/>
            </a:pPr>
            <a:r>
              <a:rPr lang="en-US" sz="2000" dirty="0">
                <a:latin typeface="+mj-lt"/>
                <a:cs typeface="+mn-cs"/>
              </a:rPr>
              <a:t>Curiosity</a:t>
            </a:r>
          </a:p>
          <a:p>
            <a:pPr eaLnBrk="1" hangingPunct="1">
              <a:defRPr/>
            </a:pPr>
            <a:r>
              <a:rPr lang="en-US" sz="2000" dirty="0">
                <a:latin typeface="+mj-lt"/>
                <a:cs typeface="+mn-cs"/>
              </a:rPr>
              <a:t>Ability to work together</a:t>
            </a:r>
          </a:p>
          <a:p>
            <a:pPr eaLnBrk="1" hangingPunct="1">
              <a:defRPr/>
            </a:pPr>
            <a:r>
              <a:rPr lang="en-US" sz="2000" dirty="0">
                <a:latin typeface="+mj-lt"/>
                <a:cs typeface="+mn-cs"/>
              </a:rPr>
              <a:t>Thinking skills</a:t>
            </a:r>
          </a:p>
          <a:p>
            <a:pPr eaLnBrk="1" hangingPunct="1">
              <a:buFont typeface="Arial" charset="0"/>
              <a:buNone/>
              <a:defRPr/>
            </a:pPr>
            <a:r>
              <a:rPr lang="en-US" sz="2000" dirty="0">
                <a:latin typeface="+mj-lt"/>
                <a:cs typeface="+mn-cs"/>
              </a:rPr>
              <a:t>(for example Chappell et al 2008)</a:t>
            </a:r>
          </a:p>
          <a:p>
            <a:pPr eaLnBrk="1" hangingPunct="1">
              <a:defRPr/>
            </a:pPr>
            <a:endParaRPr lang="en-US" dirty="0">
              <a:cs typeface="+mn-cs"/>
            </a:endParaRPr>
          </a:p>
        </p:txBody>
      </p:sp>
      <p:sp>
        <p:nvSpPr>
          <p:cNvPr id="8" name="Oval Callout 7"/>
          <p:cNvSpPr/>
          <p:nvPr/>
        </p:nvSpPr>
        <p:spPr>
          <a:xfrm>
            <a:off x="250825" y="5229225"/>
            <a:ext cx="3074988" cy="936625"/>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dirty="0">
                <a:latin typeface="+mj-lt"/>
              </a:rPr>
              <a:t>From Creative Little Scientists, 2012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492500" y="274638"/>
            <a:ext cx="5194300" cy="1714500"/>
          </a:xfrm>
        </p:spPr>
        <p:txBody>
          <a:bodyPr/>
          <a:lstStyle/>
          <a:p>
            <a:pPr eaLnBrk="1" hangingPunct="1"/>
            <a:r>
              <a:rPr lang="en-US" altLang="en-US" sz="2500" b="1" smtClean="0">
                <a:solidFill>
                  <a:srgbClr val="00B050"/>
                </a:solidFill>
                <a:ea typeface="ＭＳ Ｐゴシック" pitchFamily="34" charset="-128"/>
              </a:rPr>
              <a:t/>
            </a:r>
            <a:br>
              <a:rPr lang="en-US" altLang="en-US" sz="2500" b="1" smtClean="0">
                <a:solidFill>
                  <a:srgbClr val="00B050"/>
                </a:solidFill>
                <a:ea typeface="ＭＳ Ｐゴシック" pitchFamily="34" charset="-128"/>
              </a:rPr>
            </a:br>
            <a:r>
              <a:rPr lang="en-US" altLang="en-US" sz="3200" b="1" smtClean="0">
                <a:solidFill>
                  <a:srgbClr val="00B050"/>
                </a:solidFill>
                <a:ea typeface="ＭＳ Ｐゴシック" pitchFamily="34" charset="-128"/>
              </a:rPr>
              <a:t>Fostering creative dispositions in the context of cross-curricular teaching</a:t>
            </a:r>
            <a:r>
              <a:rPr lang="en-US" altLang="en-US" sz="3200" b="1" smtClean="0">
                <a:solidFill>
                  <a:srgbClr val="FF5050"/>
                </a:solidFill>
                <a:ea typeface="ＭＳ Ｐゴシック" pitchFamily="34" charset="-128"/>
              </a:rPr>
              <a:t> </a:t>
            </a:r>
            <a:r>
              <a:rPr lang="en-US" altLang="en-US" sz="3600" smtClean="0">
                <a:solidFill>
                  <a:srgbClr val="00B050"/>
                </a:solidFill>
                <a:ea typeface="ＭＳ Ｐゴシック" pitchFamily="34" charset="-128"/>
              </a:rPr>
              <a:t/>
            </a:r>
            <a:br>
              <a:rPr lang="en-US" altLang="en-US" sz="3600" smtClean="0">
                <a:solidFill>
                  <a:srgbClr val="00B050"/>
                </a:solidFill>
                <a:ea typeface="ＭＳ Ｐゴシック" pitchFamily="34" charset="-128"/>
              </a:rPr>
            </a:br>
            <a:r>
              <a:rPr lang="en-US" altLang="en-US" sz="1300" smtClean="0">
                <a:ea typeface="ＭＳ Ｐゴシック" pitchFamily="34" charset="-128"/>
              </a:rPr>
              <a:t> (Creative Little Scientists, 2012)</a:t>
            </a:r>
            <a:r>
              <a:rPr lang="en-US" altLang="en-US" sz="1600" smtClean="0">
                <a:ea typeface="ＭＳ Ｐゴシック" pitchFamily="34" charset="-128"/>
              </a:rPr>
              <a:t/>
            </a:r>
            <a:br>
              <a:rPr lang="en-US" altLang="en-US" sz="1600" smtClean="0">
                <a:ea typeface="ＭＳ Ｐゴシック" pitchFamily="34" charset="-128"/>
              </a:rPr>
            </a:br>
            <a:endParaRPr lang="en-US" altLang="en-US" sz="1600" smtClean="0">
              <a:ea typeface="ＭＳ Ｐゴシック" pitchFamily="34" charset="-128"/>
            </a:endParaRPr>
          </a:p>
        </p:txBody>
      </p:sp>
      <p:sp>
        <p:nvSpPr>
          <p:cNvPr id="3" name="Content Placeholder 2"/>
          <p:cNvSpPr>
            <a:spLocks noGrp="1"/>
          </p:cNvSpPr>
          <p:nvPr>
            <p:ph idx="1"/>
          </p:nvPr>
        </p:nvSpPr>
        <p:spPr>
          <a:xfrm>
            <a:off x="457200" y="1989138"/>
            <a:ext cx="8218488" cy="4032250"/>
          </a:xfrm>
        </p:spPr>
        <p:txBody>
          <a:bodyPr>
            <a:normAutofit/>
          </a:bodyPr>
          <a:lstStyle/>
          <a:p>
            <a:pPr eaLnBrk="1" hangingPunct="1">
              <a:lnSpc>
                <a:spcPct val="80000"/>
              </a:lnSpc>
              <a:defRPr/>
            </a:pPr>
            <a:r>
              <a:rPr lang="en-US" sz="2400" dirty="0">
                <a:latin typeface="Calibri" charset="0"/>
                <a:cs typeface="+mn-cs"/>
              </a:rPr>
              <a:t>Sense of initiative</a:t>
            </a:r>
          </a:p>
          <a:p>
            <a:pPr eaLnBrk="1" hangingPunct="1">
              <a:lnSpc>
                <a:spcPct val="80000"/>
              </a:lnSpc>
              <a:defRPr/>
            </a:pPr>
            <a:r>
              <a:rPr lang="en-US" sz="2400" dirty="0">
                <a:latin typeface="Calibri" charset="0"/>
                <a:cs typeface="+mn-cs"/>
              </a:rPr>
              <a:t>Motivation</a:t>
            </a:r>
          </a:p>
          <a:p>
            <a:pPr eaLnBrk="1" hangingPunct="1">
              <a:lnSpc>
                <a:spcPct val="80000"/>
              </a:lnSpc>
              <a:defRPr/>
            </a:pPr>
            <a:r>
              <a:rPr lang="en-US" sz="2400" dirty="0">
                <a:latin typeface="Calibri" charset="0"/>
                <a:cs typeface="+mn-cs"/>
              </a:rPr>
              <a:t>Ability to come up with something new</a:t>
            </a:r>
          </a:p>
          <a:p>
            <a:pPr eaLnBrk="1" hangingPunct="1">
              <a:lnSpc>
                <a:spcPct val="80000"/>
              </a:lnSpc>
              <a:defRPr/>
            </a:pPr>
            <a:r>
              <a:rPr lang="en-US" sz="2400" dirty="0">
                <a:latin typeface="Calibri" charset="0"/>
                <a:cs typeface="+mn-cs"/>
              </a:rPr>
              <a:t>Ability to connect what they have learnt during lessons with topics in other subjects</a:t>
            </a:r>
          </a:p>
          <a:p>
            <a:pPr eaLnBrk="1" hangingPunct="1">
              <a:lnSpc>
                <a:spcPct val="80000"/>
              </a:lnSpc>
              <a:defRPr/>
            </a:pPr>
            <a:r>
              <a:rPr lang="en-US" sz="2400" dirty="0">
                <a:latin typeface="Calibri" charset="0"/>
                <a:cs typeface="+mn-cs"/>
              </a:rPr>
              <a:t>Imagination</a:t>
            </a:r>
          </a:p>
          <a:p>
            <a:pPr eaLnBrk="1" hangingPunct="1">
              <a:lnSpc>
                <a:spcPct val="80000"/>
              </a:lnSpc>
              <a:defRPr/>
            </a:pPr>
            <a:r>
              <a:rPr lang="en-US" sz="2400" dirty="0">
                <a:latin typeface="Calibri" charset="0"/>
                <a:cs typeface="+mn-cs"/>
              </a:rPr>
              <a:t>Curiosity</a:t>
            </a:r>
          </a:p>
          <a:p>
            <a:pPr eaLnBrk="1" hangingPunct="1">
              <a:lnSpc>
                <a:spcPct val="80000"/>
              </a:lnSpc>
              <a:defRPr/>
            </a:pPr>
            <a:r>
              <a:rPr lang="en-US" sz="2400" dirty="0">
                <a:latin typeface="Calibri" charset="0"/>
                <a:cs typeface="+mn-cs"/>
              </a:rPr>
              <a:t>Ability to work together</a:t>
            </a:r>
          </a:p>
          <a:p>
            <a:pPr eaLnBrk="1" hangingPunct="1">
              <a:lnSpc>
                <a:spcPct val="80000"/>
              </a:lnSpc>
              <a:defRPr/>
            </a:pPr>
            <a:r>
              <a:rPr lang="en-US" sz="2400" dirty="0">
                <a:latin typeface="Calibri" charset="0"/>
                <a:cs typeface="+mn-cs"/>
              </a:rPr>
              <a:t>Thinking </a:t>
            </a:r>
            <a:r>
              <a:rPr lang="en-US" sz="2400" dirty="0" smtClean="0">
                <a:latin typeface="Calibri" charset="0"/>
                <a:cs typeface="+mn-cs"/>
              </a:rPr>
              <a:t>skills</a:t>
            </a:r>
          </a:p>
          <a:p>
            <a:pPr marL="0" indent="0" eaLnBrk="1" hangingPunct="1">
              <a:lnSpc>
                <a:spcPct val="80000"/>
              </a:lnSpc>
              <a:buFont typeface="Arial" charset="0"/>
              <a:buNone/>
              <a:defRPr/>
            </a:pPr>
            <a:endParaRPr lang="en-US" sz="1400" dirty="0" smtClean="0">
              <a:latin typeface="Calibri" charset="0"/>
              <a:cs typeface="+mn-cs"/>
            </a:endParaRPr>
          </a:p>
          <a:p>
            <a:pPr marL="0" indent="0" eaLnBrk="1" hangingPunct="1">
              <a:lnSpc>
                <a:spcPct val="80000"/>
              </a:lnSpc>
              <a:buFont typeface="Arial" charset="0"/>
              <a:buNone/>
              <a:defRPr/>
            </a:pPr>
            <a:r>
              <a:rPr lang="en-US" sz="2400" dirty="0" smtClean="0">
                <a:latin typeface="Calibri" charset="0"/>
                <a:cs typeface="+mn-cs"/>
              </a:rPr>
              <a:t>Reflections on evidence from the classroom examples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843213" y="274638"/>
            <a:ext cx="5843587" cy="1282700"/>
          </a:xfrm>
        </p:spPr>
        <p:txBody>
          <a:bodyPr/>
          <a:lstStyle/>
          <a:p>
            <a:pPr eaLnBrk="1" hangingPunct="1"/>
            <a:r>
              <a:rPr lang="en-US" altLang="en-US" sz="3600" b="1" smtClean="0">
                <a:solidFill>
                  <a:srgbClr val="00B050"/>
                </a:solidFill>
                <a:ea typeface="ＭＳ Ｐゴシック" pitchFamily="34" charset="-128"/>
              </a:rPr>
              <a:t>What are the roles of the teacher?</a:t>
            </a:r>
          </a:p>
        </p:txBody>
      </p:sp>
      <p:sp>
        <p:nvSpPr>
          <p:cNvPr id="35843" name="Content Placeholder 2"/>
          <p:cNvSpPr>
            <a:spLocks noGrp="1"/>
          </p:cNvSpPr>
          <p:nvPr>
            <p:ph idx="1"/>
          </p:nvPr>
        </p:nvSpPr>
        <p:spPr/>
        <p:txBody>
          <a:bodyPr/>
          <a:lstStyle/>
          <a:p>
            <a:pPr marL="0" indent="0" eaLnBrk="1" hangingPunct="1">
              <a:buFont typeface="Arial" charset="0"/>
              <a:buNone/>
            </a:pPr>
            <a:r>
              <a:rPr lang="en-GB" altLang="en-US" sz="2400" b="1" smtClean="0">
                <a:latin typeface="Calibri" pitchFamily="34" charset="0"/>
                <a:ea typeface="ＭＳ Ｐゴシック" pitchFamily="34" charset="-128"/>
              </a:rPr>
              <a:t>In groups of 4 </a:t>
            </a:r>
            <a:r>
              <a:rPr lang="en-GB" altLang="en-US" sz="2400" smtClean="0">
                <a:latin typeface="Calibri" pitchFamily="34" charset="0"/>
                <a:ea typeface="ＭＳ Ｐゴシック" pitchFamily="34" charset="-128"/>
              </a:rPr>
              <a:t>review the roles of the teachers in the examples discussed.</a:t>
            </a:r>
            <a:endParaRPr lang="en-US" altLang="en-US" sz="2400" smtClean="0">
              <a:latin typeface="Calibri" pitchFamily="34" charset="0"/>
              <a:ea typeface="ＭＳ Ｐゴシック" pitchFamily="34" charset="-128"/>
            </a:endParaRPr>
          </a:p>
          <a:p>
            <a:pPr marL="0" indent="0" eaLnBrk="1" hangingPunct="1"/>
            <a:r>
              <a:rPr lang="en-GB" altLang="en-US" sz="2400" smtClean="0">
                <a:latin typeface="Calibri" pitchFamily="34" charset="0"/>
                <a:ea typeface="ＭＳ Ｐゴシック" pitchFamily="34" charset="-128"/>
              </a:rPr>
              <a:t>How did the teachers promote cross-curricular connections</a:t>
            </a:r>
          </a:p>
          <a:p>
            <a:pPr marL="0" indent="0" eaLnBrk="1" hangingPunct="1"/>
            <a:r>
              <a:rPr lang="en-GB" altLang="en-US" sz="2400" smtClean="0">
                <a:latin typeface="Calibri" pitchFamily="34" charset="0"/>
                <a:ea typeface="ＭＳ Ｐゴシック" pitchFamily="34" charset="-128"/>
              </a:rPr>
              <a:t>In what ways do you think they fostered children’s creativity and inquiry?</a:t>
            </a:r>
            <a:endParaRPr lang="en-US" altLang="en-US" sz="2400" smtClean="0">
              <a:latin typeface="Calibri" pitchFamily="34" charset="0"/>
              <a:ea typeface="ＭＳ Ｐゴシック" pitchFamily="34" charset="-128"/>
            </a:endParaRPr>
          </a:p>
          <a:p>
            <a:pPr marL="0" indent="0" eaLnBrk="1" hangingPunct="1"/>
            <a:r>
              <a:rPr lang="en-GB" altLang="en-US" sz="2400" smtClean="0">
                <a:latin typeface="Calibri" pitchFamily="34" charset="0"/>
                <a:ea typeface="ＭＳ Ｐゴシック" pitchFamily="34" charset="-128"/>
              </a:rPr>
              <a:t>How was support provided for children’s decision making in each case?</a:t>
            </a:r>
          </a:p>
          <a:p>
            <a:pPr marL="0" indent="0" eaLnBrk="1" hangingPunct="1">
              <a:buFont typeface="Arial" charset="0"/>
              <a:buNone/>
            </a:pPr>
            <a:endParaRPr lang="en-GB" altLang="en-US" sz="1600" smtClean="0">
              <a:latin typeface="Calibri" pitchFamily="34" charset="0"/>
              <a:ea typeface="ＭＳ Ｐゴシック" pitchFamily="34" charset="-128"/>
            </a:endParaRPr>
          </a:p>
          <a:p>
            <a:pPr marL="0" indent="0" eaLnBrk="1" hangingPunct="1">
              <a:buFont typeface="Arial" charset="0"/>
              <a:buNone/>
            </a:pPr>
            <a:r>
              <a:rPr lang="en-GB" altLang="en-US" sz="2400" b="1" smtClean="0">
                <a:latin typeface="Calibri" pitchFamily="34" charset="0"/>
                <a:ea typeface="ＭＳ Ｐゴシック" pitchFamily="34" charset="-128"/>
              </a:rPr>
              <a:t>Whole group </a:t>
            </a:r>
            <a:r>
              <a:rPr lang="en-GB" altLang="en-US" sz="2400" smtClean="0">
                <a:latin typeface="Calibri" pitchFamily="34" charset="0"/>
                <a:ea typeface="ＭＳ Ｐゴシック" pitchFamily="34" charset="-128"/>
              </a:rPr>
              <a:t>summarise implications for planning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txBox="1">
            <a:spLocks/>
          </p:cNvSpPr>
          <p:nvPr/>
        </p:nvSpPr>
        <p:spPr bwMode="auto">
          <a:xfrm>
            <a:off x="4427538" y="333375"/>
            <a:ext cx="425926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3200" b="1">
                <a:solidFill>
                  <a:srgbClr val="00B050"/>
                </a:solidFill>
                <a:latin typeface="Calibri" pitchFamily="34" charset="0"/>
              </a:rPr>
              <a:t>Implications for planning</a:t>
            </a:r>
          </a:p>
          <a:p>
            <a:pPr algn="ctr" eaLnBrk="1" hangingPunct="1"/>
            <a:r>
              <a:rPr lang="en-US" altLang="en-US" sz="3200" b="1">
                <a:solidFill>
                  <a:srgbClr val="00B050"/>
                </a:solidFill>
                <a:latin typeface="Calibri" pitchFamily="34" charset="0"/>
              </a:rPr>
              <a:t>Brainstorm in groups of 4</a:t>
            </a:r>
          </a:p>
          <a:p>
            <a:pPr algn="ctr" eaLnBrk="1" hangingPunct="1"/>
            <a:endParaRPr lang="en-US" altLang="en-US" sz="1600">
              <a:latin typeface="Calibri" pitchFamily="34" charset="0"/>
            </a:endParaRPr>
          </a:p>
        </p:txBody>
      </p:sp>
      <p:pic>
        <p:nvPicPr>
          <p:cNvPr id="36867" name="Afbeelding 3"/>
          <p:cNvPicPr>
            <a:picLocks noChangeAspect="1" noChangeArrowheads="1"/>
          </p:cNvPicPr>
          <p:nvPr/>
        </p:nvPicPr>
        <p:blipFill>
          <a:blip r:embed="rId3">
            <a:extLst>
              <a:ext uri="{28A0092B-C50C-407E-A947-70E740481C1C}">
                <a14:useLocalDpi xmlns:a14="http://schemas.microsoft.com/office/drawing/2010/main" val="0"/>
              </a:ext>
            </a:extLst>
          </a:blip>
          <a:srcRect r="6248"/>
          <a:stretch>
            <a:fillRect/>
          </a:stretch>
        </p:blipFill>
        <p:spPr bwMode="auto">
          <a:xfrm>
            <a:off x="4427538" y="1412875"/>
            <a:ext cx="4321175"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5"/>
          <p:cNvSpPr txBox="1">
            <a:spLocks noChangeArrowheads="1"/>
          </p:cNvSpPr>
          <p:nvPr/>
        </p:nvSpPr>
        <p:spPr bwMode="auto">
          <a:xfrm>
            <a:off x="468313" y="1700213"/>
            <a:ext cx="3959225" cy="4156075"/>
          </a:xfrm>
          <a:prstGeom prst="rect">
            <a:avLst/>
          </a:prstGeom>
          <a:solidFill>
            <a:srgbClr val="CCFFCC"/>
          </a:solidFill>
          <a:ln w="9525">
            <a:solidFill>
              <a:srgbClr val="98B954"/>
            </a:solidFill>
            <a:miter lim="800000"/>
            <a:headEnd/>
            <a:tailEnd/>
          </a:ln>
          <a:effectLst>
            <a:outerShdw dist="20000" dir="5400000" rotWithShape="0">
              <a:srgbClr val="808080">
                <a:alpha val="37999"/>
              </a:srgbClr>
            </a:outerShdw>
          </a:effectLst>
        </p:spPr>
        <p:txBody>
          <a:bodyPr>
            <a:spAutoFit/>
          </a:bodyPr>
          <a:lstStyle/>
          <a:p>
            <a:pPr>
              <a:buFont typeface="Arial" charset="0"/>
              <a:buNone/>
              <a:defRPr/>
            </a:pPr>
            <a:r>
              <a:rPr lang="en-US" altLang="en-US" sz="2000" b="1">
                <a:solidFill>
                  <a:srgbClr val="000000"/>
                </a:solidFill>
                <a:latin typeface="Calibri" pitchFamily="34" charset="0"/>
              </a:rPr>
              <a:t>Design a cross curricular science project. </a:t>
            </a:r>
          </a:p>
          <a:p>
            <a:pPr>
              <a:buFont typeface="Arial" charset="0"/>
              <a:buNone/>
              <a:defRPr/>
            </a:pPr>
            <a:r>
              <a:rPr lang="en-US" altLang="en-US" sz="2000">
                <a:solidFill>
                  <a:srgbClr val="000000"/>
                </a:solidFill>
                <a:latin typeface="Calibri" pitchFamily="34" charset="0"/>
              </a:rPr>
              <a:t>Make notes in relation to the ‘vulnerable spider web’</a:t>
            </a:r>
          </a:p>
          <a:p>
            <a:pPr>
              <a:buFont typeface="Arial" charset="0"/>
              <a:buNone/>
              <a:defRPr/>
            </a:pPr>
            <a:endParaRPr lang="en-US" altLang="en-US" sz="2000">
              <a:solidFill>
                <a:srgbClr val="000000"/>
              </a:solidFill>
              <a:latin typeface="Calibri" pitchFamily="34" charset="0"/>
            </a:endParaRPr>
          </a:p>
          <a:p>
            <a:pPr>
              <a:buFont typeface="Arial" charset="0"/>
              <a:buNone/>
              <a:defRPr/>
            </a:pPr>
            <a:r>
              <a:rPr lang="en-US" altLang="en-US" sz="2000">
                <a:solidFill>
                  <a:srgbClr val="000000"/>
                </a:solidFill>
                <a:latin typeface="Calibri" pitchFamily="34" charset="0"/>
              </a:rPr>
              <a:t>Build on a theme you already use in your classrooms </a:t>
            </a:r>
            <a:r>
              <a:rPr lang="en-US" altLang="en-US" sz="2000" b="1">
                <a:solidFill>
                  <a:srgbClr val="000000"/>
                </a:solidFill>
                <a:latin typeface="Calibri" pitchFamily="34" charset="0"/>
              </a:rPr>
              <a:t>or</a:t>
            </a:r>
            <a:r>
              <a:rPr lang="en-US" altLang="en-US" sz="2000">
                <a:solidFill>
                  <a:srgbClr val="000000"/>
                </a:solidFill>
                <a:latin typeface="Calibri" pitchFamily="34" charset="0"/>
              </a:rPr>
              <a:t> </a:t>
            </a:r>
          </a:p>
          <a:p>
            <a:pPr>
              <a:buFont typeface="Arial" charset="0"/>
              <a:buNone/>
              <a:defRPr/>
            </a:pPr>
            <a:r>
              <a:rPr lang="en-US" altLang="en-US" sz="2000">
                <a:solidFill>
                  <a:srgbClr val="000000"/>
                </a:solidFill>
                <a:latin typeface="Calibri" pitchFamily="34" charset="0"/>
              </a:rPr>
              <a:t>Consider one of the following themes:</a:t>
            </a:r>
          </a:p>
          <a:p>
            <a:pPr>
              <a:buFont typeface="Arial" charset="0"/>
              <a:buNone/>
              <a:defRPr/>
            </a:pPr>
            <a:r>
              <a:rPr lang="en-US" altLang="en-US" sz="2000">
                <a:solidFill>
                  <a:srgbClr val="000000"/>
                </a:solidFill>
                <a:latin typeface="Calibri" pitchFamily="34" charset="0"/>
              </a:rPr>
              <a:t>Toys, Celebrations, The Home.</a:t>
            </a:r>
          </a:p>
          <a:p>
            <a:pPr>
              <a:buFont typeface="Arial" charset="0"/>
              <a:buNone/>
              <a:defRPr/>
            </a:pPr>
            <a:endParaRPr lang="en-US" altLang="en-US" sz="2400">
              <a:solidFill>
                <a:srgbClr val="000000"/>
              </a:solidFill>
              <a:latin typeface="Calibri" pitchFamily="34" charset="0"/>
            </a:endParaRPr>
          </a:p>
          <a:p>
            <a:pPr>
              <a:buFont typeface="Arial" charset="0"/>
              <a:buNone/>
              <a:defRPr/>
            </a:pPr>
            <a:r>
              <a:rPr lang="en-US" altLang="en-US" sz="2000" b="1">
                <a:solidFill>
                  <a:srgbClr val="000000"/>
                </a:solidFill>
                <a:latin typeface="Calibri" pitchFamily="34" charset="0"/>
              </a:rPr>
              <a:t>Prepare a poster to share</a:t>
            </a:r>
          </a:p>
          <a:p>
            <a:pPr>
              <a:buFont typeface="Arial" charset="0"/>
              <a:buNone/>
              <a:defRPr/>
            </a:pPr>
            <a:r>
              <a:rPr lang="en-US" altLang="en-US" sz="2000" b="1">
                <a:solidFill>
                  <a:srgbClr val="000000"/>
                </a:solidFill>
                <a:latin typeface="Calibri" pitchFamily="34" charset="0"/>
              </a:rPr>
              <a:t>Identify any questions/issues.</a:t>
            </a:r>
          </a:p>
        </p:txBody>
      </p:sp>
      <p:sp>
        <p:nvSpPr>
          <p:cNvPr id="36869" name="Rectangle 1"/>
          <p:cNvSpPr>
            <a:spLocks noChangeArrowheads="1"/>
          </p:cNvSpPr>
          <p:nvPr/>
        </p:nvSpPr>
        <p:spPr bwMode="auto">
          <a:xfrm>
            <a:off x="4643438" y="5373688"/>
            <a:ext cx="4032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altLang="en-US" sz="1400" b="1">
                <a:solidFill>
                  <a:srgbClr val="00B050"/>
                </a:solidFill>
                <a:latin typeface="Calibri" pitchFamily="34" charset="0"/>
              </a:rPr>
              <a:t>Curriculum Dimensions</a:t>
            </a:r>
          </a:p>
          <a:p>
            <a:pPr algn="r" eaLnBrk="1" hangingPunct="1"/>
            <a:r>
              <a:rPr lang="en-US" altLang="en-US" sz="1400">
                <a:latin typeface="Calibri" pitchFamily="34" charset="0"/>
              </a:rPr>
              <a:t>The vulnerable spider web (van den Akker 2007 p 39)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b="1" smtClean="0">
                <a:solidFill>
                  <a:srgbClr val="00B050"/>
                </a:solidFill>
                <a:ea typeface="ＭＳ Ｐゴシック" pitchFamily="34" charset="-128"/>
              </a:rPr>
              <a:t>Reflections</a:t>
            </a:r>
          </a:p>
        </p:txBody>
      </p:sp>
      <p:sp>
        <p:nvSpPr>
          <p:cNvPr id="3" name="Content Placeholder 2"/>
          <p:cNvSpPr>
            <a:spLocks noGrp="1"/>
          </p:cNvSpPr>
          <p:nvPr>
            <p:ph idx="1"/>
          </p:nvPr>
        </p:nvSpPr>
        <p:spPr/>
        <p:txBody>
          <a:bodyPr rtlCol="0">
            <a:normAutofit fontScale="92500" lnSpcReduction="10000"/>
          </a:bodyPr>
          <a:lstStyle/>
          <a:p>
            <a:pPr marL="0" indent="0" eaLnBrk="1" fontAlgn="auto" hangingPunct="1">
              <a:lnSpc>
                <a:spcPct val="120000"/>
              </a:lnSpc>
              <a:spcAft>
                <a:spcPts val="0"/>
              </a:spcAft>
              <a:buFont typeface="Arial" pitchFamily="34" charset="0"/>
              <a:buNone/>
              <a:defRPr/>
            </a:pPr>
            <a:r>
              <a:rPr lang="nl-BE" sz="2600" i="1" dirty="0">
                <a:latin typeface="+mj-lt"/>
                <a:ea typeface="+mn-ea"/>
                <a:cs typeface="+mn-cs"/>
              </a:rPr>
              <a:t>In groups 2/3s</a:t>
            </a:r>
            <a:r>
              <a:rPr lang="nl-BE" sz="2600" dirty="0">
                <a:latin typeface="+mj-lt"/>
                <a:ea typeface="+mn-ea"/>
                <a:cs typeface="+mn-cs"/>
              </a:rPr>
              <a:t> </a:t>
            </a:r>
            <a:endParaRPr lang="nl-BE" sz="2600" dirty="0" smtClean="0">
              <a:latin typeface="+mj-lt"/>
              <a:ea typeface="+mn-ea"/>
              <a:cs typeface="+mn-cs"/>
            </a:endParaRPr>
          </a:p>
          <a:p>
            <a:pPr eaLnBrk="1" fontAlgn="auto" hangingPunct="1">
              <a:lnSpc>
                <a:spcPct val="120000"/>
              </a:lnSpc>
              <a:spcAft>
                <a:spcPts val="0"/>
              </a:spcAft>
              <a:buFont typeface="Arial" pitchFamily="34" charset="0"/>
              <a:buChar char="•"/>
              <a:defRPr/>
            </a:pPr>
            <a:r>
              <a:rPr lang="nl-BE" sz="2600" dirty="0" smtClean="0">
                <a:latin typeface="+mj-lt"/>
                <a:ea typeface="+mn-ea"/>
                <a:cs typeface="+mn-cs"/>
              </a:rPr>
              <a:t>Look </a:t>
            </a:r>
            <a:r>
              <a:rPr lang="nl-BE" sz="2600" dirty="0">
                <a:latin typeface="+mj-lt"/>
                <a:ea typeface="+mn-ea"/>
                <a:cs typeface="+mn-cs"/>
              </a:rPr>
              <a:t>back at your original ideas about </a:t>
            </a:r>
            <a:r>
              <a:rPr lang="nl-BE" sz="2600" dirty="0" smtClean="0">
                <a:latin typeface="+mj-lt"/>
                <a:ea typeface="+mn-ea"/>
                <a:cs typeface="+mn-cs"/>
              </a:rPr>
              <a:t>cross-curricular science teaching. </a:t>
            </a:r>
            <a:r>
              <a:rPr lang="nl-BE" sz="2600" dirty="0">
                <a:latin typeface="+mj-lt"/>
                <a:ea typeface="+mn-ea"/>
                <a:cs typeface="+mn-cs"/>
              </a:rPr>
              <a:t>Anything you might add or change? Add in any additional comments or issues in another colour (pen/post it).</a:t>
            </a:r>
            <a:endParaRPr lang="en-US" sz="2600" dirty="0">
              <a:latin typeface="+mj-lt"/>
              <a:ea typeface="+mn-ea"/>
              <a:cs typeface="+mn-cs"/>
            </a:endParaRPr>
          </a:p>
          <a:p>
            <a:pPr eaLnBrk="1" fontAlgn="auto" hangingPunct="1">
              <a:lnSpc>
                <a:spcPct val="120000"/>
              </a:lnSpc>
              <a:spcAft>
                <a:spcPts val="0"/>
              </a:spcAft>
              <a:buFont typeface="Arial" pitchFamily="34" charset="0"/>
              <a:buChar char="•"/>
              <a:defRPr/>
            </a:pPr>
            <a:r>
              <a:rPr lang="nl-BE" sz="2600" dirty="0">
                <a:latin typeface="+mj-lt"/>
                <a:ea typeface="+mn-ea"/>
                <a:cs typeface="+mn-cs"/>
              </a:rPr>
              <a:t>Note and record 2 actions you will take building on </a:t>
            </a:r>
            <a:r>
              <a:rPr lang="nl-BE" sz="2600" dirty="0" smtClean="0">
                <a:latin typeface="+mj-lt"/>
                <a:ea typeface="+mn-ea"/>
                <a:cs typeface="+mn-cs"/>
              </a:rPr>
              <a:t>module content</a:t>
            </a:r>
            <a:r>
              <a:rPr lang="nl-BE" sz="2600" dirty="0">
                <a:latin typeface="+mj-lt"/>
                <a:ea typeface="+mn-ea"/>
                <a:cs typeface="+mn-cs"/>
              </a:rPr>
              <a:t>.</a:t>
            </a:r>
            <a:endParaRPr lang="en-US" sz="2600" dirty="0">
              <a:latin typeface="+mj-lt"/>
              <a:ea typeface="+mn-ea"/>
              <a:cs typeface="+mn-cs"/>
            </a:endParaRPr>
          </a:p>
          <a:p>
            <a:pPr eaLnBrk="1" fontAlgn="auto" hangingPunct="1">
              <a:lnSpc>
                <a:spcPct val="120000"/>
              </a:lnSpc>
              <a:spcAft>
                <a:spcPts val="0"/>
              </a:spcAft>
              <a:buFont typeface="Arial" pitchFamily="34" charset="0"/>
              <a:buChar char="•"/>
              <a:defRPr/>
            </a:pPr>
            <a:r>
              <a:rPr lang="en-US" sz="2600" dirty="0">
                <a:latin typeface="+mj-lt"/>
                <a:ea typeface="+mn-ea"/>
                <a:cs typeface="+mn-cs"/>
              </a:rPr>
              <a:t>In what ways did the different activities support your developing thinking</a:t>
            </a:r>
            <a:r>
              <a:rPr lang="en-US" sz="2600" dirty="0" smtClean="0">
                <a:latin typeface="+mj-lt"/>
                <a:ea typeface="+mn-ea"/>
                <a:cs typeface="+mn-cs"/>
              </a:rPr>
              <a:t>?</a:t>
            </a:r>
          </a:p>
          <a:p>
            <a:pPr eaLnBrk="1" fontAlgn="auto" hangingPunct="1">
              <a:lnSpc>
                <a:spcPct val="120000"/>
              </a:lnSpc>
              <a:spcAft>
                <a:spcPts val="0"/>
              </a:spcAft>
              <a:buFont typeface="Arial" pitchFamily="34" charset="0"/>
              <a:buChar char="•"/>
              <a:defRPr/>
            </a:pPr>
            <a:r>
              <a:rPr lang="en-US" sz="2600" dirty="0" smtClean="0">
                <a:latin typeface="+mj-lt"/>
                <a:ea typeface="+mn-ea"/>
                <a:cs typeface="+mn-cs"/>
              </a:rPr>
              <a:t>How far have the aims of the module been met?</a:t>
            </a:r>
          </a:p>
          <a:p>
            <a:pPr eaLnBrk="1" fontAlgn="auto" hangingPunct="1">
              <a:spcAft>
                <a:spcPts val="0"/>
              </a:spcAft>
              <a:buFont typeface="Arial" pitchFamily="34" charset="0"/>
              <a:buChar char="•"/>
              <a:defRPr/>
            </a:pPr>
            <a:endParaRPr lang="en-US" dirty="0">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843213" y="635000"/>
            <a:ext cx="5634037" cy="925513"/>
          </a:xfrm>
        </p:spPr>
        <p:txBody>
          <a:bodyPr/>
          <a:lstStyle/>
          <a:p>
            <a:pPr eaLnBrk="1" hangingPunct="1"/>
            <a:r>
              <a:rPr lang="en-US" altLang="en-US" sz="3600" b="1" smtClean="0">
                <a:solidFill>
                  <a:srgbClr val="00B050"/>
                </a:solidFill>
                <a:ea typeface="ＭＳ Ｐゴシック" pitchFamily="34" charset="-128"/>
              </a:rPr>
              <a:t>Further information</a:t>
            </a:r>
          </a:p>
        </p:txBody>
      </p:sp>
      <p:sp>
        <p:nvSpPr>
          <p:cNvPr id="38915" name="Content Placeholder 2"/>
          <p:cNvSpPr>
            <a:spLocks noGrp="1"/>
          </p:cNvSpPr>
          <p:nvPr>
            <p:ph idx="1"/>
          </p:nvPr>
        </p:nvSpPr>
        <p:spPr>
          <a:xfrm>
            <a:off x="612775" y="1700213"/>
            <a:ext cx="7886700" cy="4625975"/>
          </a:xfrm>
        </p:spPr>
        <p:txBody>
          <a:bodyPr/>
          <a:lstStyle/>
          <a:p>
            <a:pPr marL="0" indent="0" eaLnBrk="1" hangingPunct="1">
              <a:lnSpc>
                <a:spcPct val="110000"/>
              </a:lnSpc>
              <a:buFont typeface="Arial" charset="0"/>
              <a:buNone/>
            </a:pPr>
            <a:r>
              <a:rPr lang="en-US" altLang="en-US" sz="2900" b="1" smtClean="0">
                <a:solidFill>
                  <a:srgbClr val="FF0000"/>
                </a:solidFill>
                <a:latin typeface="Calibri" pitchFamily="34" charset="0"/>
                <a:ea typeface="ＭＳ Ｐゴシック" pitchFamily="34" charset="-128"/>
              </a:rPr>
              <a:t>Creative Little Scientists </a:t>
            </a:r>
          </a:p>
          <a:p>
            <a:pPr marL="0" indent="0" eaLnBrk="1" hangingPunct="1">
              <a:lnSpc>
                <a:spcPct val="110000"/>
              </a:lnSpc>
              <a:buFont typeface="Arial" charset="0"/>
              <a:buNone/>
            </a:pPr>
            <a:r>
              <a:rPr lang="en-US" altLang="en-US" sz="2400" smtClean="0">
                <a:solidFill>
                  <a:srgbClr val="FF0000"/>
                </a:solidFill>
                <a:latin typeface="Calibri" pitchFamily="34" charset="0"/>
                <a:ea typeface="ＭＳ Ｐゴシック" pitchFamily="34" charset="-128"/>
              </a:rPr>
              <a:t>(FP7 EU project 2011 – 2014)</a:t>
            </a:r>
          </a:p>
          <a:p>
            <a:pPr marL="0" indent="0" eaLnBrk="1" hangingPunct="1">
              <a:buFont typeface="Arial" charset="0"/>
              <a:buNone/>
            </a:pPr>
            <a:r>
              <a:rPr lang="en-US" altLang="en-US" sz="2400" smtClean="0">
                <a:latin typeface="Calibri" pitchFamily="34" charset="0"/>
                <a:ea typeface="ＭＳ Ｐゴシック" pitchFamily="34" charset="-128"/>
              </a:rPr>
              <a:t>Design principles and exemplar materials based on fieldwork </a:t>
            </a:r>
            <a:r>
              <a:rPr lang="en-US" altLang="en-US" sz="2400" smtClean="0">
                <a:latin typeface="Calibri" pitchFamily="34" charset="0"/>
                <a:ea typeface="ＭＳ Ｐゴシック" pitchFamily="34" charset="-128"/>
                <a:hlinkClick r:id="rId3"/>
              </a:rPr>
              <a:t>www.creative-little-scientists.eu</a:t>
            </a:r>
            <a:endParaRPr lang="en-US" altLang="en-US" sz="2400" smtClean="0">
              <a:latin typeface="Calibri" pitchFamily="34" charset="0"/>
              <a:ea typeface="ＭＳ Ｐゴシック" pitchFamily="34" charset="-128"/>
            </a:endParaRPr>
          </a:p>
          <a:p>
            <a:pPr marL="0" indent="0" eaLnBrk="1" hangingPunct="1">
              <a:lnSpc>
                <a:spcPct val="90000"/>
              </a:lnSpc>
              <a:buFont typeface="Arial" charset="0"/>
              <a:buNone/>
            </a:pPr>
            <a:endParaRPr lang="en-US" altLang="en-US" sz="2400" smtClean="0">
              <a:latin typeface="Calibri" pitchFamily="34" charset="0"/>
              <a:ea typeface="ＭＳ Ｐゴシック" pitchFamily="34" charset="-128"/>
            </a:endParaRPr>
          </a:p>
          <a:p>
            <a:pPr marL="0" indent="0" eaLnBrk="1" hangingPunct="1">
              <a:lnSpc>
                <a:spcPct val="90000"/>
              </a:lnSpc>
              <a:buFont typeface="Arial" charset="0"/>
              <a:buNone/>
            </a:pPr>
            <a:r>
              <a:rPr lang="en-US" altLang="en-US" sz="2900" b="1" smtClean="0">
                <a:solidFill>
                  <a:srgbClr val="FF0000"/>
                </a:solidFill>
                <a:latin typeface="Calibri" pitchFamily="34" charset="0"/>
                <a:ea typeface="ＭＳ Ｐゴシック" pitchFamily="34" charset="-128"/>
              </a:rPr>
              <a:t>Creativity in Early Years Science Education </a:t>
            </a:r>
          </a:p>
          <a:p>
            <a:pPr marL="0" indent="0" eaLnBrk="1" hangingPunct="1">
              <a:lnSpc>
                <a:spcPct val="90000"/>
              </a:lnSpc>
              <a:buFont typeface="Arial" charset="0"/>
              <a:buNone/>
            </a:pPr>
            <a:r>
              <a:rPr lang="en-US" altLang="en-US" sz="2400" smtClean="0">
                <a:solidFill>
                  <a:srgbClr val="FF0000"/>
                </a:solidFill>
                <a:latin typeface="Calibri" pitchFamily="34" charset="0"/>
                <a:ea typeface="ＭＳ Ｐゴシック" pitchFamily="34" charset="-128"/>
              </a:rPr>
              <a:t>(Erasmus+ EU project 2014 – 2017)</a:t>
            </a:r>
          </a:p>
          <a:p>
            <a:pPr marL="0" indent="0" eaLnBrk="1" hangingPunct="1">
              <a:buFont typeface="Arial" charset="0"/>
              <a:buNone/>
            </a:pPr>
            <a:r>
              <a:rPr lang="en-US" altLang="en-US" sz="2400" smtClean="0">
                <a:latin typeface="Calibri" pitchFamily="34" charset="0"/>
                <a:ea typeface="ＭＳ Ｐゴシック" pitchFamily="34" charset="-128"/>
              </a:rPr>
              <a:t>Curriculum Materials and Training  Materials for teacher CPD to promote creative approaches to early years science </a:t>
            </a:r>
            <a:r>
              <a:rPr lang="en-US" altLang="en-US" sz="2400" smtClean="0">
                <a:latin typeface="Calibri" pitchFamily="34" charset="0"/>
                <a:ea typeface="ＭＳ Ｐゴシック" pitchFamily="34" charset="-128"/>
                <a:hlinkClick r:id="rId4"/>
              </a:rPr>
              <a:t>www.ceys‐project.eu</a:t>
            </a:r>
            <a:endParaRPr lang="en-US" altLang="en-US" sz="2400" smtClean="0">
              <a:ea typeface="ＭＳ Ｐゴシック" pitchFamily="34" charset="-128"/>
            </a:endParaRPr>
          </a:p>
          <a:p>
            <a:pPr marL="0" indent="0" eaLnBrk="1" hangingPunct="1">
              <a:lnSpc>
                <a:spcPct val="90000"/>
              </a:lnSpc>
              <a:buFont typeface="Arial" charset="0"/>
              <a:buNone/>
            </a:pPr>
            <a:endParaRPr lang="en-US" altLang="en-US" sz="3000" smtClean="0">
              <a:ea typeface="ＭＳ Ｐゴシック" pitchFamily="34" charset="-128"/>
            </a:endParaRPr>
          </a:p>
          <a:p>
            <a:pPr marL="0" indent="0" eaLnBrk="1" hangingPunct="1">
              <a:lnSpc>
                <a:spcPct val="90000"/>
              </a:lnSpc>
              <a:buFont typeface="Arial" charset="0"/>
              <a:buNone/>
            </a:pPr>
            <a:endParaRPr lang="en-US" altLang="en-US" sz="3000" smtClean="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843213" y="476250"/>
            <a:ext cx="5473700" cy="885825"/>
          </a:xfrm>
        </p:spPr>
        <p:txBody>
          <a:bodyPr/>
          <a:lstStyle/>
          <a:p>
            <a:pPr eaLnBrk="1" hangingPunct="1"/>
            <a:r>
              <a:rPr lang="nl-BE" altLang="en-US" b="1" smtClean="0">
                <a:solidFill>
                  <a:srgbClr val="00B050"/>
                </a:solidFill>
                <a:ea typeface="ＭＳ Ｐゴシック" pitchFamily="34" charset="-128"/>
              </a:rPr>
              <a:t>THANK YOU!</a:t>
            </a:r>
            <a:endParaRPr lang="en-US" altLang="en-US" smtClean="0">
              <a:ea typeface="ＭＳ Ｐゴシック" pitchFamily="34" charset="-128"/>
            </a:endParaRPr>
          </a:p>
        </p:txBody>
      </p:sp>
      <p:pic>
        <p:nvPicPr>
          <p:cNvPr id="39939" name="Picture 4" descr="http://static1.squarespace.com/static/519fe4bae4b02061e74e5de7/t/521545bfe4b04942a678c476/1377125825451/participation%20-%20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484313"/>
            <a:ext cx="5205412"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6"/>
          <p:cNvSpPr txBox="1">
            <a:spLocks noChangeArrowheads="1"/>
          </p:cNvSpPr>
          <p:nvPr/>
        </p:nvSpPr>
        <p:spPr bwMode="auto">
          <a:xfrm>
            <a:off x="765175" y="4932363"/>
            <a:ext cx="777716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90600" algn="l"/>
              </a:tabLst>
              <a:defRPr>
                <a:solidFill>
                  <a:schemeClr val="tx1"/>
                </a:solidFill>
                <a:latin typeface="Arial" charset="0"/>
                <a:ea typeface="ＭＳ Ｐゴシック" pitchFamily="34" charset="-128"/>
              </a:defRPr>
            </a:lvl1pPr>
            <a:lvl2pPr marL="742950" indent="-285750" eaLnBrk="0" hangingPunct="0">
              <a:tabLst>
                <a:tab pos="990600" algn="l"/>
              </a:tabLst>
              <a:defRPr>
                <a:solidFill>
                  <a:schemeClr val="tx1"/>
                </a:solidFill>
                <a:latin typeface="Arial" charset="0"/>
                <a:ea typeface="ＭＳ Ｐゴシック" pitchFamily="34" charset="-128"/>
              </a:defRPr>
            </a:lvl2pPr>
            <a:lvl3pPr marL="1143000" indent="-228600" eaLnBrk="0" hangingPunct="0">
              <a:tabLst>
                <a:tab pos="990600" algn="l"/>
              </a:tabLst>
              <a:defRPr>
                <a:solidFill>
                  <a:schemeClr val="tx1"/>
                </a:solidFill>
                <a:latin typeface="Arial" charset="0"/>
                <a:ea typeface="ＭＳ Ｐゴシック" pitchFamily="34" charset="-128"/>
              </a:defRPr>
            </a:lvl3pPr>
            <a:lvl4pPr marL="1600200" indent="-228600" eaLnBrk="0" hangingPunct="0">
              <a:tabLst>
                <a:tab pos="990600" algn="l"/>
              </a:tabLst>
              <a:defRPr>
                <a:solidFill>
                  <a:schemeClr val="tx1"/>
                </a:solidFill>
                <a:latin typeface="Arial" charset="0"/>
                <a:ea typeface="ＭＳ Ｐゴシック" pitchFamily="34" charset="-128"/>
              </a:defRPr>
            </a:lvl4pPr>
            <a:lvl5pPr marL="2057400" indent="-228600" eaLnBrk="0" hangingPunct="0">
              <a:tabLst>
                <a:tab pos="990600" algn="l"/>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990600" algn="l"/>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990600" algn="l"/>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990600" algn="l"/>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990600" algn="l"/>
              </a:tabLst>
              <a:defRPr>
                <a:solidFill>
                  <a:schemeClr val="tx1"/>
                </a:solidFill>
                <a:latin typeface="Arial" charset="0"/>
                <a:ea typeface="ＭＳ Ｐゴシック" pitchFamily="34" charset="-128"/>
              </a:defRPr>
            </a:lvl9pPr>
          </a:lstStyle>
          <a:p>
            <a:pPr eaLnBrk="1" hangingPunct="1">
              <a:spcAft>
                <a:spcPts val="600"/>
              </a:spcAft>
            </a:pPr>
            <a:r>
              <a:rPr lang="en-US" altLang="en-US" sz="1600">
                <a:solidFill>
                  <a:srgbClr val="000000"/>
                </a:solidFill>
                <a:latin typeface="Cambria" pitchFamily="18" charset="0"/>
                <a:cs typeface="Arial" charset="0"/>
              </a:rPr>
              <a:t>	</a:t>
            </a:r>
            <a:r>
              <a:rPr lang="en-US" altLang="en-US" sz="1400">
                <a:solidFill>
                  <a:srgbClr val="000000"/>
                </a:solidFill>
                <a:latin typeface="Cambria" pitchFamily="18" charset="0"/>
                <a:cs typeface="Arial" charset="0"/>
              </a:rPr>
              <a:t>© </a:t>
            </a:r>
            <a:r>
              <a:rPr lang="en-US" altLang="en-US" sz="1400" i="1">
                <a:solidFill>
                  <a:srgbClr val="000000"/>
                </a:solidFill>
                <a:latin typeface="Cambria" pitchFamily="18" charset="0"/>
                <a:cs typeface="Arial" charset="0"/>
              </a:rPr>
              <a:t>2017 CREATIVITY IN EARLY YEARS SCIENCE EDUCATION Consortium</a:t>
            </a:r>
          </a:p>
          <a:p>
            <a:pPr eaLnBrk="1" hangingPunct="1">
              <a:spcAft>
                <a:spcPts val="600"/>
              </a:spcAft>
            </a:pPr>
            <a:r>
              <a:rPr lang="en-US" altLang="en-US" sz="1400">
                <a:solidFill>
                  <a:srgbClr val="000000"/>
                </a:solidFill>
                <a:latin typeface="Cambria" pitchFamily="18" charset="0"/>
                <a:cs typeface="Arial" charset="0"/>
              </a:rPr>
              <a:t>This work is licensed under the Creative Commons Attribution-NonCommercial-NoDerivatives 4.0 International License. To view a copy of this license, visit </a:t>
            </a:r>
            <a:r>
              <a:rPr lang="en-US" altLang="en-US" sz="1400" u="sng">
                <a:solidFill>
                  <a:srgbClr val="000000"/>
                </a:solidFill>
                <a:latin typeface="Cambria" pitchFamily="18" charset="0"/>
                <a:cs typeface="Arial" charset="0"/>
                <a:hlinkClick r:id="rId3"/>
              </a:rPr>
              <a:t>http://creativecommons.org/licenses/by-nc-nd/4.0/</a:t>
            </a:r>
            <a:r>
              <a:rPr lang="en-US" altLang="en-US" sz="1400">
                <a:solidFill>
                  <a:srgbClr val="000000"/>
                </a:solidFill>
                <a:latin typeface="Cambria" pitchFamily="18" charset="0"/>
                <a:cs typeface="Arial" charset="0"/>
              </a:rPr>
              <a:t>.</a:t>
            </a:r>
            <a:endParaRPr lang="el-GR" altLang="en-US" sz="1400">
              <a:solidFill>
                <a:srgbClr val="000000"/>
              </a:solidFill>
              <a:latin typeface="Cambria" pitchFamily="18" charset="0"/>
              <a:cs typeface="Arial" charset="0"/>
            </a:endParaRPr>
          </a:p>
        </p:txBody>
      </p:sp>
      <p:sp>
        <p:nvSpPr>
          <p:cNvPr id="2" name="Title 1"/>
          <p:cNvSpPr>
            <a:spLocks noGrp="1"/>
          </p:cNvSpPr>
          <p:nvPr>
            <p:ph type="title" idx="4294967295"/>
          </p:nvPr>
        </p:nvSpPr>
        <p:spPr>
          <a:xfrm>
            <a:off x="722313" y="1628775"/>
            <a:ext cx="7772400" cy="3455988"/>
          </a:xfrm>
        </p:spPr>
        <p:txBody>
          <a:bodyPr anchor="t">
            <a:normAutofit/>
          </a:bodyPr>
          <a:lstStyle/>
          <a:p>
            <a:pPr algn="l"/>
            <a:r>
              <a:rPr lang="en-US" altLang="en-US" sz="3200" b="1" i="1" smtClean="0">
                <a:solidFill>
                  <a:srgbClr val="00B050"/>
                </a:solidFill>
                <a:ea typeface="ＭＳ Ｐゴシック" pitchFamily="34" charset="-128"/>
              </a:rPr>
              <a:t>ACKNOWLEDGEMENTS</a:t>
            </a:r>
            <a:r>
              <a:rPr lang="en-US" altLang="en-US" sz="2500" b="1" i="1" smtClean="0">
                <a:solidFill>
                  <a:srgbClr val="00B050"/>
                </a:solidFill>
                <a:ea typeface="ＭＳ Ｐゴシック" pitchFamily="34" charset="-128"/>
              </a:rPr>
              <a:t/>
            </a:r>
            <a:br>
              <a:rPr lang="en-US" altLang="en-US" sz="2500" b="1" i="1" smtClean="0">
                <a:solidFill>
                  <a:srgbClr val="00B050"/>
                </a:solidFill>
                <a:ea typeface="ＭＳ Ｐゴシック" pitchFamily="34" charset="-128"/>
              </a:rPr>
            </a:br>
            <a:r>
              <a:rPr lang="en-US" altLang="en-US" sz="1100" b="1" smtClean="0">
                <a:ea typeface="ＭＳ Ｐゴシック" pitchFamily="34" charset="-128"/>
              </a:rPr>
              <a:t/>
            </a:r>
            <a:br>
              <a:rPr lang="en-US" altLang="en-US" sz="1100" b="1" smtClean="0">
                <a:ea typeface="ＭＳ Ｐゴシック" pitchFamily="34" charset="-128"/>
              </a:rPr>
            </a:br>
            <a:r>
              <a:rPr lang="en-US" altLang="en-US" sz="2800" b="1" smtClean="0">
                <a:solidFill>
                  <a:srgbClr val="FF0000"/>
                </a:solidFill>
                <a:ea typeface="ＭＳ Ｐゴシック" pitchFamily="34" charset="-128"/>
              </a:rPr>
              <a:t>CREATIVITY IN EARLY YEARS SCIENCE EDUCATION (2014-2017) </a:t>
            </a:r>
            <a:br>
              <a:rPr lang="en-US" altLang="en-US" sz="2800" b="1" smtClean="0">
                <a:solidFill>
                  <a:srgbClr val="FF0000"/>
                </a:solidFill>
                <a:ea typeface="ＭＳ Ｐゴシック" pitchFamily="34" charset="-128"/>
              </a:rPr>
            </a:br>
            <a:r>
              <a:rPr lang="en-US" altLang="en-US" sz="2800" b="1" smtClean="0">
                <a:ea typeface="ＭＳ Ｐゴシック" pitchFamily="34" charset="-128"/>
                <a:hlinkClick r:id="rId4"/>
              </a:rPr>
              <a:t>WWW.CEYS-PROJECT.EU</a:t>
            </a:r>
            <a:r>
              <a:rPr lang="en-US" altLang="en-US" sz="2900" b="1" smtClean="0">
                <a:ea typeface="ＭＳ Ｐゴシック" pitchFamily="34" charset="-128"/>
              </a:rPr>
              <a:t/>
            </a:r>
            <a:br>
              <a:rPr lang="en-US" altLang="en-US" sz="2900" b="1" smtClean="0">
                <a:ea typeface="ＭＳ Ｐゴシック" pitchFamily="34" charset="-128"/>
              </a:rPr>
            </a:br>
            <a:r>
              <a:rPr lang="en-US" altLang="en-US" sz="2900" b="1" smtClean="0">
                <a:ea typeface="ＭＳ Ｐゴシック" pitchFamily="34" charset="-128"/>
              </a:rPr>
              <a:t/>
            </a:r>
            <a:br>
              <a:rPr lang="en-US" altLang="en-US" sz="2900" b="1" smtClean="0">
                <a:ea typeface="ＭＳ Ｐゴシック" pitchFamily="34" charset="-128"/>
              </a:rPr>
            </a:br>
            <a:r>
              <a:rPr lang="en-US" altLang="en-US" sz="2900" b="1" smtClean="0">
                <a:ea typeface="ＭＳ Ｐゴシック" pitchFamily="34" charset="-128"/>
              </a:rPr>
              <a:t/>
            </a:r>
            <a:br>
              <a:rPr lang="en-US" altLang="en-US" sz="2900" b="1" smtClean="0">
                <a:ea typeface="ＭＳ Ｐゴシック" pitchFamily="34" charset="-128"/>
              </a:rPr>
            </a:br>
            <a:r>
              <a:rPr lang="en-US" altLang="en-US" sz="2900" b="1" smtClean="0">
                <a:ea typeface="ＭＳ Ｐゴシック" pitchFamily="34" charset="-128"/>
              </a:rPr>
              <a:t/>
            </a:r>
            <a:br>
              <a:rPr lang="en-US" altLang="en-US" sz="2900" b="1" smtClean="0">
                <a:ea typeface="ＭＳ Ｐゴシック" pitchFamily="34" charset="-128"/>
              </a:rPr>
            </a:br>
            <a:r>
              <a:rPr lang="en-US" altLang="en-US" sz="2900" b="1" smtClean="0">
                <a:ea typeface="ＭＳ Ｐゴシック" pitchFamily="34" charset="-128"/>
              </a:rPr>
              <a:t/>
            </a:r>
            <a:br>
              <a:rPr lang="en-US" altLang="en-US" sz="2900" b="1" smtClean="0">
                <a:ea typeface="ＭＳ Ｐゴシック" pitchFamily="34" charset="-128"/>
              </a:rPr>
            </a:br>
            <a:r>
              <a:rPr lang="en-US" altLang="en-US" sz="1600" b="1" smtClean="0">
                <a:ea typeface="ＭＳ Ｐゴシック" pitchFamily="34" charset="-128"/>
              </a:rPr>
              <a:t> </a:t>
            </a:r>
            <a:br>
              <a:rPr lang="en-US" altLang="en-US" sz="1600" b="1" smtClean="0">
                <a:ea typeface="ＭＳ Ｐゴシック" pitchFamily="34" charset="-128"/>
              </a:rPr>
            </a:br>
            <a:endParaRPr lang="en-US" altLang="en-US" sz="1600" b="1" i="1" smtClean="0">
              <a:solidFill>
                <a:srgbClr val="00B050"/>
              </a:solidFill>
              <a:ea typeface="ＭＳ Ｐゴシック" pitchFamily="34" charset="-128"/>
            </a:endParaRPr>
          </a:p>
        </p:txBody>
      </p:sp>
      <p:pic>
        <p:nvPicPr>
          <p:cNvPr id="10445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Afbeelding 2"/>
          <p:cNvPicPr>
            <a:picLocks noChangeAspect="1"/>
          </p:cNvPicPr>
          <p:nvPr/>
        </p:nvPicPr>
        <p:blipFill>
          <a:blip r:embed="rId3">
            <a:extLst>
              <a:ext uri="{28A0092B-C50C-407E-A947-70E740481C1C}">
                <a14:useLocalDpi xmlns:a14="http://schemas.microsoft.com/office/drawing/2010/main" val="0"/>
              </a:ext>
            </a:extLst>
          </a:blip>
          <a:srcRect l="9067" t="12994" r="7216" b="6743"/>
          <a:stretch>
            <a:fillRect/>
          </a:stretch>
        </p:blipFill>
        <p:spPr bwMode="auto">
          <a:xfrm>
            <a:off x="900113" y="1773238"/>
            <a:ext cx="74168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pPr eaLnBrk="1" hangingPunct="1">
              <a:defRPr/>
            </a:pPr>
            <a:r>
              <a:rPr lang="en-US" b="1" dirty="0" smtClean="0">
                <a:solidFill>
                  <a:srgbClr val="00B050"/>
                </a:solidFill>
                <a:cs typeface="+mj-cs"/>
              </a:rPr>
              <a:t>Conceptual Framework</a:t>
            </a:r>
            <a:br>
              <a:rPr lang="en-US" b="1" dirty="0" smtClean="0">
                <a:solidFill>
                  <a:srgbClr val="00B050"/>
                </a:solidFill>
                <a:cs typeface="+mj-cs"/>
              </a:rPr>
            </a:br>
            <a:r>
              <a:rPr lang="en-US" sz="1800" dirty="0" smtClean="0">
                <a:cs typeface="+mj-cs"/>
              </a:rPr>
              <a:t>(Creative Little Scientists, 2014)</a:t>
            </a:r>
            <a:endParaRPr lang="en-US" dirty="0">
              <a:solidFill>
                <a:srgbClr val="00B050"/>
              </a:solidFill>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3100" b="1" dirty="0">
                <a:solidFill>
                  <a:srgbClr val="00B050"/>
                </a:solidFill>
                <a:cs typeface="+mj-cs"/>
              </a:rPr>
              <a:t>Synergies between inquiry-based </a:t>
            </a:r>
            <a:br>
              <a:rPr lang="en-US" sz="3100" b="1" dirty="0">
                <a:solidFill>
                  <a:srgbClr val="00B050"/>
                </a:solidFill>
                <a:cs typeface="+mj-cs"/>
              </a:rPr>
            </a:br>
            <a:r>
              <a:rPr lang="en-US" sz="3100" b="1" dirty="0">
                <a:solidFill>
                  <a:srgbClr val="00B050"/>
                </a:solidFill>
                <a:cs typeface="+mj-cs"/>
              </a:rPr>
              <a:t>and creative </a:t>
            </a:r>
            <a:r>
              <a:rPr lang="en-US" sz="3100" b="1" dirty="0" smtClean="0">
                <a:solidFill>
                  <a:srgbClr val="00B050"/>
                </a:solidFill>
                <a:cs typeface="+mj-cs"/>
              </a:rPr>
              <a:t>approaches</a:t>
            </a:r>
            <a:r>
              <a:rPr lang="en-US" sz="2800" b="1" dirty="0" smtClean="0">
                <a:solidFill>
                  <a:srgbClr val="00B050"/>
                </a:solidFill>
                <a:cs typeface="+mj-cs"/>
              </a:rPr>
              <a:t/>
            </a:r>
            <a:br>
              <a:rPr lang="en-US" sz="2800" b="1" dirty="0" smtClean="0">
                <a:solidFill>
                  <a:srgbClr val="00B050"/>
                </a:solidFill>
                <a:cs typeface="+mj-cs"/>
              </a:rPr>
            </a:br>
            <a:r>
              <a:rPr lang="en-US" sz="1600" dirty="0" smtClean="0">
                <a:cs typeface="+mj-cs"/>
              </a:rPr>
              <a:t> (</a:t>
            </a:r>
            <a:r>
              <a:rPr lang="en-US" sz="1600" dirty="0">
                <a:cs typeface="+mj-cs"/>
              </a:rPr>
              <a:t>Creative Little Scientists, 2012)</a:t>
            </a:r>
            <a:endParaRPr lang="en-US" sz="1600" b="1" dirty="0">
              <a:solidFill>
                <a:srgbClr val="00B050"/>
              </a:solidFill>
              <a:cs typeface="+mj-cs"/>
            </a:endParaRPr>
          </a:p>
        </p:txBody>
      </p:sp>
      <p:sp>
        <p:nvSpPr>
          <p:cNvPr id="3" name="Content Placeholder 2"/>
          <p:cNvSpPr>
            <a:spLocks noGrp="1"/>
          </p:cNvSpPr>
          <p:nvPr>
            <p:ph idx="1"/>
          </p:nvPr>
        </p:nvSpPr>
        <p:spPr/>
        <p:txBody>
          <a:bodyPr>
            <a:normAutofit lnSpcReduction="10000"/>
          </a:bodyPr>
          <a:lstStyle/>
          <a:p>
            <a:pPr eaLnBrk="1" hangingPunct="1">
              <a:defRPr/>
            </a:pPr>
            <a:r>
              <a:rPr lang="nl-BE" sz="2800" dirty="0">
                <a:latin typeface="+mj-lt"/>
                <a:cs typeface="+mn-cs"/>
              </a:rPr>
              <a:t>Play and exploration</a:t>
            </a:r>
          </a:p>
          <a:p>
            <a:pPr eaLnBrk="1" hangingPunct="1">
              <a:defRPr/>
            </a:pPr>
            <a:r>
              <a:rPr lang="nl-BE" sz="2800" dirty="0">
                <a:latin typeface="+mj-lt"/>
                <a:cs typeface="+mn-cs"/>
              </a:rPr>
              <a:t>Motivation and affect</a:t>
            </a:r>
          </a:p>
          <a:p>
            <a:pPr eaLnBrk="1" hangingPunct="1">
              <a:defRPr/>
            </a:pPr>
            <a:r>
              <a:rPr lang="nl-BE" sz="2800" dirty="0">
                <a:latin typeface="+mj-lt"/>
                <a:cs typeface="+mn-cs"/>
              </a:rPr>
              <a:t>Dialogue and collaboration</a:t>
            </a:r>
          </a:p>
          <a:p>
            <a:pPr eaLnBrk="1" hangingPunct="1">
              <a:defRPr/>
            </a:pPr>
            <a:r>
              <a:rPr lang="nl-BE" sz="2800" dirty="0">
                <a:latin typeface="+mj-lt"/>
                <a:cs typeface="+mn-cs"/>
              </a:rPr>
              <a:t>Problem solving and agency</a:t>
            </a:r>
          </a:p>
          <a:p>
            <a:pPr eaLnBrk="1" hangingPunct="1">
              <a:defRPr/>
            </a:pPr>
            <a:r>
              <a:rPr lang="nl-BE" sz="2800" dirty="0">
                <a:latin typeface="+mj-lt"/>
                <a:cs typeface="+mn-cs"/>
              </a:rPr>
              <a:t>Questioning and curiosity</a:t>
            </a:r>
          </a:p>
          <a:p>
            <a:pPr eaLnBrk="1" hangingPunct="1">
              <a:defRPr/>
            </a:pPr>
            <a:r>
              <a:rPr lang="nl-BE" sz="2800" dirty="0">
                <a:latin typeface="+mj-lt"/>
                <a:cs typeface="+mn-cs"/>
              </a:rPr>
              <a:t>Reflection and reasoning</a:t>
            </a:r>
          </a:p>
          <a:p>
            <a:pPr eaLnBrk="1" hangingPunct="1">
              <a:defRPr/>
            </a:pPr>
            <a:r>
              <a:rPr lang="nl-BE" sz="2800" dirty="0">
                <a:latin typeface="+mj-lt"/>
                <a:cs typeface="+mn-cs"/>
              </a:rPr>
              <a:t>Teacher scaffolding and involvement</a:t>
            </a:r>
          </a:p>
          <a:p>
            <a:pPr eaLnBrk="1" hangingPunct="1">
              <a:defRPr/>
            </a:pPr>
            <a:r>
              <a:rPr lang="nl-BE" sz="2800" dirty="0">
                <a:latin typeface="+mj-lt"/>
                <a:cs typeface="+mn-cs"/>
              </a:rPr>
              <a:t>Assessment for </a:t>
            </a:r>
            <a:r>
              <a:rPr lang="nl-BE" sz="2800" dirty="0" smtClean="0">
                <a:latin typeface="+mj-lt"/>
                <a:cs typeface="+mn-cs"/>
              </a:rPr>
              <a:t>learning</a:t>
            </a:r>
            <a:endParaRPr lang="nl-BE" sz="2800" dirty="0">
              <a:latin typeface="+mj-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r>
              <a:rPr lang="nl-BE" altLang="en-US" b="1" smtClean="0">
                <a:solidFill>
                  <a:srgbClr val="00B050"/>
                </a:solidFill>
                <a:ea typeface="ＭＳ Ｐゴシック" pitchFamily="34" charset="-128"/>
              </a:rPr>
              <a:t>Initial expectations</a:t>
            </a:r>
          </a:p>
        </p:txBody>
      </p:sp>
      <p:sp>
        <p:nvSpPr>
          <p:cNvPr id="3" name="Tijdelijke aanduiding voor inhoud 2"/>
          <p:cNvSpPr>
            <a:spLocks noGrp="1"/>
          </p:cNvSpPr>
          <p:nvPr>
            <p:ph idx="1"/>
          </p:nvPr>
        </p:nvSpPr>
        <p:spPr>
          <a:xfrm>
            <a:off x="628650" y="1935163"/>
            <a:ext cx="7886700" cy="3929062"/>
          </a:xfrm>
        </p:spPr>
        <p:txBody>
          <a:bodyPr>
            <a:normAutofit/>
          </a:bodyPr>
          <a:lstStyle/>
          <a:p>
            <a:pPr marL="0" indent="0" eaLnBrk="1" hangingPunct="1">
              <a:lnSpc>
                <a:spcPct val="120000"/>
              </a:lnSpc>
              <a:buFont typeface="Arial" charset="0"/>
              <a:buNone/>
              <a:defRPr/>
            </a:pPr>
            <a:endParaRPr lang="en-US" sz="2800" dirty="0">
              <a:latin typeface="Calibri" charset="0"/>
              <a:cs typeface="+mn-cs"/>
            </a:endParaRPr>
          </a:p>
          <a:p>
            <a:pPr eaLnBrk="1" hangingPunct="1">
              <a:lnSpc>
                <a:spcPct val="120000"/>
              </a:lnSpc>
              <a:defRPr/>
            </a:pPr>
            <a:r>
              <a:rPr lang="en-US" sz="2800" dirty="0">
                <a:latin typeface="Calibri" charset="0"/>
                <a:cs typeface="+mn-cs"/>
              </a:rPr>
              <a:t>Identify and </a:t>
            </a:r>
            <a:r>
              <a:rPr lang="en-US" sz="2800" dirty="0" smtClean="0">
                <a:latin typeface="Calibri" charset="0"/>
                <a:cs typeface="+mn-cs"/>
              </a:rPr>
              <a:t>share your expectations and any questions </a:t>
            </a:r>
            <a:r>
              <a:rPr lang="en-US" sz="2800" dirty="0">
                <a:latin typeface="Calibri" charset="0"/>
                <a:cs typeface="+mn-cs"/>
              </a:rPr>
              <a:t>related to this module.</a:t>
            </a:r>
          </a:p>
          <a:p>
            <a:pPr eaLnBrk="1" hangingPunct="1">
              <a:lnSpc>
                <a:spcPct val="120000"/>
              </a:lnSpc>
              <a:defRPr/>
            </a:pPr>
            <a:r>
              <a:rPr lang="en-US" sz="2800" dirty="0">
                <a:latin typeface="Calibri" charset="0"/>
                <a:cs typeface="+mn-cs"/>
              </a:rPr>
              <a:t>Record them on a sheet of paper for </a:t>
            </a:r>
            <a:r>
              <a:rPr lang="en-US" sz="2800" dirty="0" smtClean="0">
                <a:latin typeface="Calibri" charset="0"/>
                <a:cs typeface="+mn-cs"/>
              </a:rPr>
              <a:t>future </a:t>
            </a:r>
            <a:r>
              <a:rPr lang="en-US" sz="2800" dirty="0">
                <a:latin typeface="Calibri" charset="0"/>
                <a:cs typeface="+mn-cs"/>
              </a:rPr>
              <a:t>evaluation</a:t>
            </a:r>
          </a:p>
          <a:p>
            <a:pPr eaLnBrk="1" hangingPunct="1">
              <a:buFont typeface="Arial" charset="0"/>
              <a:buNone/>
              <a:defRPr/>
            </a:pPr>
            <a:endParaRPr lang="nl-BE" sz="2800" dirty="0">
              <a:cs typeface="+mn-cs"/>
            </a:endParaRPr>
          </a:p>
          <a:p>
            <a:pPr eaLnBrk="1" hangingPunct="1">
              <a:defRPr/>
            </a:pPr>
            <a:endParaRPr lang="nl-BE" sz="2800" dirty="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nl-BE" altLang="en-US" b="1" smtClean="0">
                <a:solidFill>
                  <a:srgbClr val="00B050"/>
                </a:solidFill>
                <a:ea typeface="ＭＳ Ｐゴシック" pitchFamily="34" charset="-128"/>
              </a:rPr>
              <a:t>Aims of the module</a:t>
            </a:r>
          </a:p>
        </p:txBody>
      </p:sp>
      <p:sp>
        <p:nvSpPr>
          <p:cNvPr id="11267" name="Tijdelijke aanduiding voor inhoud 2"/>
          <p:cNvSpPr>
            <a:spLocks noGrp="1"/>
          </p:cNvSpPr>
          <p:nvPr>
            <p:ph idx="1"/>
          </p:nvPr>
        </p:nvSpPr>
        <p:spPr>
          <a:xfrm>
            <a:off x="628650" y="1935163"/>
            <a:ext cx="7886700" cy="3929062"/>
          </a:xfrm>
        </p:spPr>
        <p:txBody>
          <a:bodyPr/>
          <a:lstStyle/>
          <a:p>
            <a:pPr eaLnBrk="1" hangingPunct="1">
              <a:lnSpc>
                <a:spcPct val="110000"/>
              </a:lnSpc>
            </a:pPr>
            <a:r>
              <a:rPr lang="en-US" altLang="en-US" sz="2600" smtClean="0">
                <a:latin typeface="Calibri" pitchFamily="34" charset="0"/>
                <a:ea typeface="ＭＳ Ｐゴシック" pitchFamily="34" charset="-128"/>
              </a:rPr>
              <a:t>Introduce participants to cross-curricular science teaching in the context of inquiry-based and creative approaches to early years science education.</a:t>
            </a:r>
          </a:p>
          <a:p>
            <a:pPr eaLnBrk="1" hangingPunct="1">
              <a:lnSpc>
                <a:spcPct val="110000"/>
              </a:lnSpc>
            </a:pPr>
            <a:r>
              <a:rPr lang="en-US" altLang="en-US" sz="2600" smtClean="0">
                <a:latin typeface="Calibri" pitchFamily="34" charset="0"/>
                <a:ea typeface="ＭＳ Ｐゴシック" pitchFamily="34" charset="-128"/>
              </a:rPr>
              <a:t>Foster understanding of the goals and benefits of cross-curricular approaches</a:t>
            </a:r>
          </a:p>
          <a:p>
            <a:pPr eaLnBrk="1" hangingPunct="1">
              <a:lnSpc>
                <a:spcPct val="110000"/>
              </a:lnSpc>
            </a:pPr>
            <a:r>
              <a:rPr lang="en-US" altLang="en-US" sz="2600" smtClean="0">
                <a:latin typeface="Calibri" pitchFamily="34" charset="0"/>
                <a:ea typeface="ＭＳ Ｐゴシック" pitchFamily="34" charset="-128"/>
              </a:rPr>
              <a:t>Increase </a:t>
            </a:r>
            <a:r>
              <a:rPr lang="en-GB" altLang="en-US" sz="2600" smtClean="0">
                <a:latin typeface="Calibri" pitchFamily="34" charset="0"/>
                <a:ea typeface="ＭＳ Ｐゴシック" pitchFamily="34" charset="-128"/>
              </a:rPr>
              <a:t>participants’ </a:t>
            </a:r>
            <a:r>
              <a:rPr lang="en-US" altLang="en-US" sz="2600" smtClean="0">
                <a:latin typeface="Calibri" pitchFamily="34" charset="0"/>
                <a:ea typeface="ＭＳ Ｐゴシック" pitchFamily="34" charset="-128"/>
              </a:rPr>
              <a:t>awareness of different approaches to cross-curricular science teaching.</a:t>
            </a:r>
          </a:p>
          <a:p>
            <a:pPr eaLnBrk="1" hangingPunct="1">
              <a:lnSpc>
                <a:spcPct val="110000"/>
              </a:lnSpc>
            </a:pPr>
            <a:r>
              <a:rPr lang="en-US" altLang="en-US" sz="2600" smtClean="0">
                <a:latin typeface="Calibri" pitchFamily="34" charset="0"/>
                <a:ea typeface="ＭＳ Ｐゴシック" pitchFamily="34" charset="-128"/>
              </a:rPr>
              <a:t>Share strategies for designing cross-curricular projects. </a:t>
            </a:r>
          </a:p>
          <a:p>
            <a:pPr eaLnBrk="1" hangingPunct="1">
              <a:lnSpc>
                <a:spcPct val="80000"/>
              </a:lnSpc>
              <a:buFont typeface="Arial" charset="0"/>
              <a:buNone/>
            </a:pPr>
            <a:endParaRPr lang="nl-BE" altLang="en-US" sz="2200" smtClean="0">
              <a:ea typeface="ＭＳ Ｐゴシック" pitchFamily="34" charset="-128"/>
            </a:endParaRPr>
          </a:p>
          <a:p>
            <a:pPr eaLnBrk="1" hangingPunct="1">
              <a:lnSpc>
                <a:spcPct val="80000"/>
              </a:lnSpc>
            </a:pPr>
            <a:endParaRPr lang="nl-BE" altLang="en-US" sz="2200" smtClean="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eaLnBrk="1" hangingPunct="1"/>
            <a:r>
              <a:rPr lang="nl-BE" altLang="en-US" sz="3200" b="1" smtClean="0">
                <a:solidFill>
                  <a:srgbClr val="00B050"/>
                </a:solidFill>
                <a:ea typeface="ＭＳ Ｐゴシック" pitchFamily="34" charset="-128"/>
              </a:rPr>
              <a:t>Links to Content Design Principles and Outcomes</a:t>
            </a:r>
          </a:p>
        </p:txBody>
      </p:sp>
      <p:sp>
        <p:nvSpPr>
          <p:cNvPr id="12291" name="Tijdelijke aanduiding voor inhoud 2"/>
          <p:cNvSpPr>
            <a:spLocks noGrp="1"/>
          </p:cNvSpPr>
          <p:nvPr>
            <p:ph idx="1"/>
          </p:nvPr>
        </p:nvSpPr>
        <p:spPr/>
        <p:txBody>
          <a:bodyPr/>
          <a:lstStyle/>
          <a:p>
            <a:pPr marL="0" indent="0" eaLnBrk="1" hangingPunct="1">
              <a:buFont typeface="Arial" charset="0"/>
              <a:buNone/>
            </a:pPr>
            <a:r>
              <a:rPr lang="en-US" altLang="en-US" sz="2000" smtClean="0">
                <a:latin typeface="Calibri" pitchFamily="34" charset="0"/>
                <a:ea typeface="ＭＳ Ｐゴシック" pitchFamily="34" charset="-128"/>
              </a:rPr>
              <a:t>16. Teacher education should provide teachers with knowledge of approaches to timetabling and organizing cross-curricular project work. </a:t>
            </a:r>
          </a:p>
          <a:p>
            <a:pPr marL="400050" lvl="1" indent="0" eaLnBrk="1" hangingPunct="1">
              <a:buFont typeface="Arial" charset="0"/>
              <a:buNone/>
            </a:pPr>
            <a:r>
              <a:rPr lang="en-US" altLang="en-US" sz="2000" smtClean="0">
                <a:latin typeface="Calibri" pitchFamily="34" charset="0"/>
                <a:ea typeface="ＭＳ Ｐゴシック" pitchFamily="34" charset="-128"/>
              </a:rPr>
              <a:t>16.1 Teacher should be able to </a:t>
            </a:r>
            <a:r>
              <a:rPr lang="en-US" altLang="en-US" sz="2000" b="1" smtClean="0">
                <a:solidFill>
                  <a:srgbClr val="FF0000"/>
                </a:solidFill>
                <a:latin typeface="Calibri" pitchFamily="34" charset="0"/>
                <a:ea typeface="ＭＳ Ｐゴシック" pitchFamily="34" charset="-128"/>
              </a:rPr>
              <a:t>use approaches to cross-thematic, cross-curricular and project work</a:t>
            </a:r>
            <a:r>
              <a:rPr lang="en-US" altLang="en-US" sz="2000" smtClean="0">
                <a:latin typeface="Calibri" pitchFamily="34" charset="0"/>
                <a:ea typeface="ＭＳ Ｐゴシック" pitchFamily="34" charset="-128"/>
              </a:rPr>
              <a:t> to promote creativity in science and mathematics.</a:t>
            </a:r>
          </a:p>
          <a:p>
            <a:pPr marL="400050" lvl="1" indent="0" eaLnBrk="1" hangingPunct="1">
              <a:buFont typeface="Arial" charset="0"/>
              <a:buNone/>
            </a:pPr>
            <a:r>
              <a:rPr lang="en-US" altLang="en-US" sz="2000" smtClean="0">
                <a:latin typeface="Calibri" pitchFamily="34" charset="0"/>
                <a:ea typeface="ＭＳ Ｐゴシック" pitchFamily="34" charset="-128"/>
              </a:rPr>
              <a:t>16.2 Teachers should be able to </a:t>
            </a:r>
            <a:r>
              <a:rPr lang="en-US" altLang="en-US" sz="2000" b="1" smtClean="0">
                <a:solidFill>
                  <a:srgbClr val="FF0000"/>
                </a:solidFill>
                <a:latin typeface="Calibri" pitchFamily="34" charset="0"/>
                <a:ea typeface="ＭＳ Ｐゴシック" pitchFamily="34" charset="-128"/>
              </a:rPr>
              <a:t>use a variety of approaches to timetabling</a:t>
            </a:r>
            <a:r>
              <a:rPr lang="en-US" altLang="en-US" sz="2000" smtClean="0">
                <a:solidFill>
                  <a:srgbClr val="FF0000"/>
                </a:solidFill>
                <a:latin typeface="Calibri" pitchFamily="34" charset="0"/>
                <a:ea typeface="ＭＳ Ｐゴシック" pitchFamily="34" charset="-128"/>
              </a:rPr>
              <a:t>,</a:t>
            </a:r>
            <a:r>
              <a:rPr lang="en-US" altLang="en-US" sz="2000" smtClean="0">
                <a:latin typeface="Calibri" pitchFamily="34" charset="0"/>
                <a:ea typeface="ＭＳ Ｐゴシック" pitchFamily="34" charset="-128"/>
              </a:rPr>
              <a:t> within the existing curriculum and policy expectations to </a:t>
            </a:r>
            <a:r>
              <a:rPr lang="en-US" altLang="en-US" sz="2000" b="1" smtClean="0">
                <a:solidFill>
                  <a:srgbClr val="FF0000"/>
                </a:solidFill>
                <a:latin typeface="Calibri" pitchFamily="34" charset="0"/>
                <a:ea typeface="ＭＳ Ｐゴシック" pitchFamily="34" charset="-128"/>
              </a:rPr>
              <a:t>allow space for cross-curricula project work and child-initiated exploration and inquiry.</a:t>
            </a:r>
          </a:p>
          <a:p>
            <a:pPr marL="400050" lvl="1" indent="0" eaLnBrk="1" hangingPunct="1">
              <a:buFont typeface="Arial" charset="0"/>
              <a:buNone/>
            </a:pPr>
            <a:r>
              <a:rPr lang="en-US" altLang="en-US" sz="2000" smtClean="0">
                <a:latin typeface="Calibri" pitchFamily="34" charset="0"/>
                <a:ea typeface="ＭＳ Ｐゴシック" pitchFamily="34" charset="-128"/>
              </a:rPr>
              <a:t>16.3 Teachers should be able to </a:t>
            </a:r>
            <a:r>
              <a:rPr lang="en-US" altLang="en-US" sz="2000" b="1" smtClean="0">
                <a:solidFill>
                  <a:srgbClr val="FF0000"/>
                </a:solidFill>
                <a:latin typeface="Calibri" pitchFamily="34" charset="0"/>
                <a:ea typeface="ＭＳ Ｐゴシック" pitchFamily="34" charset="-128"/>
              </a:rPr>
              <a:t>build connections across the curriculum of various kinds</a:t>
            </a:r>
            <a:r>
              <a:rPr lang="en-US" altLang="en-US" sz="2000" smtClean="0">
                <a:latin typeface="Calibri" pitchFamily="34" charset="0"/>
                <a:ea typeface="ＭＳ Ｐゴシック" pitchFamily="34" charset="-128"/>
              </a:rPr>
              <a:t> and with potential to contribute to children</a:t>
            </a:r>
            <a:r>
              <a:rPr lang="ja-JP" altLang="en-US" sz="2000" smtClean="0">
                <a:latin typeface="Calibri" pitchFamily="34" charset="0"/>
                <a:ea typeface="ＭＳ Ｐゴシック" pitchFamily="34" charset="-128"/>
              </a:rPr>
              <a:t>’</a:t>
            </a:r>
            <a:r>
              <a:rPr lang="en-US" altLang="ja-JP" sz="2000" smtClean="0">
                <a:latin typeface="Calibri" pitchFamily="34" charset="0"/>
                <a:ea typeface="ＭＳ Ｐゴシック" pitchFamily="34" charset="-128"/>
              </a:rPr>
              <a:t>s inquiry and creativity.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313" y="404813"/>
            <a:ext cx="6265862" cy="1325562"/>
          </a:xfrm>
        </p:spPr>
        <p:txBody>
          <a:bodyPr rtlCol="0">
            <a:normAutofit/>
          </a:bodyPr>
          <a:lstStyle/>
          <a:p>
            <a:pPr eaLnBrk="1" fontAlgn="auto" hangingPunct="1">
              <a:spcAft>
                <a:spcPts val="0"/>
              </a:spcAft>
              <a:defRPr/>
            </a:pPr>
            <a:r>
              <a:rPr lang="en-US" sz="3200" b="1" dirty="0" smtClean="0">
                <a:solidFill>
                  <a:srgbClr val="00B050"/>
                </a:solidFill>
                <a:ea typeface="+mj-ea"/>
                <a:cs typeface="+mj-cs"/>
              </a:rPr>
              <a:t>What is meant by cross-curricular teaching and learning?</a:t>
            </a:r>
            <a:endParaRPr lang="en-US" sz="3200" b="1" dirty="0">
              <a:solidFill>
                <a:srgbClr val="00B050"/>
              </a:solidFill>
              <a:ea typeface="+mj-ea"/>
              <a:cs typeface="+mj-cs"/>
            </a:endParaRPr>
          </a:p>
        </p:txBody>
      </p:sp>
      <p:sp>
        <p:nvSpPr>
          <p:cNvPr id="3" name="Content Placeholder 2"/>
          <p:cNvSpPr>
            <a:spLocks noGrp="1"/>
          </p:cNvSpPr>
          <p:nvPr>
            <p:ph idx="1"/>
          </p:nvPr>
        </p:nvSpPr>
        <p:spPr>
          <a:xfrm>
            <a:off x="468313" y="1773238"/>
            <a:ext cx="8218487" cy="4248150"/>
          </a:xfrm>
        </p:spPr>
        <p:txBody>
          <a:bodyPr>
            <a:normAutofit fontScale="77500" lnSpcReduction="20000"/>
          </a:bodyPr>
          <a:lstStyle/>
          <a:p>
            <a:pPr eaLnBrk="1" hangingPunct="1">
              <a:lnSpc>
                <a:spcPct val="120000"/>
              </a:lnSpc>
              <a:buFont typeface="Arial" charset="0"/>
              <a:buNone/>
              <a:defRPr/>
            </a:pPr>
            <a:r>
              <a:rPr lang="en-US" sz="2600" dirty="0" smtClean="0">
                <a:solidFill>
                  <a:srgbClr val="000000"/>
                </a:solidFill>
                <a:latin typeface="+mj-lt"/>
                <a:cs typeface="+mn-cs"/>
              </a:rPr>
              <a:t>Varied approaches and interpretations involving:</a:t>
            </a:r>
          </a:p>
          <a:p>
            <a:pPr eaLnBrk="1" hangingPunct="1">
              <a:lnSpc>
                <a:spcPct val="120000"/>
              </a:lnSpc>
              <a:defRPr/>
            </a:pPr>
            <a:r>
              <a:rPr lang="en-US" sz="2600" dirty="0" smtClean="0">
                <a:solidFill>
                  <a:srgbClr val="000000"/>
                </a:solidFill>
                <a:latin typeface="+mj-lt"/>
                <a:cs typeface="+mn-cs"/>
              </a:rPr>
              <a:t>Linking social, emotional, practical and intellectual skills and dispositions</a:t>
            </a:r>
          </a:p>
          <a:p>
            <a:pPr eaLnBrk="1" hangingPunct="1">
              <a:lnSpc>
                <a:spcPct val="120000"/>
              </a:lnSpc>
              <a:defRPr/>
            </a:pPr>
            <a:r>
              <a:rPr lang="en-US" sz="2600" dirty="0" smtClean="0">
                <a:solidFill>
                  <a:srgbClr val="000000"/>
                </a:solidFill>
                <a:latin typeface="+mj-lt"/>
                <a:cs typeface="+mn-cs"/>
              </a:rPr>
              <a:t>Making connections between curriculum subjects.</a:t>
            </a:r>
          </a:p>
          <a:p>
            <a:pPr eaLnBrk="1" hangingPunct="1">
              <a:lnSpc>
                <a:spcPct val="120000"/>
              </a:lnSpc>
              <a:defRPr/>
            </a:pPr>
            <a:r>
              <a:rPr lang="en-US" sz="2600" dirty="0" smtClean="0">
                <a:solidFill>
                  <a:srgbClr val="000000"/>
                </a:solidFill>
                <a:latin typeface="+mj-lt"/>
                <a:cs typeface="+mn-cs"/>
              </a:rPr>
              <a:t>Drawing together knowledge and skills from a number of subjects within a thematic project or in solving real life problems.</a:t>
            </a:r>
          </a:p>
          <a:p>
            <a:pPr eaLnBrk="1" hangingPunct="1">
              <a:lnSpc>
                <a:spcPct val="120000"/>
              </a:lnSpc>
              <a:defRPr/>
            </a:pPr>
            <a:r>
              <a:rPr lang="en-US" sz="2600" dirty="0" smtClean="0">
                <a:solidFill>
                  <a:srgbClr val="000000"/>
                </a:solidFill>
                <a:latin typeface="+mj-lt"/>
                <a:cs typeface="+mn-cs"/>
              </a:rPr>
              <a:t>Providing opportunities </a:t>
            </a:r>
            <a:r>
              <a:rPr lang="en-US" sz="2600" dirty="0" smtClean="0">
                <a:solidFill>
                  <a:srgbClr val="000000"/>
                </a:solidFill>
                <a:latin typeface="Calibri" charset="0"/>
                <a:cs typeface="+mn-cs"/>
              </a:rPr>
              <a:t>to revisit and apply of knowledge and skills from one subject in another.</a:t>
            </a:r>
          </a:p>
          <a:p>
            <a:pPr eaLnBrk="1" hangingPunct="1">
              <a:lnSpc>
                <a:spcPct val="120000"/>
              </a:lnSpc>
              <a:defRPr/>
            </a:pPr>
            <a:r>
              <a:rPr lang="en-US" sz="2600" dirty="0" smtClean="0">
                <a:solidFill>
                  <a:srgbClr val="000000"/>
                </a:solidFill>
                <a:latin typeface="Calibri" charset="0"/>
                <a:cs typeface="+mn-cs"/>
              </a:rPr>
              <a:t>Designing motivating, meaningful learning experiences for children linked to their everyday lives outside school.</a:t>
            </a:r>
          </a:p>
          <a:p>
            <a:pPr eaLnBrk="1" hangingPunct="1">
              <a:lnSpc>
                <a:spcPct val="120000"/>
              </a:lnSpc>
              <a:defRPr/>
            </a:pPr>
            <a:r>
              <a:rPr lang="en-US" sz="2600" dirty="0" smtClean="0">
                <a:solidFill>
                  <a:srgbClr val="000000"/>
                </a:solidFill>
                <a:latin typeface="Calibri" charset="0"/>
                <a:cs typeface="+mn-cs"/>
              </a:rPr>
              <a:t>Fostering creative thinking in making connections between subjects and cultures.</a:t>
            </a: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2841</TotalTime>
  <Words>2428</Words>
  <Application>Microsoft Office PowerPoint</Application>
  <PresentationFormat>On-screen Show (4:3)</PresentationFormat>
  <Paragraphs>297</Paragraphs>
  <Slides>36</Slides>
  <Notes>36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1_Custom Design</vt:lpstr>
      <vt:lpstr>Theme1</vt:lpstr>
      <vt:lpstr>Acrobat Document</vt:lpstr>
      <vt:lpstr>Training Module 10  Cross-curricular project work</vt:lpstr>
      <vt:lpstr>Introduction to the CEYS project (use dependent on context)</vt:lpstr>
      <vt:lpstr>Connecting Inquiry Based Science Education and Creative Approaches</vt:lpstr>
      <vt:lpstr>Conceptual Framework (Creative Little Scientists, 2014)</vt:lpstr>
      <vt:lpstr>Synergies between inquiry-based  and creative approaches  (Creative Little Scientists, 2012)</vt:lpstr>
      <vt:lpstr>Initial expectations</vt:lpstr>
      <vt:lpstr>Aims of the module</vt:lpstr>
      <vt:lpstr>Links to Content Design Principles and Outcomes</vt:lpstr>
      <vt:lpstr>What is meant by cross-curricular teaching and learning?</vt:lpstr>
      <vt:lpstr>What are the goals of cross curricular teaching and learning? </vt:lpstr>
      <vt:lpstr>Benefits of cross curricular approaches to science education 1 </vt:lpstr>
      <vt:lpstr>Benefits of cross curricular approaches to science education 2</vt:lpstr>
      <vt:lpstr>Outline of the module</vt:lpstr>
      <vt:lpstr>Practical activity Science inquiry across the curriculum</vt:lpstr>
      <vt:lpstr>Practical Activity 1  (Linking science and mathematics)</vt:lpstr>
      <vt:lpstr>Practical Activity 2 (Link with literacy - starting with a story) Which materials would make the best ear muffs?</vt:lpstr>
      <vt:lpstr>Practical activity 3 (Links with geography, history or art)  Which vegetables are suitable for dyeing fabrics?</vt:lpstr>
      <vt:lpstr>Importance of measurement in science</vt:lpstr>
      <vt:lpstr>Sharing experiences: Opportunities and challenges in  cross-curricular project work</vt:lpstr>
      <vt:lpstr>Discussion of cross curricular teaching goals: analysis of classroom examples</vt:lpstr>
      <vt:lpstr>Float or Sink?</vt:lpstr>
      <vt:lpstr>Soft Play</vt:lpstr>
      <vt:lpstr>Carpenter Corner</vt:lpstr>
      <vt:lpstr>Benefits of cross-curricular science teaching  Analysis of more classroom examples</vt:lpstr>
      <vt:lpstr>Framework for the Classroom Examples provided</vt:lpstr>
      <vt:lpstr>Crime Scene Investigation</vt:lpstr>
      <vt:lpstr>Ema and her food preferences</vt:lpstr>
      <vt:lpstr>Sounds around us</vt:lpstr>
      <vt:lpstr>Analysis of classroom examples</vt:lpstr>
      <vt:lpstr> Fostering creative dispositions in the context of cross-curricular teaching   (Creative Little Scientists, 2012) </vt:lpstr>
      <vt:lpstr>What are the roles of the teacher?</vt:lpstr>
      <vt:lpstr>PowerPoint Presentation</vt:lpstr>
      <vt:lpstr>Reflections</vt:lpstr>
      <vt:lpstr>Further information</vt:lpstr>
      <vt:lpstr>THANK YOU!</vt:lpstr>
      <vt:lpstr>ACKNOWLEDGEMENTS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cp:lastModifiedBy>
  <cp:revision>191</cp:revision>
  <cp:lastPrinted>2016-02-22T15:20:56Z</cp:lastPrinted>
  <dcterms:created xsi:type="dcterms:W3CDTF">2014-03-19T22:20:04Z</dcterms:created>
  <dcterms:modified xsi:type="dcterms:W3CDTF">2017-11-17T09:57:18Z</dcterms:modified>
</cp:coreProperties>
</file>