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9"/>
  </p:notesMasterIdLst>
  <p:handoutMasterIdLst>
    <p:handoutMasterId r:id="rId40"/>
  </p:handoutMasterIdLst>
  <p:sldIdLst>
    <p:sldId id="356" r:id="rId3"/>
    <p:sldId id="403" r:id="rId4"/>
    <p:sldId id="405" r:id="rId5"/>
    <p:sldId id="406" r:id="rId6"/>
    <p:sldId id="407" r:id="rId7"/>
    <p:sldId id="400" r:id="rId8"/>
    <p:sldId id="357" r:id="rId9"/>
    <p:sldId id="393" r:id="rId10"/>
    <p:sldId id="358" r:id="rId11"/>
    <p:sldId id="394" r:id="rId12"/>
    <p:sldId id="398" r:id="rId13"/>
    <p:sldId id="397" r:id="rId14"/>
    <p:sldId id="371" r:id="rId15"/>
    <p:sldId id="408" r:id="rId16"/>
    <p:sldId id="411" r:id="rId17"/>
    <p:sldId id="412" r:id="rId18"/>
    <p:sldId id="413" r:id="rId19"/>
    <p:sldId id="414" r:id="rId20"/>
    <p:sldId id="372" r:id="rId21"/>
    <p:sldId id="374" r:id="rId22"/>
    <p:sldId id="415" r:id="rId23"/>
    <p:sldId id="417" r:id="rId24"/>
    <p:sldId id="418" r:id="rId25"/>
    <p:sldId id="399" r:id="rId26"/>
    <p:sldId id="419" r:id="rId27"/>
    <p:sldId id="426" r:id="rId28"/>
    <p:sldId id="427" r:id="rId29"/>
    <p:sldId id="423" r:id="rId30"/>
    <p:sldId id="420" r:id="rId31"/>
    <p:sldId id="382" r:id="rId32"/>
    <p:sldId id="387" r:id="rId33"/>
    <p:sldId id="424" r:id="rId34"/>
    <p:sldId id="364" r:id="rId35"/>
    <p:sldId id="409" r:id="rId36"/>
    <p:sldId id="410" r:id="rId37"/>
    <p:sldId id="425" r:id="rId3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77434" autoAdjust="0"/>
  </p:normalViewPr>
  <p:slideViewPr>
    <p:cSldViewPr>
      <p:cViewPr>
        <p:scale>
          <a:sx n="60" d="100"/>
          <a:sy n="60" d="100"/>
        </p:scale>
        <p:origin x="-1205" y="158"/>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p:cViewPr>
        <p:scale>
          <a:sx n="161" d="100"/>
          <a:sy n="161" d="100"/>
        </p:scale>
        <p:origin x="-184" y="345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mn-cs"/>
              </a:defRPr>
            </a:lvl1pPr>
          </a:lstStyle>
          <a:p>
            <a:pPr>
              <a:defRPr/>
            </a:pPr>
            <a:endParaRPr lang="en-US"/>
          </a:p>
        </p:txBody>
      </p:sp>
      <p:sp>
        <p:nvSpPr>
          <p:cNvPr id="70659"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5CF994B-D81B-46D4-8A97-20BFB0A7B48F}" type="datetimeFigureOut">
              <a:rPr lang="en-US" altLang="en-US"/>
              <a:pPr>
                <a:defRPr/>
              </a:pPr>
              <a:t>11/21/2017</a:t>
            </a:fld>
            <a:endParaRPr lang="en-US" altLang="en-US"/>
          </a:p>
        </p:txBody>
      </p:sp>
      <p:sp>
        <p:nvSpPr>
          <p:cNvPr id="70660" name="Rectangle 4"/>
          <p:cNvSpPr>
            <a:spLocks noGrp="1" noChangeArrowheads="1"/>
          </p:cNvSpPr>
          <p:nvPr>
            <p:ph type="ftr" sz="quarter" idx="2"/>
          </p:nvPr>
        </p:nvSpPr>
        <p:spPr bwMode="auto">
          <a:xfrm>
            <a:off x="0"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mn-cs"/>
              </a:defRPr>
            </a:lvl1pPr>
          </a:lstStyle>
          <a:p>
            <a:pPr>
              <a:defRPr/>
            </a:pPr>
            <a:endParaRPr lang="en-US"/>
          </a:p>
        </p:txBody>
      </p:sp>
      <p:sp>
        <p:nvSpPr>
          <p:cNvPr id="70661" name="Rectangle 5"/>
          <p:cNvSpPr>
            <a:spLocks noGrp="1" noChangeArrowheads="1"/>
          </p:cNvSpPr>
          <p:nvPr>
            <p:ph type="sldNum" sz="quarter" idx="3"/>
          </p:nvPr>
        </p:nvSpPr>
        <p:spPr bwMode="auto">
          <a:xfrm>
            <a:off x="3849688" y="9429750"/>
            <a:ext cx="294640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CA62BAF-1F56-4D8F-91CF-899F7F5A88DE}" type="slidenum">
              <a:rPr lang="en-US" altLang="en-US"/>
              <a:pPr>
                <a:defRPr/>
              </a:pPr>
              <a:t>‹#›</a:t>
            </a:fld>
            <a:endParaRPr lang="en-US" altLang="en-US"/>
          </a:p>
        </p:txBody>
      </p:sp>
    </p:spTree>
    <p:extLst>
      <p:ext uri="{BB962C8B-B14F-4D97-AF65-F5344CB8AC3E}">
        <p14:creationId xmlns:p14="http://schemas.microsoft.com/office/powerpoint/2010/main" val="25423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201B44D-D70D-4041-BFB2-7F47944A316B}" type="datetimeFigureOut">
              <a:rPr lang="en-US" altLang="en-US"/>
              <a:pPr>
                <a:defRPr/>
              </a:pPr>
              <a:t>11/21/2017</a:t>
            </a:fld>
            <a:endParaRPr lang="en-US"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1BACA4A8-347F-4843-ABB3-1B5EADE48A46}" type="slidenum">
              <a:rPr lang="en-US" altLang="en-US"/>
              <a:pPr>
                <a:defRPr/>
              </a:pPr>
              <a:t>‹#›</a:t>
            </a:fld>
            <a:endParaRPr lang="en-US" altLang="en-US"/>
          </a:p>
        </p:txBody>
      </p:sp>
    </p:spTree>
    <p:extLst>
      <p:ext uri="{BB962C8B-B14F-4D97-AF65-F5344CB8AC3E}">
        <p14:creationId xmlns:p14="http://schemas.microsoft.com/office/powerpoint/2010/main" val="5510072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ea typeface="ＭＳ Ｐゴシック" pitchFamily="34" charset="-128"/>
            </a:endParaRPr>
          </a:p>
        </p:txBody>
      </p:sp>
      <p:sp>
        <p:nvSpPr>
          <p:cNvPr id="430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F0D10502-169E-41BE-B3E9-FEDE5490258A}" type="slidenum">
              <a:rPr lang="en-US" altLang="el-GR" smtClean="0">
                <a:solidFill>
                  <a:srgbClr val="000000"/>
                </a:solidFill>
                <a:latin typeface="Calibri" pitchFamily="34" charset="0"/>
              </a:rPr>
              <a:pPr/>
              <a:t>1</a:t>
            </a:fld>
            <a:endParaRPr lang="en-US" altLang="el-GR"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900"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0248780D-8963-4F74-BB87-72FC80A5DA5C}" type="slidenum">
              <a:rPr lang="en-US" altLang="el-GR" smtClean="0">
                <a:solidFill>
                  <a:srgbClr val="000000"/>
                </a:solidFill>
                <a:latin typeface="Calibri" pitchFamily="34" charset="0"/>
              </a:rPr>
              <a:pPr/>
              <a:t>10</a:t>
            </a:fld>
            <a:endParaRPr lang="en-US" altLang="el-GR" smtClean="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900"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3817987A-892C-4EB4-A393-4C311B16F69E}" type="slidenum">
              <a:rPr lang="en-US" altLang="el-GR" smtClean="0">
                <a:solidFill>
                  <a:srgbClr val="000000"/>
                </a:solidFill>
                <a:latin typeface="Calibri" pitchFamily="34" charset="0"/>
              </a:rPr>
              <a:pPr/>
              <a:t>11</a:t>
            </a:fld>
            <a:endParaRPr lang="en-US" altLang="el-GR" smtClean="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900"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6745D02F-25F4-4A51-9D9E-51E37610C18C}" type="slidenum">
              <a:rPr lang="en-US" altLang="el-GR" smtClean="0">
                <a:solidFill>
                  <a:srgbClr val="000000"/>
                </a:solidFill>
                <a:latin typeface="Calibri" pitchFamily="34" charset="0"/>
              </a:rPr>
              <a:pPr/>
              <a:t>12</a:t>
            </a:fld>
            <a:endParaRPr lang="en-US" altLang="el-GR" smtClean="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A3C6D4A2-5AF2-49F3-818D-AA90EBCD6032}" type="slidenum">
              <a:rPr lang="en-US" altLang="el-GR" smtClean="0">
                <a:solidFill>
                  <a:srgbClr val="000000"/>
                </a:solidFill>
                <a:latin typeface="Calibri" pitchFamily="34" charset="0"/>
              </a:rPr>
              <a:pPr/>
              <a:t>13</a:t>
            </a:fld>
            <a:endParaRPr lang="en-US" altLang="el-GR" smtClean="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l-GR" smtClean="0">
                <a:solidFill>
                  <a:srgbClr val="000000"/>
                </a:solidFill>
                <a:ea typeface="ＭＳ Ｐゴシック" pitchFamily="34" charset="-128"/>
              </a:rPr>
              <a:t>The activities above are just some suggestions to illustrate possible types of example.</a:t>
            </a:r>
          </a:p>
          <a:p>
            <a:r>
              <a:rPr lang="en-US" altLang="el-GR" smtClean="0">
                <a:solidFill>
                  <a:srgbClr val="000000"/>
                </a:solidFill>
                <a:ea typeface="ＭＳ Ｐゴシック" pitchFamily="34" charset="-128"/>
              </a:rPr>
              <a:t>Facilitators to add examples relevant to their context</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FC0C69F9-0C5E-4D19-AB79-A4F6196EB870}" type="slidenum">
              <a:rPr lang="en-US" altLang="el-GR" smtClean="0">
                <a:solidFill>
                  <a:srgbClr val="000000"/>
                </a:solidFill>
                <a:latin typeface="Calibri" pitchFamily="34" charset="0"/>
              </a:rPr>
              <a:pPr/>
              <a:t>14</a:t>
            </a:fld>
            <a:endParaRPr lang="en-US" altLang="el-GR"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A56DAE4E-8BFE-481D-8AF1-D872BECC8A62}" type="slidenum">
              <a:rPr lang="en-US" altLang="el-GR" smtClean="0">
                <a:solidFill>
                  <a:srgbClr val="000000"/>
                </a:solidFill>
                <a:latin typeface="Calibri" pitchFamily="34" charset="0"/>
              </a:rPr>
              <a:pPr/>
              <a:t>15</a:t>
            </a:fld>
            <a:endParaRPr lang="en-US" altLang="el-GR" smtClean="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solidFill>
                <a:srgbClr val="000000"/>
              </a:solidFill>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2DB3999-FB15-4483-B052-410DC46B4F9F}" type="slidenum">
              <a:rPr lang="en-US" altLang="el-GR" smtClean="0">
                <a:solidFill>
                  <a:srgbClr val="000000"/>
                </a:solidFill>
                <a:latin typeface="Calibri" pitchFamily="34" charset="0"/>
              </a:rPr>
              <a:pPr/>
              <a:t>16</a:t>
            </a:fld>
            <a:endParaRPr lang="en-US" altLang="el-GR" smtClean="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l-GR" smtClean="0">
                <a:solidFill>
                  <a:srgbClr val="000000"/>
                </a:solidFill>
                <a:ea typeface="ＭＳ Ｐゴシック" pitchFamily="34" charset="-128"/>
              </a:rPr>
              <a:t>For example: Spinach, red cabbage, parsley, coffee, tea – include other examples as appropriate.</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59755957-149C-41F0-953D-FAD657EF3049}" type="slidenum">
              <a:rPr lang="en-US" altLang="el-GR" smtClean="0">
                <a:solidFill>
                  <a:srgbClr val="000000"/>
                </a:solidFill>
                <a:latin typeface="Calibri" pitchFamily="34" charset="0"/>
              </a:rPr>
              <a:pPr/>
              <a:t>17</a:t>
            </a:fld>
            <a:endParaRPr lang="en-US" altLang="el-GR" smtClean="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solidFill>
                <a:srgbClr val="000000"/>
              </a:solidFill>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6BA63358-D8AD-44D1-99D0-5A4D3D053121}" type="slidenum">
              <a:rPr lang="en-US" altLang="el-GR" smtClean="0">
                <a:solidFill>
                  <a:srgbClr val="000000"/>
                </a:solidFill>
                <a:latin typeface="Calibri" pitchFamily="34" charset="0"/>
              </a:rPr>
              <a:pPr/>
              <a:t>18</a:t>
            </a:fld>
            <a:endParaRPr lang="en-US" altLang="el-GR" smtClean="0">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679450" y="4778375"/>
            <a:ext cx="5438775"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l-GR" sz="1100" smtClean="0">
                <a:solidFill>
                  <a:srgbClr val="000000"/>
                </a:solidFill>
                <a:ea typeface="ＭＳ Ｐゴシック" pitchFamily="34" charset="-128"/>
              </a:rPr>
              <a:t>The Creativity in Early Years Science project is a European Erasmus+ project with partner countries Greece, Romania, Belgium and the UK</a:t>
            </a:r>
          </a:p>
          <a:p>
            <a:endParaRPr lang="en-US" altLang="el-GR" sz="1100" smtClean="0">
              <a:solidFill>
                <a:srgbClr val="000000"/>
              </a:solidFill>
              <a:ea typeface="ＭＳ Ｐゴシック" pitchFamily="34" charset="-128"/>
            </a:endParaRPr>
          </a:p>
          <a:p>
            <a:r>
              <a:rPr lang="en-US" altLang="el-GR" sz="1100" smtClean="0">
                <a:solidFill>
                  <a:srgbClr val="000000"/>
                </a:solidFill>
                <a:ea typeface="ＭＳ Ｐゴシック" pitchFamily="34" charset="-128"/>
              </a:rPr>
              <a:t>As indicated – it aims to develop a European teacher professional development course and accompanying materials to promote the use of creative approaches in teaching science in preschool and early primary education (up to age of eight). </a:t>
            </a:r>
          </a:p>
          <a:p>
            <a:endParaRPr lang="en-US" altLang="el-GR" sz="1100" smtClean="0">
              <a:solidFill>
                <a:srgbClr val="000000"/>
              </a:solidFill>
              <a:ea typeface="ＭＳ Ｐゴシック" pitchFamily="34" charset="-128"/>
            </a:endParaRPr>
          </a:p>
          <a:p>
            <a:r>
              <a:rPr lang="en-US" altLang="el-GR" sz="1100" smtClean="0">
                <a:solidFill>
                  <a:srgbClr val="000000"/>
                </a:solidFill>
                <a:ea typeface="ＭＳ Ｐゴシック" pitchFamily="34" charset="-128"/>
              </a:rPr>
              <a:t>It is a continuation of the project Creative Little Scientists, an FP7 EU project, where curriculum design principles to foster inquiry and creativity in science education were designed.</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BCC5D8F6-9DA0-4E2F-8A32-B4AC4214DB9C}" type="slidenum">
              <a:rPr lang="en-US" altLang="el-GR" smtClean="0">
                <a:solidFill>
                  <a:srgbClr val="000000"/>
                </a:solidFill>
                <a:latin typeface="Calibri" pitchFamily="34" charset="0"/>
              </a:rPr>
              <a:pPr/>
              <a:t>2</a:t>
            </a:fld>
            <a:endParaRPr lang="en-US" altLang="el-GR"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3C87DE5E-04B7-440A-8F84-4F42E50EE89C}" type="slidenum">
              <a:rPr lang="en-US" altLang="el-GR" smtClean="0">
                <a:solidFill>
                  <a:srgbClr val="000000"/>
                </a:solidFill>
                <a:latin typeface="Calibri" pitchFamily="34" charset="0"/>
              </a:rPr>
              <a:pPr/>
              <a:t>20</a:t>
            </a:fld>
            <a:endParaRPr lang="en-US" altLang="el-GR" smtClean="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solidFill>
                <a:srgbClr val="000000"/>
              </a:solidFill>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D6580F04-F44C-4CE3-95CF-C630758D9AA0}" type="slidenum">
              <a:rPr lang="en-US" altLang="el-GR" smtClean="0">
                <a:solidFill>
                  <a:srgbClr val="000000"/>
                </a:solidFill>
                <a:latin typeface="Calibri" pitchFamily="34" charset="0"/>
              </a:rPr>
              <a:pPr/>
              <a:t>21</a:t>
            </a:fld>
            <a:endParaRPr lang="en-US" altLang="el-GR" smtClean="0">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2793F1C5-EA03-4511-9E08-E0E2F2EC535A}" type="slidenum">
              <a:rPr lang="en-US" altLang="el-GR" smtClean="0">
                <a:solidFill>
                  <a:srgbClr val="000000"/>
                </a:solidFill>
                <a:latin typeface="Calibri" pitchFamily="34" charset="0"/>
              </a:rPr>
              <a:pPr/>
              <a:t>24</a:t>
            </a:fld>
            <a:endParaRPr lang="en-US" altLang="el-GR" smtClean="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A1EBE321-01CB-43FA-97F4-25FAFCEF9246}" type="slidenum">
              <a:rPr lang="en-US" altLang="el-GR" smtClean="0">
                <a:solidFill>
                  <a:srgbClr val="000000"/>
                </a:solidFill>
                <a:latin typeface="Calibri" pitchFamily="34" charset="0"/>
              </a:rPr>
              <a:pPr/>
              <a:t>25</a:t>
            </a:fld>
            <a:endParaRPr lang="en-US" altLang="el-GR" smtClean="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l-GR" smtClean="0">
                <a:ea typeface="ＭＳ Ｐゴシック" pitchFamily="34" charset="-128"/>
              </a:rPr>
              <a:t>It was clear at this stage that no links were being made and that adults were having to facilitate links through their questioning as children were not making conclusions about what they could see.  </a:t>
            </a:r>
          </a:p>
          <a:p>
            <a:pPr eaLnBrk="1" hangingPunct="1">
              <a:spcBef>
                <a:spcPct val="0"/>
              </a:spcBef>
            </a:pPr>
            <a:endParaRPr lang="en-GB" altLang="el-GR" smtClean="0">
              <a:ea typeface="ＭＳ Ｐゴシック" pitchFamily="34" charset="-128"/>
            </a:endParaRPr>
          </a:p>
          <a:p>
            <a:pPr eaLnBrk="1" hangingPunct="1">
              <a:spcBef>
                <a:spcPct val="0"/>
              </a:spcBef>
            </a:pPr>
            <a:r>
              <a:rPr lang="en-GB" altLang="el-GR" smtClean="0">
                <a:ea typeface="ＭＳ Ｐゴシック" pitchFamily="34" charset="-128"/>
              </a:rPr>
              <a:t>The implications concerning giving children choices is very relevant and be good to explain your presentation </a:t>
            </a:r>
          </a:p>
          <a:p>
            <a:pPr eaLnBrk="1" hangingPunct="1">
              <a:spcBef>
                <a:spcPct val="0"/>
              </a:spcBef>
            </a:pPr>
            <a:endParaRPr lang="en-GB" altLang="el-GR" smtClean="0">
              <a:ea typeface="ＭＳ Ｐゴシック" pitchFamily="34" charset="-128"/>
            </a:endParaRPr>
          </a:p>
          <a:p>
            <a:pPr eaLnBrk="1" hangingPunct="1">
              <a:spcBef>
                <a:spcPct val="0"/>
              </a:spcBef>
            </a:pPr>
            <a:r>
              <a:rPr lang="en-GB" altLang="el-GR" smtClean="0">
                <a:ea typeface="ＭＳ Ｐゴシック" pitchFamily="34" charset="-128"/>
              </a:rPr>
              <a:t>May also return to that in the final reflections.</a:t>
            </a:r>
          </a:p>
          <a:p>
            <a:endParaRPr lang="en-US" altLang="el-GR"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5D46B8C-829C-4EB5-8039-94AF51BD9A75}" type="slidenum">
              <a:rPr lang="en-US" altLang="el-GR" smtClean="0">
                <a:solidFill>
                  <a:srgbClr val="000000"/>
                </a:solidFill>
                <a:latin typeface="Calibri" pitchFamily="34" charset="0"/>
              </a:rPr>
              <a:pPr eaLnBrk="1" hangingPunct="1"/>
              <a:t>26</a:t>
            </a:fld>
            <a:endParaRPr lang="en-US" altLang="el-GR" smtClean="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en-US" smtClean="0">
              <a:ea typeface="ＭＳ Ｐゴシック" pitchFamily="34" charset="-128"/>
            </a:endParaRPr>
          </a:p>
        </p:txBody>
      </p:sp>
      <p:sp>
        <p:nvSpPr>
          <p:cNvPr id="686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BA217110-8774-479D-BA9A-0C686042883F}" type="slidenum">
              <a:rPr lang="en-US" altLang="el-GR" smtClean="0">
                <a:solidFill>
                  <a:srgbClr val="000000"/>
                </a:solidFill>
                <a:latin typeface="Calibri" pitchFamily="34" charset="0"/>
              </a:rPr>
              <a:pPr/>
              <a:t>29</a:t>
            </a:fld>
            <a:endParaRPr lang="en-US" altLang="el-GR" smtClean="0">
              <a:solidFill>
                <a:srgbClr val="000000"/>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l-GR" i="1" smtClean="0">
                <a:solidFill>
                  <a:srgbClr val="000000"/>
                </a:solidFill>
                <a:ea typeface="ＭＳ Ｐゴシック" pitchFamily="34" charset="-128"/>
              </a:rPr>
              <a:t>Whole Group discussion</a:t>
            </a:r>
          </a:p>
          <a:p>
            <a:pPr>
              <a:spcBef>
                <a:spcPct val="0"/>
              </a:spcBef>
            </a:pPr>
            <a:r>
              <a:rPr lang="en-US" altLang="el-GR" smtClean="0">
                <a:solidFill>
                  <a:srgbClr val="000000"/>
                </a:solidFill>
                <a:ea typeface="ＭＳ Ｐゴシック" pitchFamily="34" charset="-128"/>
              </a:rPr>
              <a:t>Share and record teacher approaches that fostered creativity</a:t>
            </a:r>
          </a:p>
          <a:p>
            <a:pPr>
              <a:spcBef>
                <a:spcPct val="0"/>
              </a:spcBef>
            </a:pPr>
            <a:r>
              <a:rPr lang="en-US" altLang="el-GR" smtClean="0">
                <a:solidFill>
                  <a:srgbClr val="000000"/>
                </a:solidFill>
                <a:ea typeface="ＭＳ Ｐゴシック" pitchFamily="34" charset="-128"/>
              </a:rPr>
              <a:t>Consider connections to the Synergies between inquiry-based and creative approaches.</a:t>
            </a:r>
          </a:p>
          <a:p>
            <a:pPr>
              <a:spcBef>
                <a:spcPct val="0"/>
              </a:spcBef>
            </a:pPr>
            <a:r>
              <a:rPr lang="en-US" altLang="el-GR" smtClean="0">
                <a:solidFill>
                  <a:srgbClr val="000000"/>
                </a:solidFill>
                <a:ea typeface="ＭＳ Ｐゴシック" pitchFamily="34" charset="-128"/>
              </a:rPr>
              <a:t>Highlight importance of classroom context – both pedagogical framing and pedagogical interactions.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25FBC194-4F30-47C4-9AF5-6B1D13B31A8C}" type="slidenum">
              <a:rPr lang="en-US" altLang="el-GR" smtClean="0">
                <a:solidFill>
                  <a:srgbClr val="000000"/>
                </a:solidFill>
                <a:latin typeface="Calibri" pitchFamily="34" charset="0"/>
              </a:rPr>
              <a:pPr/>
              <a:t>31</a:t>
            </a:fld>
            <a:endParaRPr lang="en-US" altLang="el-GR" smtClean="0">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l-GR" sz="1000" smtClean="0">
                <a:solidFill>
                  <a:srgbClr val="000000"/>
                </a:solidFill>
                <a:ea typeface="ＭＳ Ｐゴシック" pitchFamily="34" charset="-128"/>
              </a:rPr>
              <a:t>Facilitators to select themes appropriate to their local contexts.</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EAB91FD-3037-47B7-B15B-FE9D7BEAFB6E}" type="slidenum">
              <a:rPr lang="en-US" altLang="el-GR" smtClean="0">
                <a:solidFill>
                  <a:srgbClr val="000000"/>
                </a:solidFill>
                <a:latin typeface="Calibri" pitchFamily="34" charset="0"/>
              </a:rPr>
              <a:pPr/>
              <a:t>32</a:t>
            </a:fld>
            <a:endParaRPr lang="en-US" altLang="el-GR" smtClean="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ct val="0"/>
              </a:spcBef>
            </a:pPr>
            <a:r>
              <a:rPr lang="en-US" altLang="el-GR" smtClean="0">
                <a:solidFill>
                  <a:srgbClr val="000000"/>
                </a:solidFill>
                <a:ea typeface="ＭＳ Ｐゴシック" pitchFamily="34" charset="-128"/>
              </a:rPr>
              <a:t>A key challenge for the Creative Little Scientists project was to define what we mean by creativity in science and mathematics. We often use the term ‘creativity’ in rather general terms – and it appears also in policy documents – but what exactly does that mean.</a:t>
            </a:r>
          </a:p>
          <a:p>
            <a:pPr defTabSz="914400"/>
            <a:endParaRPr lang="en-US" altLang="el-GR" smtClean="0">
              <a:solidFill>
                <a:srgbClr val="000000"/>
              </a:solidFill>
              <a:ea typeface="ＭＳ Ｐゴシック" pitchFamily="34" charset="-128"/>
            </a:endParaRPr>
          </a:p>
          <a:p>
            <a:pPr defTabSz="914400"/>
            <a:r>
              <a:rPr lang="en-US" altLang="el-GR" smtClean="0">
                <a:solidFill>
                  <a:srgbClr val="000000"/>
                </a:solidFill>
                <a:ea typeface="ＭＳ Ｐゴシック" pitchFamily="34" charset="-128"/>
              </a:rPr>
              <a:t>Drawing on a wide range of sources and discussions with stakeholders from the early years and science education communities we developed the following definitions that are a central feature of the project.</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2C48F21C-4D6F-4EE5-8E2D-9ED709630A7B}" type="slidenum">
              <a:rPr lang="en-US" altLang="el-GR" smtClean="0">
                <a:solidFill>
                  <a:srgbClr val="000000"/>
                </a:solidFill>
                <a:latin typeface="Calibri" pitchFamily="34" charset="0"/>
              </a:rPr>
              <a:pPr/>
              <a:t>3</a:t>
            </a:fld>
            <a:endParaRPr lang="en-US" altLang="el-GR" smtClean="0">
              <a:solidFill>
                <a:srgbClr val="000000"/>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01EC9D0A-B85B-4D8E-8C9C-B3DF1884C656}" type="slidenum">
              <a:rPr lang="en-US" altLang="el-GR" smtClean="0">
                <a:solidFill>
                  <a:srgbClr val="000000"/>
                </a:solidFill>
                <a:latin typeface="Calibri" pitchFamily="34" charset="0"/>
              </a:rPr>
              <a:pPr/>
              <a:t>33</a:t>
            </a:fld>
            <a:endParaRPr lang="en-US" altLang="el-GR" smtClean="0">
              <a:solidFill>
                <a:srgbClr val="000000"/>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n-US"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A18EC098-A2CE-481D-B9AF-D883228E99EC}" type="slidenum">
              <a:rPr lang="en-US" altLang="el-GR" smtClean="0">
                <a:solidFill>
                  <a:srgbClr val="000000"/>
                </a:solidFill>
                <a:latin typeface="Calibri" pitchFamily="34" charset="0"/>
              </a:rPr>
              <a:pPr/>
              <a:t>34</a:t>
            </a:fld>
            <a:endParaRPr lang="en-US" altLang="el-GR"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b="1" smtClean="0">
                <a:solidFill>
                  <a:srgbClr val="000000"/>
                </a:solidFill>
                <a:ea typeface="ＭＳ Ｐゴシック" pitchFamily="34" charset="-128"/>
              </a:rPr>
              <a:t>Ορισμός της Δημιουργικότητας</a:t>
            </a:r>
            <a:r>
              <a:rPr lang="en-US" altLang="el-GR" b="1" smtClean="0">
                <a:solidFill>
                  <a:srgbClr val="000000"/>
                </a:solidFill>
                <a:ea typeface="ＭＳ Ｐゴシック" pitchFamily="34" charset="-128"/>
              </a:rPr>
              <a:t>:</a:t>
            </a:r>
          </a:p>
          <a:p>
            <a:r>
              <a:rPr lang="en-US" altLang="el-GR" i="1" smtClean="0">
                <a:ea typeface="ＭＳ Ｐゴシック" pitchFamily="34" charset="-128"/>
              </a:rPr>
              <a:t>H</a:t>
            </a:r>
            <a:r>
              <a:rPr lang="el-GR" altLang="el-GR" i="1" smtClean="0">
                <a:ea typeface="ＭＳ Ｐゴシック" pitchFamily="34" charset="-128"/>
              </a:rPr>
              <a:t> σκόπιμη διαδικασία της φαντασίας η οποία παράγει πρωτότυπα και αξιόλογα αποτελέσματα για το μαθητή</a:t>
            </a:r>
            <a:r>
              <a:rPr lang="en-US" altLang="el-GR" i="1" smtClean="0">
                <a:ea typeface="ＭＳ Ｐゴシック" pitchFamily="34" charset="-128"/>
              </a:rPr>
              <a:t>.</a:t>
            </a:r>
            <a:endParaRPr lang="el-GR" altLang="el-GR" i="1" smtClean="0">
              <a:ea typeface="ＭＳ Ｐゴシック" pitchFamily="34" charset="-128"/>
            </a:endParaRPr>
          </a:p>
          <a:p>
            <a:r>
              <a:rPr lang="el-GR" altLang="el-GR" b="1" smtClean="0">
                <a:solidFill>
                  <a:srgbClr val="000000"/>
                </a:solidFill>
                <a:ea typeface="ＭＳ Ｐゴシック" pitchFamily="34" charset="-128"/>
              </a:rPr>
              <a:t>Ορισμός της Δημιουργικότητας στις Φυσικές Επιστήμες</a:t>
            </a:r>
            <a:r>
              <a:rPr lang="en-US" altLang="el-GR" b="1" smtClean="0">
                <a:solidFill>
                  <a:srgbClr val="000000"/>
                </a:solidFill>
                <a:ea typeface="ＭＳ Ｐゴシック" pitchFamily="34" charset="-128"/>
              </a:rPr>
              <a:t>:</a:t>
            </a:r>
          </a:p>
          <a:p>
            <a:r>
              <a:rPr lang="el-GR" altLang="el-GR" i="1" smtClean="0">
                <a:solidFill>
                  <a:srgbClr val="000000"/>
                </a:solidFill>
                <a:ea typeface="ＭＳ Ｐゴシック" pitchFamily="34" charset="-128"/>
              </a:rPr>
              <a:t>Η γένεση ιδεών και στρατηγικών ως άτομο ή ως κοινότητα, η</a:t>
            </a:r>
            <a:r>
              <a:rPr lang="en-US" altLang="el-GR" i="1" smtClean="0">
                <a:solidFill>
                  <a:srgbClr val="000000"/>
                </a:solidFill>
                <a:ea typeface="ＭＳ Ｐゴシック" pitchFamily="34" charset="-128"/>
              </a:rPr>
              <a:t> </a:t>
            </a:r>
            <a:r>
              <a:rPr lang="el-GR" altLang="el-GR" i="1" smtClean="0">
                <a:solidFill>
                  <a:srgbClr val="000000"/>
                </a:solidFill>
                <a:ea typeface="ＭＳ Ｐゴシック" pitchFamily="34" charset="-128"/>
              </a:rPr>
              <a:t>κριτική επιχειρηματολογία μεταξύ αυτών και η παραγωγή</a:t>
            </a:r>
            <a:r>
              <a:rPr lang="en-US" altLang="el-GR" i="1" smtClean="0">
                <a:solidFill>
                  <a:srgbClr val="000000"/>
                </a:solidFill>
                <a:ea typeface="ＭＳ Ｐゴシック" pitchFamily="34" charset="-128"/>
              </a:rPr>
              <a:t> </a:t>
            </a:r>
            <a:r>
              <a:rPr lang="el-GR" altLang="el-GR" i="1" smtClean="0">
                <a:solidFill>
                  <a:srgbClr val="000000"/>
                </a:solidFill>
                <a:ea typeface="ＭＳ Ｐゴシック" pitchFamily="34" charset="-128"/>
              </a:rPr>
              <a:t>αληθοφανών εξηγήσεων και στρατηγικών σύμφωνων με τα διαθέσιμα</a:t>
            </a:r>
            <a:r>
              <a:rPr lang="en-US" altLang="el-GR" i="1" smtClean="0">
                <a:solidFill>
                  <a:srgbClr val="000000"/>
                </a:solidFill>
                <a:ea typeface="ＭＳ Ｐゴシック" pitchFamily="34" charset="-128"/>
              </a:rPr>
              <a:t> </a:t>
            </a:r>
            <a:r>
              <a:rPr lang="el-GR" altLang="el-GR" i="1" smtClean="0">
                <a:solidFill>
                  <a:srgbClr val="000000"/>
                </a:solidFill>
                <a:ea typeface="ＭＳ Ｐゴシック" pitchFamily="34" charset="-128"/>
              </a:rPr>
              <a:t>στοιχεία.</a:t>
            </a:r>
            <a:endParaRPr lang="nl-BE" altLang="el-GR" b="1" smtClean="0">
              <a:solidFill>
                <a:srgbClr val="000000"/>
              </a:solidFill>
              <a:ea typeface="ＭＳ Ｐゴシック" pitchFamily="34" charset="-128"/>
            </a:endParaRPr>
          </a:p>
          <a:p>
            <a:endParaRPr lang="en-US" altLang="el-GR" smtClean="0">
              <a:ea typeface="ＭＳ Ｐゴシック" pitchFamily="34" charset="-128"/>
            </a:endParaRPr>
          </a:p>
          <a:p>
            <a:pPr eaLnBrk="1" hangingPunct="1">
              <a:spcBef>
                <a:spcPct val="0"/>
              </a:spcBef>
            </a:pPr>
            <a:endParaRPr lang="en-GB" altLang="en-US" smtClean="0">
              <a:ea typeface="ＭＳ Ｐゴシック"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4D6692F3-D0FE-4326-B050-50E8EC1A0D19}" type="slidenum">
              <a:rPr lang="en-US" altLang="el-GR" smtClean="0">
                <a:solidFill>
                  <a:srgbClr val="000000"/>
                </a:solidFill>
                <a:latin typeface="Calibri" pitchFamily="34" charset="0"/>
              </a:rPr>
              <a:pPr/>
              <a:t>4</a:t>
            </a:fld>
            <a:endParaRPr lang="en-US" altLang="el-GR"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068980F0-EF5A-4EAC-B3A9-85D3B749FA5C}" type="slidenum">
              <a:rPr lang="en-US" altLang="el-GR" smtClean="0">
                <a:solidFill>
                  <a:srgbClr val="000000"/>
                </a:solidFill>
                <a:latin typeface="Calibri" pitchFamily="34" charset="0"/>
              </a:rPr>
              <a:pPr/>
              <a:t>5</a:t>
            </a:fld>
            <a:endParaRPr lang="en-US" altLang="el-GR"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GB" altLang="en-US" sz="1000" smtClean="0">
              <a:ea typeface="ＭＳ Ｐゴシック" pitchFamily="34" charset="-128"/>
            </a:endParaRPr>
          </a:p>
        </p:txBody>
      </p:sp>
      <p:sp>
        <p:nvSpPr>
          <p:cNvPr id="481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4BB8EB0-A146-4190-9232-5DDD3F6DC3D5}" type="slidenum">
              <a:rPr lang="en-US" altLang="el-GR" smtClean="0">
                <a:solidFill>
                  <a:srgbClr val="000000"/>
                </a:solidFill>
                <a:latin typeface="Calibri" pitchFamily="34" charset="0"/>
              </a:rPr>
              <a:pPr/>
              <a:t>6</a:t>
            </a:fld>
            <a:endParaRPr lang="en-US" altLang="el-GR"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GB" altLang="en-US" sz="1000" smtClean="0">
              <a:ea typeface="ＭＳ Ｐゴシック" pitchFamily="34" charset="-128"/>
            </a:endParaRPr>
          </a:p>
        </p:txBody>
      </p:sp>
      <p:sp>
        <p:nvSpPr>
          <p:cNvPr id="491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5CC2B619-C954-4757-9857-DB1EFB9D9898}" type="slidenum">
              <a:rPr lang="en-US" altLang="el-GR" smtClean="0">
                <a:solidFill>
                  <a:srgbClr val="000000"/>
                </a:solidFill>
                <a:latin typeface="Calibri" pitchFamily="34" charset="0"/>
              </a:rPr>
              <a:pPr/>
              <a:t>7</a:t>
            </a:fld>
            <a:endParaRPr lang="en-US" altLang="el-GR" smtClean="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9746A6E9-1F30-4256-9BFB-D4F037102C36}" type="slidenum">
              <a:rPr lang="en-US" altLang="el-GR" smtClean="0">
                <a:solidFill>
                  <a:srgbClr val="000000"/>
                </a:solidFill>
                <a:latin typeface="Calibri" pitchFamily="34" charset="0"/>
              </a:rPr>
              <a:pPr/>
              <a:t>8</a:t>
            </a:fld>
            <a:endParaRPr lang="en-US" altLang="el-GR" smtClean="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900"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7EFFDDA-2622-4D7A-ACA2-27E3330A46F8}" type="slidenum">
              <a:rPr lang="en-US" altLang="el-GR" smtClean="0">
                <a:solidFill>
                  <a:srgbClr val="000000"/>
                </a:solidFill>
                <a:latin typeface="Calibri" pitchFamily="34" charset="0"/>
              </a:rPr>
              <a:pPr/>
              <a:t>9</a:t>
            </a:fld>
            <a:endParaRPr lang="en-US" altLang="el-GR"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C053F46-286A-470B-9AF2-54E284FC87C2}" type="datetimeFigureOut">
              <a:rPr lang="en-GB" altLang="en-US"/>
              <a:pPr>
                <a:defRPr/>
              </a:pPr>
              <a:t>21/11/2017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8DD8657-A07B-4BE0-B20C-B5A3F2ED34FE}" type="slidenum">
              <a:rPr lang="en-GB" altLang="en-US"/>
              <a:pPr>
                <a:defRPr/>
              </a:pPr>
              <a:t>‹#›</a:t>
            </a:fld>
            <a:endParaRPr lang="en-GB" altLang="en-US"/>
          </a:p>
        </p:txBody>
      </p:sp>
    </p:spTree>
    <p:extLst>
      <p:ext uri="{BB962C8B-B14F-4D97-AF65-F5344CB8AC3E}">
        <p14:creationId xmlns:p14="http://schemas.microsoft.com/office/powerpoint/2010/main" val="426763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BCE369B-ED7A-454B-9108-70CE636A5EC8}" type="datetimeFigureOut">
              <a:rPr lang="en-GB" altLang="en-US"/>
              <a:pPr>
                <a:defRPr/>
              </a:pPr>
              <a:t>21/11/2017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89CB4BD-3581-4105-9312-8951BC28E954}" type="slidenum">
              <a:rPr lang="en-GB" altLang="en-US"/>
              <a:pPr>
                <a:defRPr/>
              </a:pPr>
              <a:t>‹#›</a:t>
            </a:fld>
            <a:endParaRPr lang="en-GB" altLang="en-US"/>
          </a:p>
        </p:txBody>
      </p:sp>
    </p:spTree>
    <p:extLst>
      <p:ext uri="{BB962C8B-B14F-4D97-AF65-F5344CB8AC3E}">
        <p14:creationId xmlns:p14="http://schemas.microsoft.com/office/powerpoint/2010/main" val="208652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E3EB624-A852-40E9-850E-296FD0CFED4A}" type="datetimeFigureOut">
              <a:rPr lang="en-GB" altLang="en-US"/>
              <a:pPr>
                <a:defRPr/>
              </a:pPr>
              <a:t>21/11/2017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875694E-B49B-4CFE-A591-4D087F13C00A}" type="slidenum">
              <a:rPr lang="en-GB" altLang="en-US"/>
              <a:pPr>
                <a:defRPr/>
              </a:pPr>
              <a:t>‹#›</a:t>
            </a:fld>
            <a:endParaRPr lang="en-GB" altLang="en-US"/>
          </a:p>
        </p:txBody>
      </p:sp>
    </p:spTree>
    <p:extLst>
      <p:ext uri="{BB962C8B-B14F-4D97-AF65-F5344CB8AC3E}">
        <p14:creationId xmlns:p14="http://schemas.microsoft.com/office/powerpoint/2010/main" val="765754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l-GR" altLang="en-US" sz="1800" smtClean="0">
              <a:latin typeface="Cambria" pitchFamily="18" charset="0"/>
            </a:endParaRPr>
          </a:p>
        </p:txBody>
      </p:sp>
      <p:graphicFrame>
        <p:nvGraphicFramePr>
          <p:cNvPr id="5" name="Object 1"/>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97285" name="Acrobat Document" r:id="rId3" imgW="5398560" imgH="3594960" progId="AcroExch.Document.11">
                  <p:embed/>
                </p:oleObj>
              </mc:Choice>
              <mc:Fallback>
                <p:oleObj name="Acrobat Document" r:id="rId3" imgW="5398560" imgH="359496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Users\fani\Desktop\Disclai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9" name="Slide Number Placeholder 5"/>
          <p:cNvSpPr>
            <a:spLocks noGrp="1"/>
          </p:cNvSpPr>
          <p:nvPr>
            <p:ph type="sldNum" sz="quarter" idx="10"/>
          </p:nvPr>
        </p:nvSpPr>
        <p:spPr>
          <a:xfrm>
            <a:off x="8101013" y="6356350"/>
            <a:ext cx="585787" cy="365125"/>
          </a:xfrm>
        </p:spPr>
        <p:txBody>
          <a:bodyPr/>
          <a:lstStyle>
            <a:lvl1pPr>
              <a:defRPr/>
            </a:lvl1pPr>
          </a:lstStyle>
          <a:p>
            <a:pPr>
              <a:defRPr/>
            </a:pPr>
            <a:fld id="{5178D232-4FC4-4A2E-8ED1-82798969CD94}" type="slidenum">
              <a:rPr lang="en-GB" altLang="en-US"/>
              <a:pPr>
                <a:defRPr/>
              </a:pPr>
              <a:t>‹#›</a:t>
            </a:fld>
            <a:endParaRPr lang="en-GB" altLang="en-US"/>
          </a:p>
        </p:txBody>
      </p:sp>
    </p:spTree>
    <p:extLst>
      <p:ext uri="{BB962C8B-B14F-4D97-AF65-F5344CB8AC3E}">
        <p14:creationId xmlns:p14="http://schemas.microsoft.com/office/powerpoint/2010/main" val="416478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Slide Number Placeholder 5"/>
          <p:cNvSpPr>
            <a:spLocks noGrp="1"/>
          </p:cNvSpPr>
          <p:nvPr>
            <p:ph type="sldNum" sz="quarter" idx="10"/>
          </p:nvPr>
        </p:nvSpPr>
        <p:spPr/>
        <p:txBody>
          <a:bodyPr/>
          <a:lstStyle>
            <a:lvl1pPr>
              <a:defRPr/>
            </a:lvl1pPr>
          </a:lstStyle>
          <a:p>
            <a:pPr>
              <a:defRPr/>
            </a:pPr>
            <a:fld id="{C2D48BD0-5320-4091-8573-FE5899CA7D47}" type="slidenum">
              <a:rPr lang="en-GB" altLang="en-US"/>
              <a:pPr>
                <a:defRPr/>
              </a:pPr>
              <a:t>‹#›</a:t>
            </a:fld>
            <a:endParaRPr lang="en-GB" altLang="en-US"/>
          </a:p>
        </p:txBody>
      </p:sp>
    </p:spTree>
    <p:extLst>
      <p:ext uri="{BB962C8B-B14F-4D97-AF65-F5344CB8AC3E}">
        <p14:creationId xmlns:p14="http://schemas.microsoft.com/office/powerpoint/2010/main" val="2921405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475270F-E198-4B37-B023-4B60761B31C3}" type="slidenum">
              <a:rPr lang="en-GB" altLang="en-US"/>
              <a:pPr>
                <a:defRPr/>
              </a:pPr>
              <a:t>‹#›</a:t>
            </a:fld>
            <a:endParaRPr lang="en-GB" altLang="en-US"/>
          </a:p>
        </p:txBody>
      </p:sp>
    </p:spTree>
    <p:extLst>
      <p:ext uri="{BB962C8B-B14F-4D97-AF65-F5344CB8AC3E}">
        <p14:creationId xmlns:p14="http://schemas.microsoft.com/office/powerpoint/2010/main" val="2780030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Slide Number Placeholder 5"/>
          <p:cNvSpPr>
            <a:spLocks noGrp="1"/>
          </p:cNvSpPr>
          <p:nvPr>
            <p:ph type="sldNum" sz="quarter" idx="10"/>
          </p:nvPr>
        </p:nvSpPr>
        <p:spPr/>
        <p:txBody>
          <a:bodyPr/>
          <a:lstStyle>
            <a:lvl1pPr>
              <a:defRPr/>
            </a:lvl1pPr>
          </a:lstStyle>
          <a:p>
            <a:pPr>
              <a:defRPr/>
            </a:pPr>
            <a:fld id="{C0058309-FF6B-4611-AD44-544734176D67}" type="slidenum">
              <a:rPr lang="en-GB" altLang="en-US"/>
              <a:pPr>
                <a:defRPr/>
              </a:pPr>
              <a:t>‹#›</a:t>
            </a:fld>
            <a:endParaRPr lang="en-GB" altLang="en-US"/>
          </a:p>
        </p:txBody>
      </p:sp>
    </p:spTree>
    <p:extLst>
      <p:ext uri="{BB962C8B-B14F-4D97-AF65-F5344CB8AC3E}">
        <p14:creationId xmlns:p14="http://schemas.microsoft.com/office/powerpoint/2010/main" val="667893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5"/>
          <p:cNvSpPr>
            <a:spLocks noGrp="1"/>
          </p:cNvSpPr>
          <p:nvPr>
            <p:ph type="sldNum" sz="quarter" idx="10"/>
          </p:nvPr>
        </p:nvSpPr>
        <p:spPr/>
        <p:txBody>
          <a:bodyPr/>
          <a:lstStyle>
            <a:lvl1pPr>
              <a:defRPr/>
            </a:lvl1pPr>
          </a:lstStyle>
          <a:p>
            <a:pPr>
              <a:defRPr/>
            </a:pPr>
            <a:fld id="{0891E9DB-C443-4960-B24C-679857ABF372}" type="slidenum">
              <a:rPr lang="en-GB" altLang="en-US"/>
              <a:pPr>
                <a:defRPr/>
              </a:pPr>
              <a:t>‹#›</a:t>
            </a:fld>
            <a:endParaRPr lang="en-GB" altLang="en-US"/>
          </a:p>
        </p:txBody>
      </p:sp>
    </p:spTree>
    <p:extLst>
      <p:ext uri="{BB962C8B-B14F-4D97-AF65-F5344CB8AC3E}">
        <p14:creationId xmlns:p14="http://schemas.microsoft.com/office/powerpoint/2010/main" val="2992012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Slide Number Placeholder 5"/>
          <p:cNvSpPr>
            <a:spLocks noGrp="1"/>
          </p:cNvSpPr>
          <p:nvPr>
            <p:ph type="sldNum" sz="quarter" idx="10"/>
          </p:nvPr>
        </p:nvSpPr>
        <p:spPr/>
        <p:txBody>
          <a:bodyPr/>
          <a:lstStyle>
            <a:lvl1pPr>
              <a:defRPr/>
            </a:lvl1pPr>
          </a:lstStyle>
          <a:p>
            <a:pPr>
              <a:defRPr/>
            </a:pPr>
            <a:fld id="{3B27F207-93F6-47D6-98AF-4909898B8D63}" type="slidenum">
              <a:rPr lang="en-GB" altLang="en-US"/>
              <a:pPr>
                <a:defRPr/>
              </a:pPr>
              <a:t>‹#›</a:t>
            </a:fld>
            <a:endParaRPr lang="en-GB" altLang="en-US"/>
          </a:p>
        </p:txBody>
      </p:sp>
    </p:spTree>
    <p:extLst>
      <p:ext uri="{BB962C8B-B14F-4D97-AF65-F5344CB8AC3E}">
        <p14:creationId xmlns:p14="http://schemas.microsoft.com/office/powerpoint/2010/main" val="2845512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F9D9866-E247-4315-9966-C1685FB99DD8}" type="slidenum">
              <a:rPr lang="en-GB" altLang="en-US"/>
              <a:pPr>
                <a:defRPr/>
              </a:pPr>
              <a:t>‹#›</a:t>
            </a:fld>
            <a:endParaRPr lang="en-GB" altLang="en-US"/>
          </a:p>
        </p:txBody>
      </p:sp>
    </p:spTree>
    <p:extLst>
      <p:ext uri="{BB962C8B-B14F-4D97-AF65-F5344CB8AC3E}">
        <p14:creationId xmlns:p14="http://schemas.microsoft.com/office/powerpoint/2010/main" val="2491117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A9818BF-BE03-4265-BCE9-D91AC8D13866}" type="slidenum">
              <a:rPr lang="en-GB" altLang="en-US"/>
              <a:pPr>
                <a:defRPr/>
              </a:pPr>
              <a:t>‹#›</a:t>
            </a:fld>
            <a:endParaRPr lang="en-GB" altLang="en-US"/>
          </a:p>
        </p:txBody>
      </p:sp>
    </p:spTree>
    <p:extLst>
      <p:ext uri="{BB962C8B-B14F-4D97-AF65-F5344CB8AC3E}">
        <p14:creationId xmlns:p14="http://schemas.microsoft.com/office/powerpoint/2010/main" val="230911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6CFF55A-9645-4C47-9B6A-171EF001C0B3}" type="datetimeFigureOut">
              <a:rPr lang="en-GB" altLang="en-US"/>
              <a:pPr>
                <a:defRPr/>
              </a:pPr>
              <a:t>21/11/2017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A5F55E-7999-48A0-8080-B417D6AE1CFD}" type="slidenum">
              <a:rPr lang="en-GB" altLang="en-US"/>
              <a:pPr>
                <a:defRPr/>
              </a:pPr>
              <a:t>‹#›</a:t>
            </a:fld>
            <a:endParaRPr lang="en-GB" altLang="en-US"/>
          </a:p>
        </p:txBody>
      </p:sp>
    </p:spTree>
    <p:extLst>
      <p:ext uri="{BB962C8B-B14F-4D97-AF65-F5344CB8AC3E}">
        <p14:creationId xmlns:p14="http://schemas.microsoft.com/office/powerpoint/2010/main" val="3966332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3B066CC-AA1A-4554-A796-F93BB8D85E19}" type="slidenum">
              <a:rPr lang="en-GB" altLang="en-US"/>
              <a:pPr>
                <a:defRPr/>
              </a:pPr>
              <a:t>‹#›</a:t>
            </a:fld>
            <a:endParaRPr lang="en-GB" altLang="en-US"/>
          </a:p>
        </p:txBody>
      </p:sp>
    </p:spTree>
    <p:extLst>
      <p:ext uri="{BB962C8B-B14F-4D97-AF65-F5344CB8AC3E}">
        <p14:creationId xmlns:p14="http://schemas.microsoft.com/office/powerpoint/2010/main" val="1218589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5"/>
          <p:cNvSpPr>
            <a:spLocks noGrp="1"/>
          </p:cNvSpPr>
          <p:nvPr>
            <p:ph type="sldNum" sz="quarter" idx="10"/>
          </p:nvPr>
        </p:nvSpPr>
        <p:spPr/>
        <p:txBody>
          <a:bodyPr/>
          <a:lstStyle>
            <a:lvl1pPr>
              <a:defRPr/>
            </a:lvl1pPr>
          </a:lstStyle>
          <a:p>
            <a:pPr>
              <a:defRPr/>
            </a:pPr>
            <a:fld id="{BF61F1E4-88BD-4BFD-A439-47D5B4C3BA9B}" type="slidenum">
              <a:rPr lang="en-GB" altLang="en-US"/>
              <a:pPr>
                <a:defRPr/>
              </a:pPr>
              <a:t>‹#›</a:t>
            </a:fld>
            <a:endParaRPr lang="en-GB" altLang="en-US"/>
          </a:p>
        </p:txBody>
      </p:sp>
    </p:spTree>
    <p:extLst>
      <p:ext uri="{BB962C8B-B14F-4D97-AF65-F5344CB8AC3E}">
        <p14:creationId xmlns:p14="http://schemas.microsoft.com/office/powerpoint/2010/main" val="2836268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Slide Number Placeholder 5"/>
          <p:cNvSpPr>
            <a:spLocks noGrp="1"/>
          </p:cNvSpPr>
          <p:nvPr>
            <p:ph type="sldNum" sz="quarter" idx="10"/>
          </p:nvPr>
        </p:nvSpPr>
        <p:spPr/>
        <p:txBody>
          <a:bodyPr/>
          <a:lstStyle>
            <a:lvl1pPr>
              <a:defRPr/>
            </a:lvl1pPr>
          </a:lstStyle>
          <a:p>
            <a:pPr>
              <a:defRPr/>
            </a:pPr>
            <a:fld id="{AD4E74E3-1D97-4FA8-9031-DF920EFF9B09}" type="slidenum">
              <a:rPr lang="en-GB" altLang="en-US"/>
              <a:pPr>
                <a:defRPr/>
              </a:pPr>
              <a:t>‹#›</a:t>
            </a:fld>
            <a:endParaRPr lang="en-GB" altLang="en-US"/>
          </a:p>
        </p:txBody>
      </p:sp>
    </p:spTree>
    <p:extLst>
      <p:ext uri="{BB962C8B-B14F-4D97-AF65-F5344CB8AC3E}">
        <p14:creationId xmlns:p14="http://schemas.microsoft.com/office/powerpoint/2010/main" val="20544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A210EC-8468-4C10-B046-BE210DD97424}" type="datetimeFigureOut">
              <a:rPr lang="en-GB" altLang="en-US"/>
              <a:pPr>
                <a:defRPr/>
              </a:pPr>
              <a:t>21/11/2017</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2C2D4CA-EAD5-4702-820D-169B73A238C7}" type="slidenum">
              <a:rPr lang="en-GB" altLang="en-US"/>
              <a:pPr>
                <a:defRPr/>
              </a:pPr>
              <a:t>‹#›</a:t>
            </a:fld>
            <a:endParaRPr lang="en-GB" altLang="en-US"/>
          </a:p>
        </p:txBody>
      </p:sp>
    </p:spTree>
    <p:extLst>
      <p:ext uri="{BB962C8B-B14F-4D97-AF65-F5344CB8AC3E}">
        <p14:creationId xmlns:p14="http://schemas.microsoft.com/office/powerpoint/2010/main" val="66901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99EF70F-3D1C-4D4B-81A9-5210B75B8D19}" type="datetimeFigureOut">
              <a:rPr lang="en-GB" altLang="en-US"/>
              <a:pPr>
                <a:defRPr/>
              </a:pPr>
              <a:t>21/11/2017</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8EFD607-EA78-468E-81D3-857D36A87B3F}" type="slidenum">
              <a:rPr lang="en-GB" altLang="en-US"/>
              <a:pPr>
                <a:defRPr/>
              </a:pPr>
              <a:t>‹#›</a:t>
            </a:fld>
            <a:endParaRPr lang="en-GB" altLang="en-US"/>
          </a:p>
        </p:txBody>
      </p:sp>
    </p:spTree>
    <p:extLst>
      <p:ext uri="{BB962C8B-B14F-4D97-AF65-F5344CB8AC3E}">
        <p14:creationId xmlns:p14="http://schemas.microsoft.com/office/powerpoint/2010/main" val="44195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0532A22-58A5-4242-8E13-FD1CAB9AF737}" type="datetimeFigureOut">
              <a:rPr lang="en-GB" altLang="en-US"/>
              <a:pPr>
                <a:defRPr/>
              </a:pPr>
              <a:t>21/11/2017</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2DE5D0E-3034-416E-BAF4-55C1E59BCB80}" type="slidenum">
              <a:rPr lang="en-GB" altLang="en-US"/>
              <a:pPr>
                <a:defRPr/>
              </a:pPr>
              <a:t>‹#›</a:t>
            </a:fld>
            <a:endParaRPr lang="en-GB" altLang="en-US"/>
          </a:p>
        </p:txBody>
      </p:sp>
    </p:spTree>
    <p:extLst>
      <p:ext uri="{BB962C8B-B14F-4D97-AF65-F5344CB8AC3E}">
        <p14:creationId xmlns:p14="http://schemas.microsoft.com/office/powerpoint/2010/main" val="104501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2985181-F765-4973-98E3-D7704F67B6E5}" type="datetimeFigureOut">
              <a:rPr lang="en-GB" altLang="en-US"/>
              <a:pPr>
                <a:defRPr/>
              </a:pPr>
              <a:t>21/11/2017</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B787D43-3F2D-4AE4-B8AC-24E29702E50F}" type="slidenum">
              <a:rPr lang="en-GB" altLang="en-US"/>
              <a:pPr>
                <a:defRPr/>
              </a:pPr>
              <a:t>‹#›</a:t>
            </a:fld>
            <a:endParaRPr lang="en-GB" altLang="en-US"/>
          </a:p>
        </p:txBody>
      </p:sp>
    </p:spTree>
    <p:extLst>
      <p:ext uri="{BB962C8B-B14F-4D97-AF65-F5344CB8AC3E}">
        <p14:creationId xmlns:p14="http://schemas.microsoft.com/office/powerpoint/2010/main" val="375278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9C7E78-2E00-4E76-A0DE-8264A9D92B9F}" type="datetimeFigureOut">
              <a:rPr lang="en-GB" altLang="en-US"/>
              <a:pPr>
                <a:defRPr/>
              </a:pPr>
              <a:t>21/11/2017</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F2D05FF-3FC8-499E-9F1A-5DE00EE9F78F}" type="slidenum">
              <a:rPr lang="en-GB" altLang="en-US"/>
              <a:pPr>
                <a:defRPr/>
              </a:pPr>
              <a:t>‹#›</a:t>
            </a:fld>
            <a:endParaRPr lang="en-GB" altLang="en-US"/>
          </a:p>
        </p:txBody>
      </p:sp>
    </p:spTree>
    <p:extLst>
      <p:ext uri="{BB962C8B-B14F-4D97-AF65-F5344CB8AC3E}">
        <p14:creationId xmlns:p14="http://schemas.microsoft.com/office/powerpoint/2010/main" val="64063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951D65-7477-49C2-9C22-E4DE0BD91AC6}" type="datetimeFigureOut">
              <a:rPr lang="en-GB" altLang="en-US"/>
              <a:pPr>
                <a:defRPr/>
              </a:pPr>
              <a:t>21/11/2017</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285AA32-D7BE-4C48-9F6E-CB71BE871A3E}" type="slidenum">
              <a:rPr lang="en-GB" altLang="en-US"/>
              <a:pPr>
                <a:defRPr/>
              </a:pPr>
              <a:t>‹#›</a:t>
            </a:fld>
            <a:endParaRPr lang="en-GB" altLang="en-US"/>
          </a:p>
        </p:txBody>
      </p:sp>
    </p:spTree>
    <p:extLst>
      <p:ext uri="{BB962C8B-B14F-4D97-AF65-F5344CB8AC3E}">
        <p14:creationId xmlns:p14="http://schemas.microsoft.com/office/powerpoint/2010/main" val="394798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8B59B9-DA10-4AF2-BFC2-6631086AF940}" type="datetimeFigureOut">
              <a:rPr lang="en-GB" altLang="en-US"/>
              <a:pPr>
                <a:defRPr/>
              </a:pPr>
              <a:t>21/11/2017</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10D7EAA-211A-41AE-911B-E94CE30155D7}" type="slidenum">
              <a:rPr lang="en-GB" altLang="en-US"/>
              <a:pPr>
                <a:defRPr/>
              </a:pPr>
              <a:t>‹#›</a:t>
            </a:fld>
            <a:endParaRPr lang="en-GB" altLang="en-US"/>
          </a:p>
        </p:txBody>
      </p:sp>
    </p:spTree>
    <p:extLst>
      <p:ext uri="{BB962C8B-B14F-4D97-AF65-F5344CB8AC3E}">
        <p14:creationId xmlns:p14="http://schemas.microsoft.com/office/powerpoint/2010/main" val="121819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8A884D9F-32AA-4929-804E-923277DEDDAB}" type="datetimeFigureOut">
              <a:rPr lang="en-GB" altLang="en-US"/>
              <a:pPr>
                <a:defRPr/>
              </a:pPr>
              <a:t>21/11/2017</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D152553E-215E-48EB-B668-352553AEF0F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3492500" y="274638"/>
            <a:ext cx="51943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l-GR" altLang="en-US" smtClean="0"/>
          </a:p>
        </p:txBody>
      </p:sp>
      <p:sp>
        <p:nvSpPr>
          <p:cNvPr id="1029" name="Text Placeholder 2"/>
          <p:cNvSpPr>
            <a:spLocks noGrp="1"/>
          </p:cNvSpPr>
          <p:nvPr>
            <p:ph type="body" idx="1"/>
          </p:nvPr>
        </p:nvSpPr>
        <p:spPr bwMode="auto">
          <a:xfrm>
            <a:off x="457200" y="1844675"/>
            <a:ext cx="82184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l-GR" altLang="en-US" smtClean="0"/>
          </a:p>
        </p:txBody>
      </p:sp>
      <p:sp>
        <p:nvSpPr>
          <p:cNvPr id="13316" name="Rectangle 2"/>
          <p:cNvSpPr>
            <a:spLocks noChangeArrowheads="1"/>
          </p:cNvSpPr>
          <p:nvPr/>
        </p:nvSpPr>
        <p:spPr bwMode="auto">
          <a:xfrm>
            <a:off x="0" y="0"/>
            <a:ext cx="9144000" cy="0"/>
          </a:xfrm>
          <a:prstGeom prst="rect">
            <a:avLst/>
          </a:prstGeom>
          <a:noFill/>
          <a:ln>
            <a:noFill/>
          </a:ln>
          <a:extLst/>
        </p:spPr>
        <p:txBody>
          <a:bodyPr wrap="none"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l-GR" altLang="en-US" sz="1800" smtClean="0">
              <a:latin typeface="Cambria" pitchFamily="18" charset="0"/>
            </a:endParaRPr>
          </a:p>
        </p:txBody>
      </p:sp>
      <p:graphicFrame>
        <p:nvGraphicFramePr>
          <p:cNvPr id="1026" name="Object 31"/>
          <p:cNvGraphicFramePr>
            <a:graphicFrameLocks noChangeAspect="1"/>
          </p:cNvGraphicFramePr>
          <p:nvPr/>
        </p:nvGraphicFramePr>
        <p:xfrm>
          <a:off x="0" y="0"/>
          <a:ext cx="3338513" cy="1844675"/>
        </p:xfrm>
        <a:graphic>
          <a:graphicData uri="http://schemas.openxmlformats.org/presentationml/2006/ole">
            <mc:AlternateContent xmlns:mc="http://schemas.openxmlformats.org/markup-compatibility/2006">
              <mc:Choice xmlns:v="urn:schemas-microsoft-com:vml" Requires="v">
                <p:oleObj spid="_x0000_s1038" name="Acrobat Document" r:id="rId14" imgW="5398560" imgH="3594960" progId="AcroExch.Document.11">
                  <p:embed/>
                </p:oleObj>
              </mc:Choice>
              <mc:Fallback>
                <p:oleObj name="Acrobat Document" r:id="rId14" imgW="5398560" imgH="3594960" progId="AcroExch.Document.11">
                  <p:embed/>
                  <p:pic>
                    <p:nvPicPr>
                      <p:cNvPr id="0" name="Object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5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1"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288" y="6092825"/>
            <a:ext cx="2270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725" y="6132513"/>
            <a:ext cx="576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01013" y="6234113"/>
            <a:ext cx="58578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itchFamily="18" charset="0"/>
              </a:defRPr>
            </a:lvl1pPr>
          </a:lstStyle>
          <a:p>
            <a:pPr>
              <a:defRPr/>
            </a:pPr>
            <a:fld id="{5BE8607E-8680-4858-84F5-785B3353D690}" type="slidenum">
              <a:rPr lang="en-GB" altLang="en-US"/>
              <a:pPr>
                <a:defRPr/>
              </a:pPr>
              <a:t>‹#›</a:t>
            </a:fld>
            <a:endParaRPr lang="en-GB" altLang="en-US"/>
          </a:p>
        </p:txBody>
      </p:sp>
      <p:pic>
        <p:nvPicPr>
          <p:cNvPr id="1034"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275" y="6148388"/>
            <a:ext cx="4632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3"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p:nvPr>
        </p:nvSpPr>
        <p:spPr>
          <a:xfrm>
            <a:off x="539750" y="2349500"/>
            <a:ext cx="7772400" cy="2663825"/>
          </a:xfrm>
        </p:spPr>
        <p:txBody>
          <a:bodyPr/>
          <a:lstStyle/>
          <a:p>
            <a:r>
              <a:rPr lang="el-GR" altLang="el-GR" b="1" dirty="0" smtClean="0">
                <a:solidFill>
                  <a:srgbClr val="FF5050"/>
                </a:solidFill>
                <a:ea typeface="ＭＳ Ｐゴシック" pitchFamily="34" charset="-128"/>
              </a:rPr>
              <a:t>Επιμορφωτική</a:t>
            </a:r>
            <a:r>
              <a:rPr lang="en-US" altLang="el-GR" b="1" dirty="0" smtClean="0">
                <a:solidFill>
                  <a:srgbClr val="FF5050"/>
                </a:solidFill>
                <a:ea typeface="ＭＳ Ｐゴシック" pitchFamily="34" charset="-128"/>
              </a:rPr>
              <a:t> </a:t>
            </a:r>
            <a:r>
              <a:rPr lang="en-US" altLang="el-GR" b="1" dirty="0" err="1">
                <a:solidFill>
                  <a:srgbClr val="FF5050"/>
                </a:solidFill>
                <a:ea typeface="ＭＳ Ｐゴシック" pitchFamily="34" charset="-128"/>
              </a:rPr>
              <a:t>E</a:t>
            </a:r>
            <a:r>
              <a:rPr lang="en-US" altLang="el-GR" b="1" dirty="0" err="1" smtClean="0">
                <a:solidFill>
                  <a:srgbClr val="FF5050"/>
                </a:solidFill>
                <a:ea typeface="ＭＳ Ｐゴシック" pitchFamily="34" charset="-128"/>
              </a:rPr>
              <a:t>νότητ</a:t>
            </a:r>
            <a:r>
              <a:rPr lang="en-US" altLang="el-GR" b="1" dirty="0" smtClean="0">
                <a:solidFill>
                  <a:srgbClr val="FF5050"/>
                </a:solidFill>
                <a:ea typeface="ＭＳ Ｐゴシック" pitchFamily="34" charset="-128"/>
              </a:rPr>
              <a:t>α 10</a:t>
            </a:r>
            <a:r>
              <a:rPr lang="en-US" altLang="el-GR" sz="4000" b="1" dirty="0" smtClean="0">
                <a:solidFill>
                  <a:srgbClr val="FF5050"/>
                </a:solidFill>
                <a:ea typeface="ＭＳ Ｐゴシック" pitchFamily="34" charset="-128"/>
              </a:rPr>
              <a:t/>
            </a:r>
            <a:br>
              <a:rPr lang="en-US" altLang="el-GR" sz="4000" b="1" dirty="0" smtClean="0">
                <a:solidFill>
                  <a:srgbClr val="FF5050"/>
                </a:solidFill>
                <a:ea typeface="ＭＳ Ｐゴシック" pitchFamily="34" charset="-128"/>
              </a:rPr>
            </a:br>
            <a:r>
              <a:rPr lang="en-US" altLang="el-GR" sz="4000" b="1" dirty="0" smtClean="0">
                <a:solidFill>
                  <a:srgbClr val="FF5050"/>
                </a:solidFill>
                <a:ea typeface="ＭＳ Ｐゴシック" pitchFamily="34" charset="-128"/>
              </a:rPr>
              <a:t/>
            </a:r>
            <a:br>
              <a:rPr lang="en-US" altLang="el-GR" sz="4000" b="1" dirty="0" smtClean="0">
                <a:solidFill>
                  <a:srgbClr val="FF5050"/>
                </a:solidFill>
                <a:ea typeface="ＭＳ Ｐゴシック" pitchFamily="34" charset="-128"/>
              </a:rPr>
            </a:br>
            <a:r>
              <a:rPr lang="en-US" altLang="el-GR" sz="4000" b="1" dirty="0" smtClean="0">
                <a:solidFill>
                  <a:srgbClr val="FF5050"/>
                </a:solidFill>
                <a:ea typeface="ＭＳ Ｐゴシック" pitchFamily="34" charset="-128"/>
              </a:rPr>
              <a:t>Διαθεματικές εργασίες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27313" y="404813"/>
            <a:ext cx="6265862" cy="1325562"/>
          </a:xfrm>
        </p:spPr>
        <p:txBody>
          <a:bodyPr/>
          <a:lstStyle/>
          <a:p>
            <a:r>
              <a:rPr lang="en-US" altLang="el-GR" sz="3200" b="1" smtClean="0">
                <a:solidFill>
                  <a:srgbClr val="00B050"/>
                </a:solidFill>
                <a:ea typeface="ＭＳ Ｐゴシック" pitchFamily="34" charset="-128"/>
              </a:rPr>
              <a:t>Ποιοι είναι οι στόχοι της διαθεματικής διδασκαλίας και μάθησης;</a:t>
            </a:r>
            <a:r>
              <a:rPr lang="en-US" altLang="el-GR" sz="3200" i="1" smtClean="0">
                <a:solidFill>
                  <a:srgbClr val="00B050"/>
                </a:solidFill>
                <a:ea typeface="ＭＳ Ｐゴシック" pitchFamily="34" charset="-128"/>
              </a:rPr>
              <a:t> </a:t>
            </a:r>
          </a:p>
        </p:txBody>
      </p:sp>
      <p:sp>
        <p:nvSpPr>
          <p:cNvPr id="14339" name="Content Placeholder 2"/>
          <p:cNvSpPr>
            <a:spLocks noGrp="1"/>
          </p:cNvSpPr>
          <p:nvPr>
            <p:ph idx="1"/>
          </p:nvPr>
        </p:nvSpPr>
        <p:spPr>
          <a:xfrm>
            <a:off x="457200" y="1844675"/>
            <a:ext cx="8218488" cy="4248150"/>
          </a:xfrm>
        </p:spPr>
        <p:txBody>
          <a:bodyPr/>
          <a:lstStyle/>
          <a:p>
            <a:r>
              <a:rPr lang="en-US" altLang="el-GR" sz="1600" smtClean="0">
                <a:solidFill>
                  <a:srgbClr val="000000"/>
                </a:solidFill>
                <a:latin typeface="Calibri" pitchFamily="34" charset="0"/>
                <a:ea typeface="ＭＳ Ｐゴシック" pitchFamily="34" charset="-128"/>
              </a:rPr>
              <a:t>Να παροτρύνει και να ενθαρρύνει τα παιδιά να μάθουν με βάση τις</a:t>
            </a:r>
            <a:r>
              <a:rPr lang="en-US" altLang="el-GR" sz="1600" b="1" smtClean="0">
                <a:solidFill>
                  <a:srgbClr val="000000"/>
                </a:solidFill>
                <a:latin typeface="Calibri" pitchFamily="34" charset="0"/>
                <a:ea typeface="ＭＳ Ｐゴシック" pitchFamily="34" charset="-128"/>
              </a:rPr>
              <a:t> ευρύτερες εμπειρίες και τα ενδιαφέροντά τους στη ζωή.</a:t>
            </a:r>
          </a:p>
          <a:p>
            <a:r>
              <a:rPr lang="en-US" altLang="el-GR" sz="1600" smtClean="0">
                <a:solidFill>
                  <a:srgbClr val="000000"/>
                </a:solidFill>
                <a:latin typeface="Calibri" pitchFamily="34" charset="0"/>
                <a:ea typeface="ＭＳ Ｐゴシック" pitchFamily="34" charset="-128"/>
              </a:rPr>
              <a:t>Να παράσχει στα παιδιά ευκαιρίες </a:t>
            </a:r>
            <a:r>
              <a:rPr lang="en-US" altLang="el-GR" sz="1600" b="1" smtClean="0">
                <a:solidFill>
                  <a:srgbClr val="000000"/>
                </a:solidFill>
                <a:latin typeface="Calibri" pitchFamily="34" charset="0"/>
                <a:ea typeface="ＭＳ Ｐゴシック" pitchFamily="34" charset="-128"/>
              </a:rPr>
              <a:t>ενεργούς και βιωματικής μάθησης</a:t>
            </a:r>
            <a:r>
              <a:rPr lang="en-US" altLang="el-GR" sz="1600" smtClean="0">
                <a:solidFill>
                  <a:srgbClr val="000000"/>
                </a:solidFill>
                <a:latin typeface="Calibri" pitchFamily="34" charset="0"/>
                <a:ea typeface="ＭＳ Ｐゴシック" pitchFamily="34" charset="-128"/>
              </a:rPr>
              <a:t>.</a:t>
            </a:r>
          </a:p>
          <a:p>
            <a:r>
              <a:rPr lang="en-US" altLang="el-GR" sz="1600" smtClean="0">
                <a:solidFill>
                  <a:srgbClr val="000000"/>
                </a:solidFill>
                <a:latin typeface="Calibri" pitchFamily="34" charset="0"/>
                <a:ea typeface="ＭＳ Ｐゴシック" pitchFamily="34" charset="-128"/>
              </a:rPr>
              <a:t>Να προωθήσει μια ολοκληρωμένη προσέγγιση στη </a:t>
            </a:r>
            <a:r>
              <a:rPr lang="en-US" altLang="el-GR" sz="1600" b="1" smtClean="0">
                <a:solidFill>
                  <a:srgbClr val="000000"/>
                </a:solidFill>
                <a:latin typeface="Calibri" pitchFamily="34" charset="0"/>
                <a:ea typeface="ＭＳ Ｐゴシック" pitchFamily="34" charset="-128"/>
              </a:rPr>
              <a:t>γνωσιακή, προσωπική και κοινωνική ανάπτυξη των παιδιών.</a:t>
            </a:r>
          </a:p>
          <a:p>
            <a:r>
              <a:rPr lang="en-US" altLang="el-GR" sz="1600" smtClean="0">
                <a:solidFill>
                  <a:srgbClr val="000000"/>
                </a:solidFill>
                <a:latin typeface="Calibri" pitchFamily="34" charset="0"/>
                <a:ea typeface="ＭＳ Ｐゴシック" pitchFamily="34" charset="-128"/>
              </a:rPr>
              <a:t>Να αξιοποιήσει </a:t>
            </a:r>
            <a:r>
              <a:rPr lang="en-US" altLang="el-GR" sz="1600" b="1" smtClean="0">
                <a:solidFill>
                  <a:srgbClr val="000000"/>
                </a:solidFill>
                <a:latin typeface="Calibri" pitchFamily="34" charset="0"/>
                <a:ea typeface="ＭＳ Ｐゴシック" pitchFamily="34" charset="-128"/>
              </a:rPr>
              <a:t>ομοιότητες και συσχετισμούς ανάμεσα σε ξεχωριστά μαθήματα </a:t>
            </a:r>
            <a:r>
              <a:rPr lang="en-US" altLang="el-GR" sz="1600" smtClean="0">
                <a:solidFill>
                  <a:srgbClr val="000000"/>
                </a:solidFill>
                <a:latin typeface="Calibri" pitchFamily="34" charset="0"/>
                <a:ea typeface="ＭＳ Ｐゴシック" pitchFamily="34" charset="-128"/>
              </a:rPr>
              <a:t>(αναφορικά με το περιεχόμενο του μαθήματος και τις διαδικασίες διδασκαλίας και μάθησης) και να </a:t>
            </a:r>
            <a:r>
              <a:rPr lang="en-US" altLang="el-GR" sz="1600" b="1" smtClean="0">
                <a:solidFill>
                  <a:srgbClr val="000000"/>
                </a:solidFill>
                <a:latin typeface="Calibri" pitchFamily="34" charset="0"/>
                <a:ea typeface="ＭＳ Ｐゴシック" pitchFamily="34" charset="-128"/>
              </a:rPr>
              <a:t>αναδείξει αυτούς τους συσχετισμούς.</a:t>
            </a:r>
            <a:r>
              <a:rPr lang="en-US" altLang="el-GR" sz="1600" smtClean="0">
                <a:solidFill>
                  <a:srgbClr val="000000"/>
                </a:solidFill>
                <a:latin typeface="Calibri" pitchFamily="34" charset="0"/>
                <a:ea typeface="ＭＳ Ｐゴシック" pitchFamily="34" charset="-128"/>
              </a:rPr>
              <a:t> </a:t>
            </a:r>
          </a:p>
          <a:p>
            <a:r>
              <a:rPr lang="en-US" altLang="el-GR" sz="1600" smtClean="0">
                <a:solidFill>
                  <a:srgbClr val="000000"/>
                </a:solidFill>
                <a:latin typeface="Calibri" pitchFamily="34" charset="0"/>
                <a:ea typeface="ＭＳ Ｐゴシック" pitchFamily="34" charset="-128"/>
              </a:rPr>
              <a:t>Να συμβάλει στην παροχή</a:t>
            </a:r>
            <a:r>
              <a:rPr lang="en-US" altLang="el-GR" sz="1600" b="1" smtClean="0">
                <a:solidFill>
                  <a:srgbClr val="000000"/>
                </a:solidFill>
                <a:latin typeface="Calibri" pitchFamily="34" charset="0"/>
                <a:ea typeface="ＭＳ Ｐゴシック" pitchFamily="34" charset="-128"/>
              </a:rPr>
              <a:t> ευκαιριών διδασκαλίας και μάθησης</a:t>
            </a:r>
            <a:r>
              <a:rPr lang="en-US" altLang="el-GR" sz="1600" smtClean="0">
                <a:solidFill>
                  <a:srgbClr val="000000"/>
                </a:solidFill>
                <a:latin typeface="Calibri" pitchFamily="34" charset="0"/>
                <a:ea typeface="ＭＳ Ｐゴシック" pitchFamily="34" charset="-128"/>
              </a:rPr>
              <a:t> ξεχωριστών μαθημάτων ή πολλών μαθημάτων μαζί, ερμηνεύοντας συγκεκριμένες εξωτερικές απαιτήσεις του προγράμματος σπουδών.</a:t>
            </a:r>
          </a:p>
          <a:p>
            <a:r>
              <a:rPr lang="en-US" altLang="el-GR" sz="1600" smtClean="0">
                <a:solidFill>
                  <a:srgbClr val="000000"/>
                </a:solidFill>
                <a:latin typeface="Calibri" pitchFamily="34" charset="0"/>
                <a:ea typeface="ＭＳ Ｐゴシック" pitchFamily="34" charset="-128"/>
              </a:rPr>
              <a:t>Να δώσει στους/στις </a:t>
            </a:r>
            <a:r>
              <a:rPr lang="en-US" altLang="el-GR" sz="1600" b="1" smtClean="0">
                <a:solidFill>
                  <a:srgbClr val="000000"/>
                </a:solidFill>
                <a:latin typeface="Calibri" pitchFamily="34" charset="0"/>
                <a:ea typeface="ＭＳ Ｐゴシック" pitchFamily="34" charset="-128"/>
              </a:rPr>
              <a:t>δασκάλους/ες</a:t>
            </a:r>
            <a:r>
              <a:rPr lang="en-US" altLang="el-GR" sz="1600" smtClean="0">
                <a:solidFill>
                  <a:srgbClr val="000000"/>
                </a:solidFill>
                <a:latin typeface="Calibri" pitchFamily="34" charset="0"/>
                <a:ea typeface="ＭＳ Ｐゴシック" pitchFamily="34" charset="-128"/>
              </a:rPr>
              <a:t> ευκαιρίες να </a:t>
            </a:r>
            <a:r>
              <a:rPr lang="en-US" altLang="el-GR" sz="1600" b="1" smtClean="0">
                <a:solidFill>
                  <a:srgbClr val="000000"/>
                </a:solidFill>
                <a:latin typeface="Calibri" pitchFamily="34" charset="0"/>
                <a:ea typeface="ＭＳ Ｐゴシック" pitchFamily="34" charset="-128"/>
              </a:rPr>
              <a:t>αξιολογήσουν και να αναστοχαστούν</a:t>
            </a:r>
            <a:r>
              <a:rPr lang="en-US" altLang="el-GR" sz="1600" smtClean="0">
                <a:solidFill>
                  <a:srgbClr val="000000"/>
                </a:solidFill>
                <a:latin typeface="Calibri" pitchFamily="34" charset="0"/>
                <a:ea typeface="ＭＳ Ｐゴシック" pitchFamily="34" charset="-128"/>
              </a:rPr>
              <a:t> τη διδασκαλία τους και να είναι </a:t>
            </a:r>
            <a:r>
              <a:rPr lang="en-US" altLang="el-GR" sz="1600" b="1" smtClean="0">
                <a:solidFill>
                  <a:srgbClr val="000000"/>
                </a:solidFill>
                <a:latin typeface="Calibri" pitchFamily="34" charset="0"/>
                <a:ea typeface="ＭＳ Ｐゴシック" pitchFamily="34" charset="-128"/>
              </a:rPr>
              <a:t>ευρηματικοί και καινοτόμοι</a:t>
            </a:r>
            <a:r>
              <a:rPr lang="en-US" altLang="el-GR" sz="1600" smtClean="0">
                <a:solidFill>
                  <a:srgbClr val="000000"/>
                </a:solidFill>
                <a:latin typeface="Calibri" pitchFamily="34" charset="0"/>
                <a:ea typeface="ＭＳ Ｐゴシック" pitchFamily="34" charset="-128"/>
              </a:rPr>
              <a:t> στο σχεδιασμό του προγράμματος σπουδών τους.</a:t>
            </a:r>
          </a:p>
          <a:p>
            <a:r>
              <a:rPr lang="en-US" altLang="el-GR" sz="1600" smtClean="0">
                <a:solidFill>
                  <a:srgbClr val="000000"/>
                </a:solidFill>
                <a:latin typeface="Calibri" pitchFamily="34" charset="0"/>
                <a:ea typeface="ＭＳ Ｐゴシック" pitchFamily="34" charset="-128"/>
              </a:rPr>
              <a:t>Να προάγει ένα </a:t>
            </a:r>
            <a:r>
              <a:rPr lang="en-US" altLang="el-GR" sz="1600" b="1" smtClean="0">
                <a:solidFill>
                  <a:srgbClr val="000000"/>
                </a:solidFill>
                <a:latin typeface="Calibri" pitchFamily="34" charset="0"/>
                <a:ea typeface="ＭＳ Ｐゴシック" pitchFamily="34" charset="-128"/>
              </a:rPr>
              <a:t>κοινό όραμα για τους/τις δασκάλους/ες</a:t>
            </a:r>
            <a:r>
              <a:rPr lang="en-US" altLang="el-GR" sz="1600" smtClean="0">
                <a:solidFill>
                  <a:srgbClr val="000000"/>
                </a:solidFill>
                <a:latin typeface="Calibri" pitchFamily="34" charset="0"/>
                <a:ea typeface="ＭＳ Ｐゴシック" pitchFamily="34" charset="-128"/>
              </a:rPr>
              <a:t> μέσω συνεργασιών στο </a:t>
            </a:r>
            <a:r>
              <a:rPr lang="en-US" altLang="el-GR" sz="1600" b="1" smtClean="0">
                <a:solidFill>
                  <a:srgbClr val="000000"/>
                </a:solidFill>
                <a:latin typeface="Calibri" pitchFamily="34" charset="0"/>
                <a:ea typeface="ＭＳ Ｐゴシック" pitchFamily="34" charset="-128"/>
              </a:rPr>
              <a:t>σχεδιασμό του προγράμματος σπουδών</a:t>
            </a:r>
            <a:r>
              <a:rPr lang="en-US" altLang="el-GR" sz="1600" smtClean="0">
                <a:solidFill>
                  <a:srgbClr val="000000"/>
                </a:solidFill>
                <a:latin typeface="Calibri" pitchFamily="34" charset="0"/>
                <a:ea typeface="ＭＳ Ｐゴシック" pitchFamily="34" charset="-128"/>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313" y="404813"/>
            <a:ext cx="6265862" cy="1325562"/>
          </a:xfrm>
        </p:spPr>
        <p:txBody>
          <a:bodyPr>
            <a:normAutofit fontScale="90000"/>
          </a:bodyPr>
          <a:lstStyle/>
          <a:p>
            <a:pPr>
              <a:buSzPct val="100000"/>
              <a:defRPr/>
            </a:pPr>
            <a:r>
              <a:rPr lang="en-US" sz="3200" b="1" dirty="0" err="1" smtClean="0">
                <a:solidFill>
                  <a:srgbClr val="00B050"/>
                </a:solidFill>
                <a:ea typeface="ＭＳ Ｐゴシック" pitchFamily="34" charset="-128"/>
              </a:rPr>
              <a:t>Πλεονεκτήμ</a:t>
            </a:r>
            <a:r>
              <a:rPr lang="en-US" sz="3200" b="1" dirty="0" smtClean="0">
                <a:solidFill>
                  <a:srgbClr val="00B050"/>
                </a:solidFill>
                <a:ea typeface="ＭＳ Ｐゴシック" pitchFamily="34" charset="-128"/>
              </a:rPr>
              <a:t>ατα των διαθεματικών προσεγγίσεων της εκπαίδευσης στις </a:t>
            </a:r>
            <a:r>
              <a:rPr lang="el-GR" sz="3200" b="1" dirty="0">
                <a:solidFill>
                  <a:srgbClr val="00B050"/>
                </a:solidFill>
                <a:ea typeface="ＭＳ Ｐゴシック" pitchFamily="34" charset="-128"/>
              </a:rPr>
              <a:t>Φ</a:t>
            </a:r>
            <a:r>
              <a:rPr lang="en-US" sz="3200" b="1" dirty="0" err="1" smtClean="0">
                <a:solidFill>
                  <a:srgbClr val="00B050"/>
                </a:solidFill>
                <a:ea typeface="ＭＳ Ｐゴシック" pitchFamily="34" charset="-128"/>
              </a:rPr>
              <a:t>υσικές</a:t>
            </a:r>
            <a:r>
              <a:rPr lang="en-US" sz="3200" b="1" dirty="0" smtClean="0">
                <a:solidFill>
                  <a:srgbClr val="00B050"/>
                </a:solidFill>
                <a:ea typeface="ＭＳ Ｐゴシック" pitchFamily="34" charset="-128"/>
              </a:rPr>
              <a:t> </a:t>
            </a:r>
            <a:r>
              <a:rPr lang="el-GR" sz="3200" b="1" dirty="0">
                <a:solidFill>
                  <a:srgbClr val="00B050"/>
                </a:solidFill>
                <a:ea typeface="ＭＳ Ｐゴシック" pitchFamily="34" charset="-128"/>
              </a:rPr>
              <a:t>Ε</a:t>
            </a:r>
            <a:r>
              <a:rPr lang="en-US" sz="3200" b="1" dirty="0" smtClean="0">
                <a:solidFill>
                  <a:srgbClr val="00B050"/>
                </a:solidFill>
                <a:ea typeface="ＭＳ Ｐゴシック" pitchFamily="34" charset="-128"/>
              </a:rPr>
              <a:t>π</a:t>
            </a:r>
            <a:r>
              <a:rPr lang="en-US" sz="3200" b="1" dirty="0" err="1" smtClean="0">
                <a:solidFill>
                  <a:srgbClr val="00B050"/>
                </a:solidFill>
                <a:ea typeface="ＭＳ Ｐゴシック" pitchFamily="34" charset="-128"/>
              </a:rPr>
              <a:t>ιστήμες</a:t>
            </a:r>
            <a:r>
              <a:rPr lang="en-US" sz="3200" b="1" dirty="0" smtClean="0">
                <a:solidFill>
                  <a:srgbClr val="00B050"/>
                </a:solidFill>
                <a:ea typeface="ＭＳ Ｐゴシック" pitchFamily="34" charset="-128"/>
              </a:rPr>
              <a:t> 1 </a:t>
            </a:r>
          </a:p>
        </p:txBody>
      </p:sp>
      <p:sp>
        <p:nvSpPr>
          <p:cNvPr id="15363" name="Content Placeholder 2"/>
          <p:cNvSpPr>
            <a:spLocks noGrp="1"/>
          </p:cNvSpPr>
          <p:nvPr>
            <p:ph idx="1"/>
          </p:nvPr>
        </p:nvSpPr>
        <p:spPr>
          <a:xfrm>
            <a:off x="457200" y="1844675"/>
            <a:ext cx="8218488" cy="4248150"/>
          </a:xfrm>
        </p:spPr>
        <p:txBody>
          <a:bodyPr/>
          <a:lstStyle/>
          <a:p>
            <a:pPr>
              <a:buFont typeface="Arial" charset="0"/>
              <a:buNone/>
            </a:pPr>
            <a:r>
              <a:rPr lang="en-US" altLang="el-GR" sz="2500" i="1" dirty="0" smtClean="0">
                <a:solidFill>
                  <a:srgbClr val="000000"/>
                </a:solidFill>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Οι</a:t>
            </a:r>
            <a:r>
              <a:rPr lang="en-US" altLang="el-GR" sz="1800" dirty="0" smtClean="0">
                <a:solidFill>
                  <a:srgbClr val="000000"/>
                </a:solidFill>
                <a:latin typeface="Calibri" pitchFamily="34" charset="0"/>
                <a:ea typeface="ＭＳ Ｐゴシック" pitchFamily="34" charset="-128"/>
              </a:rPr>
              <a:t> μα</a:t>
            </a:r>
            <a:r>
              <a:rPr lang="en-US" altLang="el-GR" sz="1800" dirty="0" err="1" smtClean="0">
                <a:solidFill>
                  <a:srgbClr val="000000"/>
                </a:solidFill>
                <a:latin typeface="Calibri" pitchFamily="34" charset="0"/>
                <a:ea typeface="ＭＳ Ｐゴシック" pitchFamily="34" charset="-128"/>
              </a:rPr>
              <a:t>θητές</a:t>
            </a:r>
            <a:r>
              <a:rPr lang="en-US" altLang="el-GR" sz="1800" dirty="0" smtClean="0">
                <a:solidFill>
                  <a:srgbClr val="000000"/>
                </a:solidFill>
                <a:latin typeface="Calibri" pitchFamily="34" charset="0"/>
                <a:ea typeface="ＭＳ Ｐゴシック" pitchFamily="34" charset="-128"/>
              </a:rPr>
              <a:t> μπ</a:t>
            </a:r>
            <a:r>
              <a:rPr lang="en-US" altLang="el-GR" sz="1800" dirty="0" err="1" smtClean="0">
                <a:solidFill>
                  <a:srgbClr val="000000"/>
                </a:solidFill>
                <a:latin typeface="Calibri" pitchFamily="34" charset="0"/>
                <a:ea typeface="ＭＳ Ｐゴシック" pitchFamily="34" charset="-128"/>
              </a:rPr>
              <a:t>ορούν</a:t>
            </a:r>
            <a:r>
              <a:rPr lang="en-US" altLang="el-GR" sz="1800" dirty="0" smtClean="0">
                <a:solidFill>
                  <a:srgbClr val="000000"/>
                </a:solidFill>
                <a:latin typeface="Calibri" pitchFamily="34" charset="0"/>
                <a:ea typeface="ＭＳ Ｐゴシック" pitchFamily="34" charset="-128"/>
              </a:rPr>
              <a:t> να </a:t>
            </a:r>
            <a:r>
              <a:rPr lang="en-US" altLang="el-GR" sz="1800" b="1" dirty="0" err="1" smtClean="0">
                <a:solidFill>
                  <a:srgbClr val="000000"/>
                </a:solidFill>
                <a:latin typeface="Calibri" pitchFamily="34" charset="0"/>
                <a:ea typeface="ＭＳ Ｐゴシック" pitchFamily="34" charset="-128"/>
              </a:rPr>
              <a:t>χρησιμο</a:t>
            </a:r>
            <a:r>
              <a:rPr lang="en-US" altLang="el-GR" sz="1800" b="1" dirty="0" smtClean="0">
                <a:solidFill>
                  <a:srgbClr val="000000"/>
                </a:solidFill>
                <a:latin typeface="Calibri" pitchFamily="34" charset="0"/>
                <a:ea typeface="ＭＳ Ｐゴシック" pitchFamily="34" charset="-128"/>
              </a:rPr>
              <a:t>ποιήσουν παρόμοιες δεξιότητες σε διαφορετικά μαθήματα με το ίδιο πλαίσιο ή πρόβλημα.</a:t>
            </a: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Βοηθούντ</a:t>
            </a:r>
            <a:r>
              <a:rPr lang="en-US" altLang="el-GR" sz="1800" dirty="0" smtClean="0">
                <a:solidFill>
                  <a:srgbClr val="000000"/>
                </a:solidFill>
                <a:latin typeface="Calibri" pitchFamily="34" charset="0"/>
                <a:ea typeface="ＭＳ Ｐゴシック" pitchFamily="34" charset="-128"/>
              </a:rPr>
              <a:t>αι να καταλάβουν ότι τα γεγονότα δεν συμβαίνουν απομονωμένα, αποδεικνύοντας τη σχέση των επιστημονικών ιδεών και δεξιοτήτων με το ευρύτερο πλαίσιο. </a:t>
            </a:r>
            <a:r>
              <a:rPr lang="en-US" altLang="el-GR" sz="1800" b="1" dirty="0" err="1" smtClean="0">
                <a:solidFill>
                  <a:srgbClr val="000000"/>
                </a:solidFill>
                <a:latin typeface="Calibri" pitchFamily="34" charset="0"/>
                <a:ea typeface="ＭＳ Ｐゴシック" pitchFamily="34" charset="-128"/>
              </a:rPr>
              <a:t>Στον</a:t>
            </a:r>
            <a:r>
              <a:rPr lang="en-US" altLang="el-GR" sz="1800" b="1" dirty="0" smtClean="0">
                <a:solidFill>
                  <a:srgbClr val="000000"/>
                </a:solidFill>
                <a:latin typeface="Calibri" pitchFamily="34" charset="0"/>
                <a:ea typeface="ＭＳ Ｐゴシック" pitchFamily="34" charset="-128"/>
              </a:rPr>
              <a:t> πρα</a:t>
            </a:r>
            <a:r>
              <a:rPr lang="en-US" altLang="el-GR" sz="1800" b="1" dirty="0" err="1" smtClean="0">
                <a:solidFill>
                  <a:srgbClr val="000000"/>
                </a:solidFill>
                <a:latin typeface="Calibri" pitchFamily="34" charset="0"/>
                <a:ea typeface="ＭＳ Ｐゴシック" pitchFamily="34" charset="-128"/>
              </a:rPr>
              <a:t>γμ</a:t>
            </a:r>
            <a:r>
              <a:rPr lang="en-US" altLang="el-GR" sz="1800" b="1" dirty="0" smtClean="0">
                <a:solidFill>
                  <a:srgbClr val="000000"/>
                </a:solidFill>
                <a:latin typeface="Calibri" pitchFamily="34" charset="0"/>
                <a:ea typeface="ＭＳ Ｐゴシック" pitchFamily="34" charset="-128"/>
              </a:rPr>
              <a:t>ατικό κόσμο η γνώση</a:t>
            </a:r>
            <a:r>
              <a:rPr lang="en-US" altLang="el-GR" sz="1800" dirty="0" smtClean="0">
                <a:solidFill>
                  <a:srgbClr val="000000"/>
                </a:solidFill>
                <a:latin typeface="Calibri" pitchFamily="34" charset="0"/>
                <a:ea typeface="ＭＳ Ｐゴシック" pitchFamily="34" charset="-128"/>
              </a:rPr>
              <a:t> δεν εφαρμόζεται κατακερματισμένη, αλλά με </a:t>
            </a:r>
            <a:r>
              <a:rPr lang="en-US" altLang="el-GR" sz="1800" b="1" dirty="0" smtClean="0">
                <a:solidFill>
                  <a:srgbClr val="000000"/>
                </a:solidFill>
                <a:latin typeface="Calibri" pitchFamily="34" charset="0"/>
                <a:ea typeface="ＭＳ Ｐゴシック" pitchFamily="34" charset="-128"/>
              </a:rPr>
              <a:t>τρόπο ολοκληρωμένο</a:t>
            </a:r>
            <a:r>
              <a:rPr lang="en-US" altLang="el-GR" sz="1800" dirty="0" smtClean="0">
                <a:solidFill>
                  <a:srgbClr val="000000"/>
                </a:solidFill>
                <a:latin typeface="Calibri" pitchFamily="34" charset="0"/>
                <a:ea typeface="ＭＳ Ｐゴシック" pitchFamily="34" charset="-128"/>
              </a:rPr>
              <a:t>. </a:t>
            </a:r>
          </a:p>
          <a:p>
            <a:pPr>
              <a:spcAft>
                <a:spcPts val="600"/>
              </a:spcAft>
              <a:buFont typeface="Arial" charset="0"/>
              <a:buNone/>
            </a:pPr>
            <a:r>
              <a:rPr lang="en-US" altLang="el-GR" sz="1800" dirty="0" err="1" smtClean="0">
                <a:solidFill>
                  <a:srgbClr val="000000"/>
                </a:solidFill>
                <a:latin typeface="Calibri" pitchFamily="34" charset="0"/>
                <a:ea typeface="ＭＳ Ｐゴシック" pitchFamily="34" charset="-128"/>
              </a:rPr>
              <a:t>Kysilka</a:t>
            </a:r>
            <a:r>
              <a:rPr lang="en-US" altLang="el-GR" sz="1800" dirty="0" smtClean="0">
                <a:solidFill>
                  <a:srgbClr val="000000"/>
                </a:solidFill>
                <a:latin typeface="Calibri" pitchFamily="34" charset="0"/>
                <a:ea typeface="ＭＳ Ｐゴシック" pitchFamily="34" charset="-128"/>
              </a:rPr>
              <a:t>, M. L. (1998). Understanding integrated curriculum. Curriculum journal,9(2), 197-209.</a:t>
            </a:r>
          </a:p>
          <a:p>
            <a:pPr>
              <a:buFont typeface="Arial" charset="0"/>
              <a:buNone/>
            </a:pP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Είν</a:t>
            </a:r>
            <a:r>
              <a:rPr lang="en-US" altLang="el-GR" sz="1800" dirty="0" smtClean="0">
                <a:solidFill>
                  <a:srgbClr val="000000"/>
                </a:solidFill>
                <a:latin typeface="Calibri" pitchFamily="34" charset="0"/>
                <a:ea typeface="ＭＳ Ｐゴシック" pitchFamily="34" charset="-128"/>
              </a:rPr>
              <a:t>αι πιο πιθανό οι μαθητές και οι μαθήτριες να </a:t>
            </a:r>
            <a:r>
              <a:rPr lang="en-US" altLang="el-GR" sz="1800" b="1" dirty="0" smtClean="0">
                <a:solidFill>
                  <a:srgbClr val="000000"/>
                </a:solidFill>
                <a:latin typeface="Calibri" pitchFamily="34" charset="0"/>
                <a:ea typeface="ＭＳ Ｐゴシック" pitchFamily="34" charset="-128"/>
              </a:rPr>
              <a:t>αναπτύσσουν τη δημιουργικότητά τους, κριτική σκέψη και ικανότητες επίλυσης προβλημάτων </a:t>
            </a:r>
            <a:r>
              <a:rPr lang="en-US" altLang="el-GR" sz="1800" dirty="0" smtClean="0">
                <a:solidFill>
                  <a:srgbClr val="000000"/>
                </a:solidFill>
                <a:latin typeface="Calibri" pitchFamily="34" charset="0"/>
                <a:ea typeface="ＭＳ Ｐゴシック" pitchFamily="34" charset="-128"/>
              </a:rPr>
              <a:t>καθώς εξοικειώνονται περισσότερο με την αναγνώριση των </a:t>
            </a:r>
            <a:r>
              <a:rPr lang="en-US" altLang="el-GR" sz="1800" b="1" dirty="0" smtClean="0">
                <a:solidFill>
                  <a:srgbClr val="000000"/>
                </a:solidFill>
                <a:latin typeface="Calibri" pitchFamily="34" charset="0"/>
                <a:ea typeface="ＭＳ Ｐゴシック" pitchFamily="34" charset="-128"/>
              </a:rPr>
              <a:t>σύνθετων απαιτήσεων προβλημάτων</a:t>
            </a:r>
            <a:r>
              <a:rPr lang="en-US" altLang="el-GR" sz="1800" dirty="0" smtClean="0">
                <a:solidFill>
                  <a:srgbClr val="000000"/>
                </a:solidFill>
                <a:latin typeface="Calibri" pitchFamily="34" charset="0"/>
                <a:ea typeface="ＭＳ Ｐゴシック" pitchFamily="34" charset="-128"/>
              </a:rPr>
              <a:t> που απαιτούν γνώσεις και δεξιότητες από περισσότερα του ενός μαθήματα.</a:t>
            </a:r>
          </a:p>
          <a:p>
            <a:pPr>
              <a:buFont typeface="Arial" charset="0"/>
              <a:buNone/>
            </a:pPr>
            <a:r>
              <a:rPr lang="en-US" altLang="el-GR" sz="1800" dirty="0" smtClean="0">
                <a:solidFill>
                  <a:srgbClr val="000000"/>
                </a:solidFill>
                <a:latin typeface="Calibri" pitchFamily="34" charset="0"/>
                <a:ea typeface="ＭＳ Ｐゴシック" pitchFamily="34" charset="-128"/>
              </a:rPr>
              <a:t>Fibonacci Project (2012, </a:t>
            </a:r>
            <a:r>
              <a:rPr lang="en-US" altLang="el-GR" sz="1800" dirty="0" err="1" smtClean="0">
                <a:solidFill>
                  <a:srgbClr val="000000"/>
                </a:solidFill>
                <a:latin typeface="Calibri" pitchFamily="34" charset="0"/>
                <a:ea typeface="ＭＳ Ｐゴシック" pitchFamily="34" charset="-128"/>
              </a:rPr>
              <a:t>σελ</a:t>
            </a:r>
            <a:r>
              <a:rPr lang="en-US" altLang="el-GR" sz="1800" dirty="0" smtClean="0">
                <a:solidFill>
                  <a:srgbClr val="000000"/>
                </a:solidFill>
                <a:latin typeface="Calibri" pitchFamily="34" charset="0"/>
                <a:ea typeface="ＭＳ Ｐゴシック" pitchFamily="34" charset="-128"/>
              </a:rPr>
              <a:t>. 6)</a:t>
            </a:r>
          </a:p>
          <a:p>
            <a:pPr>
              <a:buFont typeface="Arial" charset="0"/>
              <a:buNone/>
            </a:pPr>
            <a:endParaRPr lang="en-US" altLang="el-GR" sz="1600" dirty="0" smtClean="0">
              <a:solidFill>
                <a:srgbClr val="000000"/>
              </a:solidFill>
              <a:latin typeface="Calibri" pitchFamily="34" charset="0"/>
              <a:ea typeface="ＭＳ Ｐゴシック"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260350"/>
            <a:ext cx="6553200" cy="1325563"/>
          </a:xfrm>
        </p:spPr>
        <p:txBody>
          <a:bodyPr>
            <a:normAutofit fontScale="90000"/>
          </a:bodyPr>
          <a:lstStyle/>
          <a:p>
            <a:pPr>
              <a:buSzPct val="100000"/>
              <a:defRPr/>
            </a:pPr>
            <a:r>
              <a:rPr lang="en-US" sz="3100" b="1" dirty="0" err="1" smtClean="0">
                <a:solidFill>
                  <a:srgbClr val="00B050"/>
                </a:solidFill>
                <a:ea typeface="ＭＳ Ｐゴシック" pitchFamily="34" charset="-128"/>
              </a:rPr>
              <a:t>Πλεονεκτήμ</a:t>
            </a:r>
            <a:r>
              <a:rPr lang="en-US" sz="3100" b="1" dirty="0" smtClean="0">
                <a:solidFill>
                  <a:srgbClr val="00B050"/>
                </a:solidFill>
                <a:ea typeface="ＭＳ Ｐゴシック" pitchFamily="34" charset="-128"/>
              </a:rPr>
              <a:t>ατα των διαθεματικών προσεγγίσεων της εκπαίδευσης στις </a:t>
            </a:r>
            <a:r>
              <a:rPr lang="el-GR" sz="3100" b="1" dirty="0" err="1">
                <a:solidFill>
                  <a:srgbClr val="00B050"/>
                </a:solidFill>
                <a:ea typeface="ＭＳ Ｐゴシック" pitchFamily="34" charset="-128"/>
              </a:rPr>
              <a:t>Φ</a:t>
            </a:r>
            <a:r>
              <a:rPr lang="en-US" sz="3100" b="1" dirty="0" err="1" smtClean="0">
                <a:solidFill>
                  <a:srgbClr val="00B050"/>
                </a:solidFill>
                <a:ea typeface="ＭＳ Ｐゴシック" pitchFamily="34" charset="-128"/>
              </a:rPr>
              <a:t>υσικές</a:t>
            </a:r>
            <a:r>
              <a:rPr lang="en-US" sz="3100" b="1" dirty="0" smtClean="0">
                <a:solidFill>
                  <a:srgbClr val="00B050"/>
                </a:solidFill>
                <a:ea typeface="ＭＳ Ｐゴシック" pitchFamily="34" charset="-128"/>
              </a:rPr>
              <a:t> </a:t>
            </a:r>
            <a:r>
              <a:rPr lang="el-GR" sz="3100" b="1" dirty="0">
                <a:solidFill>
                  <a:srgbClr val="00B050"/>
                </a:solidFill>
                <a:ea typeface="ＭＳ Ｐゴシック" pitchFamily="34" charset="-128"/>
              </a:rPr>
              <a:t>Ε</a:t>
            </a:r>
            <a:r>
              <a:rPr lang="en-US" sz="3100" b="1" dirty="0" smtClean="0">
                <a:solidFill>
                  <a:srgbClr val="00B050"/>
                </a:solidFill>
                <a:ea typeface="ＭＳ Ｐゴシック" pitchFamily="34" charset="-128"/>
              </a:rPr>
              <a:t>π</a:t>
            </a:r>
            <a:r>
              <a:rPr lang="en-US" sz="3100" b="1" dirty="0" err="1" smtClean="0">
                <a:solidFill>
                  <a:srgbClr val="00B050"/>
                </a:solidFill>
                <a:ea typeface="ＭＳ Ｐゴシック" pitchFamily="34" charset="-128"/>
              </a:rPr>
              <a:t>ιστήμες</a:t>
            </a:r>
            <a:r>
              <a:rPr lang="en-US" sz="3100" b="1" dirty="0" smtClean="0">
                <a:solidFill>
                  <a:srgbClr val="00B050"/>
                </a:solidFill>
                <a:ea typeface="ＭＳ Ｐゴシック" pitchFamily="34" charset="-128"/>
              </a:rPr>
              <a:t> 2</a:t>
            </a:r>
          </a:p>
        </p:txBody>
      </p:sp>
      <p:sp>
        <p:nvSpPr>
          <p:cNvPr id="16387" name="Content Placeholder 2"/>
          <p:cNvSpPr>
            <a:spLocks noGrp="1"/>
          </p:cNvSpPr>
          <p:nvPr>
            <p:ph idx="1"/>
          </p:nvPr>
        </p:nvSpPr>
        <p:spPr>
          <a:xfrm>
            <a:off x="395288" y="1628775"/>
            <a:ext cx="8218487" cy="4679950"/>
          </a:xfrm>
        </p:spPr>
        <p:txBody>
          <a:bodyPr/>
          <a:lstStyle/>
          <a:p>
            <a:pPr marL="0" indent="0">
              <a:spcBef>
                <a:spcPct val="0"/>
              </a:spcBef>
              <a:buFont typeface="Arial" charset="0"/>
              <a:buNone/>
            </a:pPr>
            <a:r>
              <a:rPr lang="en-US" altLang="el-GR" sz="1700" dirty="0" err="1" smtClean="0">
                <a:solidFill>
                  <a:srgbClr val="000000"/>
                </a:solidFill>
                <a:latin typeface="Calibri" pitchFamily="34" charset="0"/>
                <a:ea typeface="ＭＳ Ｐゴシック" pitchFamily="34" charset="-128"/>
              </a:rPr>
              <a:t>Οι</a:t>
            </a:r>
            <a:r>
              <a:rPr lang="en-US" altLang="el-GR" sz="1700" dirty="0" smtClean="0">
                <a:solidFill>
                  <a:srgbClr val="000000"/>
                </a:solidFill>
                <a:latin typeface="Calibri" pitchFamily="34" charset="0"/>
                <a:ea typeface="ＭＳ Ｐゴシック" pitchFamily="34" charset="-128"/>
              </a:rPr>
              <a:t> </a:t>
            </a:r>
            <a:r>
              <a:rPr lang="en-US" altLang="el-GR" sz="1700" dirty="0" err="1" smtClean="0">
                <a:solidFill>
                  <a:srgbClr val="000000"/>
                </a:solidFill>
                <a:latin typeface="Calibri" pitchFamily="34" charset="0"/>
                <a:ea typeface="ＭＳ Ｐゴシック" pitchFamily="34" charset="-128"/>
              </a:rPr>
              <a:t>δι</a:t>
            </a:r>
            <a:r>
              <a:rPr lang="en-US" altLang="el-GR" sz="1700" dirty="0" smtClean="0">
                <a:solidFill>
                  <a:srgbClr val="000000"/>
                </a:solidFill>
                <a:latin typeface="Calibri" pitchFamily="34" charset="0"/>
                <a:ea typeface="ＭＳ Ｐゴシック" pitchFamily="34" charset="-128"/>
              </a:rPr>
              <a:t>αθεματικές εργασίες, βάσει ομαδοποιήσεων εμπειριών και αποτελεσμάτων από το σύνολο του προγράμματος σπουδών, </a:t>
            </a:r>
            <a:r>
              <a:rPr lang="en-US" altLang="el-GR" sz="1700" b="1" dirty="0" smtClean="0">
                <a:solidFill>
                  <a:srgbClr val="000000"/>
                </a:solidFill>
                <a:latin typeface="Calibri" pitchFamily="34" charset="0"/>
                <a:ea typeface="ＭＳ Ｐゴシック" pitchFamily="34" charset="-128"/>
              </a:rPr>
              <a:t>μπορούν να προσφέρουν συναφείς, ενδιαφέρουσες και ευχάριστες μαθησιακές εμπειρίες </a:t>
            </a:r>
            <a:r>
              <a:rPr lang="en-US" altLang="el-GR" sz="1700" dirty="0" smtClean="0">
                <a:solidFill>
                  <a:srgbClr val="000000"/>
                </a:solidFill>
                <a:latin typeface="Calibri" pitchFamily="34" charset="0"/>
                <a:ea typeface="ＭＳ Ｐゴシック" pitchFamily="34" charset="-128"/>
              </a:rPr>
              <a:t>και περιβάλλοντα που διεγείρουν τη μάθηση και καλύπτουν τις </a:t>
            </a:r>
            <a:r>
              <a:rPr lang="en-US" altLang="el-GR" sz="1700" b="1" dirty="0" smtClean="0">
                <a:solidFill>
                  <a:srgbClr val="000000"/>
                </a:solidFill>
                <a:latin typeface="Calibri" pitchFamily="34" charset="0"/>
                <a:ea typeface="ＭＳ Ｐゴシック" pitchFamily="34" charset="-128"/>
              </a:rPr>
              <a:t>ποικίλες ανάγκες των παιδιών και των νέων.</a:t>
            </a:r>
          </a:p>
          <a:p>
            <a:pPr marL="0" indent="0">
              <a:spcBef>
                <a:spcPct val="0"/>
              </a:spcBef>
              <a:buFont typeface="Arial" charset="0"/>
              <a:buNone/>
            </a:pPr>
            <a:r>
              <a:rPr lang="en-US" altLang="el-GR" sz="1300" dirty="0" smtClean="0">
                <a:solidFill>
                  <a:srgbClr val="000000"/>
                </a:solidFill>
                <a:latin typeface="Calibri" pitchFamily="34" charset="0"/>
                <a:ea typeface="ＭＳ Ｐゴシック" pitchFamily="34" charset="-128"/>
              </a:rPr>
              <a:t>(</a:t>
            </a:r>
            <a:r>
              <a:rPr lang="en-US" altLang="el-GR" sz="1300" dirty="0" err="1" smtClean="0">
                <a:solidFill>
                  <a:srgbClr val="000000"/>
                </a:solidFill>
                <a:latin typeface="Calibri" pitchFamily="34" charset="0"/>
                <a:ea typeface="ＭＳ Ｐゴシック" pitchFamily="34" charset="-128"/>
              </a:rPr>
              <a:t>Κυ</a:t>
            </a:r>
            <a:r>
              <a:rPr lang="en-US" altLang="el-GR" sz="1300" dirty="0" smtClean="0">
                <a:solidFill>
                  <a:srgbClr val="000000"/>
                </a:solidFill>
                <a:latin typeface="Calibri" pitchFamily="34" charset="0"/>
                <a:ea typeface="ＭＳ Ｐゴシック" pitchFamily="34" charset="-128"/>
              </a:rPr>
              <a:t>βέρνηση της Σκωτίας, 2008) </a:t>
            </a:r>
          </a:p>
          <a:p>
            <a:pPr marL="0" indent="0">
              <a:spcBef>
                <a:spcPct val="0"/>
              </a:spcBef>
              <a:buFont typeface="Arial" charset="0"/>
              <a:buNone/>
            </a:pPr>
            <a:endParaRPr lang="en-US" altLang="el-GR" sz="1300" dirty="0" smtClean="0">
              <a:solidFill>
                <a:srgbClr val="000000"/>
              </a:solidFill>
              <a:latin typeface="Calibri" pitchFamily="34" charset="0"/>
              <a:ea typeface="ＭＳ Ｐゴシック" pitchFamily="34" charset="-128"/>
            </a:endParaRPr>
          </a:p>
          <a:p>
            <a:pPr marL="0" indent="0">
              <a:spcBef>
                <a:spcPct val="0"/>
              </a:spcBef>
              <a:buFont typeface="Arial" charset="0"/>
              <a:buNone/>
            </a:pPr>
            <a:r>
              <a:rPr lang="en-US" altLang="el-GR" sz="1700" dirty="0" smtClean="0">
                <a:solidFill>
                  <a:srgbClr val="000000"/>
                </a:solidFill>
                <a:latin typeface="Calibri" pitchFamily="34" charset="0"/>
                <a:ea typeface="ＭＳ Ｐゴシック" pitchFamily="34" charset="-128"/>
              </a:rPr>
              <a:t>Τα </a:t>
            </a:r>
            <a:r>
              <a:rPr lang="en-US" altLang="el-GR" sz="1700" dirty="0" err="1" smtClean="0">
                <a:solidFill>
                  <a:srgbClr val="000000"/>
                </a:solidFill>
                <a:latin typeface="Calibri" pitchFamily="34" charset="0"/>
                <a:ea typeface="ＭＳ Ｐゴシック" pitchFamily="34" charset="-128"/>
              </a:rPr>
              <a:t>κύρι</a:t>
            </a:r>
            <a:r>
              <a:rPr lang="en-US" altLang="el-GR" sz="1700" dirty="0" smtClean="0">
                <a:solidFill>
                  <a:srgbClr val="000000"/>
                </a:solidFill>
                <a:latin typeface="Calibri" pitchFamily="34" charset="0"/>
                <a:ea typeface="ＭＳ Ｐゴシック" pitchFamily="34" charset="-128"/>
              </a:rPr>
              <a:t>α κίνητρα της μάθησης πρέπει να είναι οι </a:t>
            </a:r>
            <a:r>
              <a:rPr lang="en-US" altLang="el-GR" sz="1700" b="1" dirty="0" smtClean="0">
                <a:solidFill>
                  <a:srgbClr val="000000"/>
                </a:solidFill>
                <a:latin typeface="Calibri" pitchFamily="34" charset="0"/>
                <a:ea typeface="ＭＳ Ｐゴシック" pitchFamily="34" charset="-128"/>
              </a:rPr>
              <a:t>κοινές, συναφείς εμπειρίες με νόημα. </a:t>
            </a:r>
            <a:r>
              <a:rPr lang="en-US" altLang="el-GR" sz="1700" b="1" dirty="0" err="1" smtClean="0">
                <a:solidFill>
                  <a:srgbClr val="000000"/>
                </a:solidFill>
                <a:latin typeface="Calibri" pitchFamily="34" charset="0"/>
                <a:ea typeface="ＭＳ Ｐゴシック" pitchFamily="34" charset="-128"/>
              </a:rPr>
              <a:t>Οι</a:t>
            </a:r>
            <a:r>
              <a:rPr lang="en-US" altLang="el-GR" sz="1700" b="1" dirty="0" smtClean="0">
                <a:solidFill>
                  <a:srgbClr val="000000"/>
                </a:solidFill>
                <a:latin typeface="Calibri" pitchFamily="34" charset="0"/>
                <a:ea typeface="ＭＳ Ｐゴシック" pitchFamily="34" charset="-128"/>
              </a:rPr>
              <a:t> </a:t>
            </a:r>
            <a:r>
              <a:rPr lang="en-US" altLang="el-GR" sz="1700" b="1" dirty="0" err="1" smtClean="0">
                <a:solidFill>
                  <a:srgbClr val="000000"/>
                </a:solidFill>
                <a:latin typeface="Calibri" pitchFamily="34" charset="0"/>
                <a:ea typeface="ＭＳ Ｐゴシック" pitchFamily="34" charset="-128"/>
              </a:rPr>
              <a:t>κοινές</a:t>
            </a:r>
            <a:r>
              <a:rPr lang="en-US" altLang="el-GR" sz="1700" b="1" dirty="0" smtClean="0">
                <a:solidFill>
                  <a:srgbClr val="000000"/>
                </a:solidFill>
                <a:latin typeface="Calibri" pitchFamily="34" charset="0"/>
                <a:ea typeface="ＭＳ Ｐゴシック" pitchFamily="34" charset="-128"/>
              </a:rPr>
              <a:t> </a:t>
            </a:r>
            <a:r>
              <a:rPr lang="en-US" altLang="el-GR" sz="1700" b="1" dirty="0" err="1" smtClean="0">
                <a:solidFill>
                  <a:srgbClr val="000000"/>
                </a:solidFill>
                <a:latin typeface="Calibri" pitchFamily="34" charset="0"/>
                <a:ea typeface="ＭＳ Ｐゴシック" pitchFamily="34" charset="-128"/>
              </a:rPr>
              <a:t>εμ</a:t>
            </a:r>
            <a:r>
              <a:rPr lang="en-US" altLang="el-GR" sz="1700" b="1" dirty="0" smtClean="0">
                <a:solidFill>
                  <a:srgbClr val="000000"/>
                </a:solidFill>
                <a:latin typeface="Calibri" pitchFamily="34" charset="0"/>
                <a:ea typeface="ＭＳ Ｐゴシック" pitchFamily="34" charset="-128"/>
              </a:rPr>
              <a:t>πειρίες είναι εξ ορισμού συμμετοχικές</a:t>
            </a:r>
            <a:r>
              <a:rPr lang="en-US" altLang="el-GR" sz="1700" dirty="0" smtClean="0">
                <a:solidFill>
                  <a:srgbClr val="000000"/>
                </a:solidFill>
                <a:latin typeface="Calibri" pitchFamily="34" charset="0"/>
                <a:ea typeface="ＭＳ Ｐゴシック" pitchFamily="34" charset="-128"/>
              </a:rPr>
              <a:t>: οι συναφείς εμπειρίες με νόημα ενθαρρύνουν τη συμμετοχή, αλλά οι εμπειρίες αυτές χρειάζονται προσεκτικό σχεδιασμό. </a:t>
            </a:r>
          </a:p>
          <a:p>
            <a:pPr marL="0" indent="0">
              <a:spcBef>
                <a:spcPct val="0"/>
              </a:spcBef>
              <a:buFont typeface="Arial" charset="0"/>
              <a:buNone/>
            </a:pPr>
            <a:r>
              <a:rPr lang="en-US" altLang="el-GR" sz="1700" dirty="0" smtClean="0">
                <a:solidFill>
                  <a:srgbClr val="000000"/>
                </a:solidFill>
                <a:latin typeface="Calibri" pitchFamily="34" charset="0"/>
                <a:ea typeface="ＭＳ Ｐゴシック" pitchFamily="34" charset="-128"/>
              </a:rPr>
              <a:t>(</a:t>
            </a:r>
            <a:r>
              <a:rPr lang="en-US" altLang="el-GR" sz="1300" dirty="0" smtClean="0">
                <a:solidFill>
                  <a:srgbClr val="000000"/>
                </a:solidFill>
                <a:latin typeface="Calibri" pitchFamily="34" charset="0"/>
                <a:ea typeface="ＭＳ Ｐゴシック" pitchFamily="34" charset="-128"/>
              </a:rPr>
              <a:t>Barnes, 2011, </a:t>
            </a:r>
            <a:r>
              <a:rPr lang="en-US" altLang="el-GR" sz="1300" dirty="0" err="1" smtClean="0">
                <a:solidFill>
                  <a:srgbClr val="000000"/>
                </a:solidFill>
                <a:latin typeface="Calibri" pitchFamily="34" charset="0"/>
                <a:ea typeface="ＭＳ Ｐゴシック" pitchFamily="34" charset="-128"/>
              </a:rPr>
              <a:t>σελ</a:t>
            </a:r>
            <a:r>
              <a:rPr lang="en-US" altLang="el-GR" sz="1300" dirty="0" smtClean="0">
                <a:solidFill>
                  <a:srgbClr val="000000"/>
                </a:solidFill>
                <a:latin typeface="Calibri" pitchFamily="34" charset="0"/>
                <a:ea typeface="ＭＳ Ｐゴシック" pitchFamily="34" charset="-128"/>
              </a:rPr>
              <a:t>. 233)</a:t>
            </a:r>
          </a:p>
          <a:p>
            <a:pPr marL="0" indent="0">
              <a:spcBef>
                <a:spcPct val="0"/>
              </a:spcBef>
              <a:buFont typeface="Arial" charset="0"/>
              <a:buNone/>
            </a:pPr>
            <a:endParaRPr lang="en-US" altLang="el-GR" sz="1300" dirty="0" smtClean="0">
              <a:solidFill>
                <a:srgbClr val="000000"/>
              </a:solidFill>
              <a:latin typeface="Calibri" pitchFamily="34" charset="0"/>
              <a:ea typeface="ＭＳ Ｐゴシック" pitchFamily="34" charset="-128"/>
            </a:endParaRPr>
          </a:p>
          <a:p>
            <a:pPr marL="0" indent="0">
              <a:spcBef>
                <a:spcPct val="0"/>
              </a:spcBef>
              <a:buFont typeface="Arial" charset="0"/>
              <a:buNone/>
            </a:pPr>
            <a:r>
              <a:rPr lang="en-US" altLang="el-GR" sz="1700" dirty="0" err="1" smtClean="0">
                <a:solidFill>
                  <a:srgbClr val="000000"/>
                </a:solidFill>
                <a:latin typeface="Calibri" pitchFamily="34" charset="0"/>
                <a:ea typeface="ＭＳ Ｐゴシック" pitchFamily="34" charset="-128"/>
              </a:rPr>
              <a:t>Ότ</a:t>
            </a:r>
            <a:r>
              <a:rPr lang="en-US" altLang="el-GR" sz="1700" dirty="0" smtClean="0">
                <a:solidFill>
                  <a:srgbClr val="000000"/>
                </a:solidFill>
                <a:latin typeface="Calibri" pitchFamily="34" charset="0"/>
                <a:ea typeface="ＭＳ Ｐゴシック" pitchFamily="34" charset="-128"/>
              </a:rPr>
              <a:t>αν τα καταφέρνουν, η μάθηση φαίνεται στους μαθητές και τις μαθήτριες ευκολότερη γιατί είναι λιγότερο </a:t>
            </a:r>
            <a:r>
              <a:rPr lang="en-US" altLang="el-GR" sz="1700" b="1" dirty="0" smtClean="0">
                <a:solidFill>
                  <a:srgbClr val="000000"/>
                </a:solidFill>
                <a:latin typeface="Calibri" pitchFamily="34" charset="0"/>
                <a:ea typeface="ＭＳ Ｐゴシック" pitchFamily="34" charset="-128"/>
              </a:rPr>
              <a:t>αποσπασματική και πιο συναφής</a:t>
            </a:r>
            <a:r>
              <a:rPr lang="en-US" altLang="el-GR" sz="1700" dirty="0" smtClean="0">
                <a:solidFill>
                  <a:srgbClr val="000000"/>
                </a:solidFill>
                <a:latin typeface="Calibri" pitchFamily="34" charset="0"/>
                <a:ea typeface="ＭＳ Ｐゴシック" pitchFamily="34" charset="-128"/>
              </a:rPr>
              <a:t>. </a:t>
            </a:r>
            <a:r>
              <a:rPr lang="en-US" altLang="el-GR" sz="1700" dirty="0" err="1" smtClean="0">
                <a:solidFill>
                  <a:srgbClr val="000000"/>
                </a:solidFill>
                <a:latin typeface="Calibri" pitchFamily="34" charset="0"/>
                <a:ea typeface="ＭＳ Ｐゴシック" pitchFamily="34" charset="-128"/>
              </a:rPr>
              <a:t>Έτσι</a:t>
            </a:r>
            <a:r>
              <a:rPr lang="en-US" altLang="el-GR" sz="1700" dirty="0" smtClean="0">
                <a:solidFill>
                  <a:srgbClr val="000000"/>
                </a:solidFill>
                <a:latin typeface="Calibri" pitchFamily="34" charset="0"/>
                <a:ea typeface="ＭＳ Ｐゴシック" pitchFamily="34" charset="-128"/>
              </a:rPr>
              <a:t>, μα</a:t>
            </a:r>
            <a:r>
              <a:rPr lang="en-US" altLang="el-GR" sz="1700" dirty="0" err="1" smtClean="0">
                <a:solidFill>
                  <a:srgbClr val="000000"/>
                </a:solidFill>
                <a:latin typeface="Calibri" pitchFamily="34" charset="0"/>
                <a:ea typeface="ＭＳ Ｐゴシック" pitchFamily="34" charset="-128"/>
              </a:rPr>
              <a:t>θητές</a:t>
            </a:r>
            <a:r>
              <a:rPr lang="en-US" altLang="el-GR" sz="1700" dirty="0" smtClean="0">
                <a:solidFill>
                  <a:srgbClr val="000000"/>
                </a:solidFill>
                <a:latin typeface="Calibri" pitchFamily="34" charset="0"/>
                <a:ea typeface="ＭＳ Ｐゴシック" pitchFamily="34" charset="-128"/>
              </a:rPr>
              <a:t> και μα</a:t>
            </a:r>
            <a:r>
              <a:rPr lang="en-US" altLang="el-GR" sz="1700" dirty="0" err="1" smtClean="0">
                <a:solidFill>
                  <a:srgbClr val="000000"/>
                </a:solidFill>
                <a:latin typeface="Calibri" pitchFamily="34" charset="0"/>
                <a:ea typeface="ＭＳ Ｐゴシック" pitchFamily="34" charset="-128"/>
              </a:rPr>
              <a:t>θήτριες</a:t>
            </a:r>
            <a:r>
              <a:rPr lang="en-US" altLang="el-GR" sz="1700" dirty="0" smtClean="0">
                <a:solidFill>
                  <a:srgbClr val="000000"/>
                </a:solidFill>
                <a:latin typeface="Calibri" pitchFamily="34" charset="0"/>
                <a:ea typeface="ＭＳ Ｐゴシック" pitchFamily="34" charset="-128"/>
              </a:rPr>
              <a:t> </a:t>
            </a:r>
            <a:r>
              <a:rPr lang="en-US" altLang="el-GR" sz="1700" dirty="0" err="1" smtClean="0">
                <a:solidFill>
                  <a:srgbClr val="000000"/>
                </a:solidFill>
                <a:latin typeface="Calibri" pitchFamily="34" charset="0"/>
                <a:ea typeface="ＭＳ Ｐゴシック" pitchFamily="34" charset="-128"/>
              </a:rPr>
              <a:t>έχουν</a:t>
            </a:r>
            <a:r>
              <a:rPr lang="en-US" altLang="el-GR" sz="1700" dirty="0" smtClean="0">
                <a:solidFill>
                  <a:srgbClr val="000000"/>
                </a:solidFill>
                <a:latin typeface="Calibri" pitchFamily="34" charset="0"/>
                <a:ea typeface="ＭＳ Ｐゴシック" pitchFamily="34" charset="-128"/>
              </a:rPr>
              <a:t> </a:t>
            </a:r>
            <a:r>
              <a:rPr lang="en-US" altLang="el-GR" sz="1700" dirty="0" err="1" smtClean="0">
                <a:solidFill>
                  <a:srgbClr val="000000"/>
                </a:solidFill>
                <a:latin typeface="Calibri" pitchFamily="34" charset="0"/>
                <a:ea typeface="ＭＳ Ｐゴシック" pitchFamily="34" charset="-128"/>
              </a:rPr>
              <a:t>μεγ</a:t>
            </a:r>
            <a:r>
              <a:rPr lang="en-US" altLang="el-GR" sz="1700" dirty="0" smtClean="0">
                <a:solidFill>
                  <a:srgbClr val="000000"/>
                </a:solidFill>
                <a:latin typeface="Calibri" pitchFamily="34" charset="0"/>
                <a:ea typeface="ＭＳ Ｐゴシック" pitchFamily="34" charset="-128"/>
              </a:rPr>
              <a:t>αλύτερο κίνητρο. </a:t>
            </a:r>
            <a:r>
              <a:rPr lang="en-US" altLang="el-GR" sz="1700" dirty="0" err="1" smtClean="0">
                <a:solidFill>
                  <a:srgbClr val="000000"/>
                </a:solidFill>
                <a:latin typeface="Calibri" pitchFamily="34" charset="0"/>
                <a:ea typeface="ＭＳ Ｐゴシック" pitchFamily="34" charset="-128"/>
              </a:rPr>
              <a:t>Εφόσον</a:t>
            </a:r>
            <a:r>
              <a:rPr lang="en-US" altLang="el-GR" sz="1700" dirty="0" smtClean="0">
                <a:solidFill>
                  <a:srgbClr val="000000"/>
                </a:solidFill>
                <a:latin typeface="Calibri" pitchFamily="34" charset="0"/>
                <a:ea typeface="ＭＳ Ｐゴシック" pitchFamily="34" charset="-128"/>
              </a:rPr>
              <a:t> </a:t>
            </a:r>
            <a:r>
              <a:rPr lang="en-US" altLang="el-GR" sz="1700" dirty="0" err="1" smtClean="0">
                <a:solidFill>
                  <a:srgbClr val="000000"/>
                </a:solidFill>
                <a:latin typeface="Calibri" pitchFamily="34" charset="0"/>
                <a:ea typeface="ＭＳ Ｐゴシック" pitchFamily="34" charset="-128"/>
              </a:rPr>
              <a:t>χρησιμο</a:t>
            </a:r>
            <a:r>
              <a:rPr lang="en-US" altLang="el-GR" sz="1700" dirty="0" smtClean="0">
                <a:solidFill>
                  <a:srgbClr val="000000"/>
                </a:solidFill>
                <a:latin typeface="Calibri" pitchFamily="34" charset="0"/>
                <a:ea typeface="ＭＳ Ｐゴシック" pitchFamily="34" charset="-128"/>
              </a:rPr>
              <a:t>ποιείται μόνο ένα πλαίσιο, οι απαιτήσεις της γλώσσας σχετίζονται γιατί οι ίδιες λέξεις προκύπτουν ξανά και ξανά. </a:t>
            </a:r>
            <a:r>
              <a:rPr lang="en-US" altLang="el-GR" sz="1700" dirty="0" err="1" smtClean="0">
                <a:solidFill>
                  <a:srgbClr val="000000"/>
                </a:solidFill>
                <a:latin typeface="Calibri" pitchFamily="34" charset="0"/>
                <a:ea typeface="ＭＳ Ｐゴシック" pitchFamily="34" charset="-128"/>
              </a:rPr>
              <a:t>Αυτό</a:t>
            </a:r>
            <a:r>
              <a:rPr lang="en-US" altLang="el-GR" sz="1700" dirty="0" smtClean="0">
                <a:solidFill>
                  <a:srgbClr val="000000"/>
                </a:solidFill>
                <a:latin typeface="Calibri" pitchFamily="34" charset="0"/>
                <a:ea typeface="ＭＳ Ｐゴシック" pitchFamily="34" charset="-128"/>
              </a:rPr>
              <a:t> </a:t>
            </a:r>
            <a:r>
              <a:rPr lang="en-US" altLang="el-GR" sz="1700" dirty="0" err="1" smtClean="0">
                <a:solidFill>
                  <a:srgbClr val="000000"/>
                </a:solidFill>
                <a:latin typeface="Calibri" pitchFamily="34" charset="0"/>
                <a:ea typeface="ＭＳ Ｐゴシック" pitchFamily="34" charset="-128"/>
              </a:rPr>
              <a:t>είν</a:t>
            </a:r>
            <a:r>
              <a:rPr lang="en-US" altLang="el-GR" sz="1700" dirty="0" smtClean="0">
                <a:solidFill>
                  <a:srgbClr val="000000"/>
                </a:solidFill>
                <a:latin typeface="Calibri" pitchFamily="34" charset="0"/>
                <a:ea typeface="ＭＳ Ｐゴシック" pitchFamily="34" charset="-128"/>
              </a:rPr>
              <a:t>αι ιδιαίτερα σημαντικό όταν οι μαθητές και οι μαθήτριες της τάξης μιλούν πολλές και διαφορετικές γλώσσες. </a:t>
            </a:r>
          </a:p>
          <a:p>
            <a:pPr marL="0" indent="0">
              <a:lnSpc>
                <a:spcPct val="80000"/>
              </a:lnSpc>
              <a:spcBef>
                <a:spcPct val="0"/>
              </a:spcBef>
              <a:buFont typeface="Arial" charset="0"/>
              <a:buNone/>
            </a:pPr>
            <a:r>
              <a:rPr lang="en-US" altLang="el-GR" sz="1300" dirty="0" smtClean="0">
                <a:solidFill>
                  <a:srgbClr val="000000"/>
                </a:solidFill>
                <a:latin typeface="Calibri" pitchFamily="34" charset="0"/>
                <a:ea typeface="ＭＳ Ｐゴシック" pitchFamily="34" charset="-128"/>
              </a:rPr>
              <a:t>(Fibonacci, 2012, </a:t>
            </a:r>
            <a:r>
              <a:rPr lang="en-US" altLang="el-GR" sz="1300" dirty="0" err="1" smtClean="0">
                <a:solidFill>
                  <a:srgbClr val="000000"/>
                </a:solidFill>
                <a:latin typeface="Calibri" pitchFamily="34" charset="0"/>
                <a:ea typeface="ＭＳ Ｐゴシック" pitchFamily="34" charset="-128"/>
              </a:rPr>
              <a:t>σελ</a:t>
            </a:r>
            <a:r>
              <a:rPr lang="en-US" altLang="el-GR" sz="1300" dirty="0" smtClean="0">
                <a:solidFill>
                  <a:srgbClr val="000000"/>
                </a:solidFill>
                <a:latin typeface="Calibri" pitchFamily="34" charset="0"/>
                <a:ea typeface="ＭＳ Ｐゴシック" pitchFamily="34" charset="-128"/>
              </a:rPr>
              <a:t>. 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buSzPct val="100000"/>
              <a:defRPr/>
            </a:pPr>
            <a:r>
              <a:rPr lang="en-US" sz="4000" b="1" smtClean="0">
                <a:solidFill>
                  <a:srgbClr val="00B050"/>
                </a:solidFill>
                <a:ea typeface="ＭＳ Ｐゴシック" pitchFamily="34" charset="-128"/>
              </a:rPr>
              <a:t>Περίγραμμα της ενότητας</a:t>
            </a:r>
          </a:p>
        </p:txBody>
      </p:sp>
      <p:sp>
        <p:nvSpPr>
          <p:cNvPr id="17411" name="Content Placeholder 4"/>
          <p:cNvSpPr>
            <a:spLocks noGrp="1"/>
          </p:cNvSpPr>
          <p:nvPr>
            <p:ph idx="1"/>
          </p:nvPr>
        </p:nvSpPr>
        <p:spPr>
          <a:xfrm>
            <a:off x="468313" y="1556792"/>
            <a:ext cx="8218487" cy="4464050"/>
          </a:xfrm>
        </p:spPr>
        <p:txBody>
          <a:bodyPr/>
          <a:lstStyle/>
          <a:p>
            <a:pPr>
              <a:buFont typeface="Calibri" pitchFamily="34" charset="0"/>
              <a:buAutoNum type="arabicPeriod"/>
            </a:pPr>
            <a:r>
              <a:rPr lang="en-US" altLang="el-GR" sz="1800" b="1" dirty="0" err="1" smtClean="0">
                <a:solidFill>
                  <a:srgbClr val="000000"/>
                </a:solidFill>
                <a:latin typeface="Calibri" pitchFamily="34" charset="0"/>
                <a:ea typeface="ＭＳ Ｐゴシック" pitchFamily="34" charset="-128"/>
              </a:rPr>
              <a:t>Εισ</a:t>
            </a:r>
            <a:r>
              <a:rPr lang="en-US" altLang="el-GR" sz="1800" b="1" dirty="0" smtClean="0">
                <a:solidFill>
                  <a:srgbClr val="000000"/>
                </a:solidFill>
                <a:latin typeface="Calibri" pitchFamily="34" charset="0"/>
                <a:ea typeface="ＭＳ Ｐゴシック" pitchFamily="34" charset="-128"/>
              </a:rPr>
              <a:t>αγωγή στη διαθεματική διδασκαλία των φυσικών επιστημών</a:t>
            </a:r>
            <a:r>
              <a:rPr lang="en-US" altLang="el-GR" sz="1800" dirty="0" smtClean="0">
                <a:solidFill>
                  <a:srgbClr val="000000"/>
                </a:solidFill>
                <a:latin typeface="Calibri" pitchFamily="34" charset="0"/>
                <a:ea typeface="ＭＳ Ｐゴシック" pitchFamily="34" charset="-128"/>
              </a:rPr>
              <a:t>: ορισμοί, στόχοι, οφέλη.</a:t>
            </a:r>
          </a:p>
          <a:p>
            <a:pPr>
              <a:buFont typeface="Calibri" pitchFamily="34" charset="0"/>
              <a:buAutoNum type="arabicPeriod"/>
            </a:pPr>
            <a:r>
              <a:rPr lang="en-US" altLang="el-GR" sz="1800" b="1" dirty="0" err="1" smtClean="0">
                <a:solidFill>
                  <a:srgbClr val="000000"/>
                </a:solidFill>
                <a:latin typeface="Calibri" pitchFamily="34" charset="0"/>
                <a:ea typeface="ＭＳ Ｐゴシック" pitchFamily="34" charset="-128"/>
              </a:rPr>
              <a:t>Πρ</a:t>
            </a:r>
            <a:r>
              <a:rPr lang="en-US" altLang="el-GR" sz="1800" b="1" dirty="0" smtClean="0">
                <a:solidFill>
                  <a:srgbClr val="000000"/>
                </a:solidFill>
                <a:latin typeface="Calibri" pitchFamily="34" charset="0"/>
                <a:ea typeface="ＭＳ Ｐゴシック" pitchFamily="34" charset="-128"/>
              </a:rPr>
              <a:t>ακτική δραστηριότητα </a:t>
            </a:r>
            <a:r>
              <a:rPr lang="en-US" altLang="el-GR" sz="1800" dirty="0" smtClean="0">
                <a:solidFill>
                  <a:srgbClr val="000000"/>
                </a:solidFill>
                <a:latin typeface="Calibri" pitchFamily="34" charset="0"/>
                <a:ea typeface="ＭＳ Ｐゴシック" pitchFamily="34" charset="-128"/>
              </a:rPr>
              <a:t>– ευκαιρίες διαθεματικών συνδέσεων στο πλαίσιο της επιστημονικής διερεύνησης.</a:t>
            </a:r>
          </a:p>
          <a:p>
            <a:pPr>
              <a:buFont typeface="Calibri" pitchFamily="34" charset="0"/>
              <a:buAutoNum type="arabicPeriod"/>
            </a:pPr>
            <a:r>
              <a:rPr lang="en-US" altLang="el-GR" sz="1800" b="1" dirty="0" err="1" smtClean="0">
                <a:solidFill>
                  <a:srgbClr val="000000"/>
                </a:solidFill>
                <a:latin typeface="Calibri" pitchFamily="34" charset="0"/>
                <a:ea typeface="ＭＳ Ｐゴシック" pitchFamily="34" charset="-128"/>
              </a:rPr>
              <a:t>Δι</a:t>
            </a:r>
            <a:r>
              <a:rPr lang="en-US" altLang="el-GR" sz="1800" b="1" dirty="0" smtClean="0">
                <a:solidFill>
                  <a:srgbClr val="000000"/>
                </a:solidFill>
                <a:latin typeface="Calibri" pitchFamily="34" charset="0"/>
                <a:ea typeface="ＭＳ Ｐゴシック" pitchFamily="34" charset="-128"/>
              </a:rPr>
              <a:t>αμοιρασμός του οράματός σας και των εμπειριών σας από την τάξη </a:t>
            </a:r>
            <a:r>
              <a:rPr lang="en-US" altLang="el-GR" sz="1800" dirty="0" smtClean="0">
                <a:solidFill>
                  <a:srgbClr val="000000"/>
                </a:solidFill>
                <a:latin typeface="Calibri" pitchFamily="34" charset="0"/>
                <a:ea typeface="ＭＳ Ｐゴシック" pitchFamily="34" charset="-128"/>
              </a:rPr>
              <a:t>όσον αφορά τη διαθεματική διδασκαλία των φυσικών επιστημών.</a:t>
            </a:r>
          </a:p>
          <a:p>
            <a:pPr>
              <a:buFont typeface="Calibri" pitchFamily="34" charset="0"/>
              <a:buAutoNum type="arabicPeriod"/>
            </a:pPr>
            <a:r>
              <a:rPr lang="en-US" altLang="el-GR" sz="1800" b="1" dirty="0" err="1" smtClean="0">
                <a:solidFill>
                  <a:srgbClr val="000000"/>
                </a:solidFill>
                <a:latin typeface="Calibri" pitchFamily="34" charset="0"/>
                <a:ea typeface="ＭＳ Ｐゴシック" pitchFamily="34" charset="-128"/>
              </a:rPr>
              <a:t>Συζήτηση</a:t>
            </a:r>
            <a:r>
              <a:rPr lang="en-US" altLang="el-GR" sz="1800" b="1" dirty="0" smtClean="0">
                <a:solidFill>
                  <a:srgbClr val="000000"/>
                </a:solidFill>
                <a:latin typeface="Calibri" pitchFamily="34" charset="0"/>
                <a:ea typeface="ＭＳ Ｐゴシック" pitchFamily="34" charset="-128"/>
              </a:rPr>
              <a:t> παρα</a:t>
            </a:r>
            <a:r>
              <a:rPr lang="en-US" altLang="el-GR" sz="1800" b="1" dirty="0" err="1" smtClean="0">
                <a:solidFill>
                  <a:srgbClr val="000000"/>
                </a:solidFill>
                <a:latin typeface="Calibri" pitchFamily="34" charset="0"/>
                <a:ea typeface="ＭＳ Ｐゴシック" pitchFamily="34" charset="-128"/>
              </a:rPr>
              <a:t>δειγμάτων</a:t>
            </a:r>
            <a:r>
              <a:rPr lang="en-US" altLang="el-GR" sz="1800" b="1" dirty="0" smtClean="0">
                <a:solidFill>
                  <a:srgbClr val="000000"/>
                </a:solidFill>
                <a:latin typeface="Calibri" pitchFamily="34" charset="0"/>
                <a:ea typeface="ＭＳ Ｐゴシック" pitchFamily="34" charset="-128"/>
              </a:rPr>
              <a:t> από </a:t>
            </a:r>
            <a:r>
              <a:rPr lang="en-US" altLang="el-GR" sz="1800" b="1" dirty="0" err="1" smtClean="0">
                <a:solidFill>
                  <a:srgbClr val="000000"/>
                </a:solidFill>
                <a:latin typeface="Calibri" pitchFamily="34" charset="0"/>
                <a:ea typeface="ＭＳ Ｐゴシック" pitchFamily="34" charset="-128"/>
              </a:rPr>
              <a:t>την</a:t>
            </a:r>
            <a:r>
              <a:rPr lang="en-US" altLang="el-GR" sz="1800" b="1" dirty="0" smtClean="0">
                <a:solidFill>
                  <a:srgbClr val="000000"/>
                </a:solidFill>
                <a:latin typeface="Calibri" pitchFamily="34" charset="0"/>
                <a:ea typeface="ＭＳ Ｐゴシック" pitchFamily="34" charset="-128"/>
              </a:rPr>
              <a:t> </a:t>
            </a:r>
            <a:r>
              <a:rPr lang="en-US" altLang="el-GR" sz="1800" b="1" dirty="0" err="1" smtClean="0">
                <a:solidFill>
                  <a:srgbClr val="000000"/>
                </a:solidFill>
                <a:latin typeface="Calibri" pitchFamily="34" charset="0"/>
                <a:ea typeface="ＭＳ Ｐゴシック" pitchFamily="34" charset="-128"/>
              </a:rPr>
              <a:t>τάξη</a:t>
            </a:r>
            <a:r>
              <a:rPr lang="en-US" altLang="el-GR" sz="1800" b="1" dirty="0" smtClean="0">
                <a:solidFill>
                  <a:srgbClr val="000000"/>
                </a:solidFill>
                <a:latin typeface="Calibri" pitchFamily="34" charset="0"/>
                <a:ea typeface="ＭＳ Ｐゴシック" pitchFamily="34" charset="-128"/>
              </a:rPr>
              <a:t> </a:t>
            </a: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ευκ</a:t>
            </a:r>
            <a:r>
              <a:rPr lang="en-US" altLang="el-GR" sz="1800" dirty="0" smtClean="0">
                <a:solidFill>
                  <a:srgbClr val="000000"/>
                </a:solidFill>
                <a:latin typeface="Calibri" pitchFamily="34" charset="0"/>
                <a:ea typeface="ＭＳ Ｐゴシック" pitchFamily="34" charset="-128"/>
              </a:rPr>
              <a:t>αιρίες για διαθεματικές συνδέσεις, συνδέσεις με τους στόχους των διαθεματικών προσεγγίσεων, ρόλος του/της δασκάλου/ας</a:t>
            </a:r>
          </a:p>
          <a:p>
            <a:pPr>
              <a:buFont typeface="Calibri" pitchFamily="34" charset="0"/>
              <a:buAutoNum type="arabicPeriod"/>
            </a:pPr>
            <a:r>
              <a:rPr lang="en-US" altLang="el-GR" sz="1800" b="1" dirty="0" err="1" smtClean="0">
                <a:solidFill>
                  <a:srgbClr val="000000"/>
                </a:solidFill>
                <a:latin typeface="Calibri" pitchFamily="34" charset="0"/>
                <a:ea typeface="ＭＳ Ｐゴシック" pitchFamily="34" charset="-128"/>
              </a:rPr>
              <a:t>Αν</a:t>
            </a:r>
            <a:r>
              <a:rPr lang="en-US" altLang="el-GR" sz="1800" b="1" dirty="0" smtClean="0">
                <a:solidFill>
                  <a:srgbClr val="000000"/>
                </a:solidFill>
                <a:latin typeface="Calibri" pitchFamily="34" charset="0"/>
                <a:ea typeface="ＭＳ Ｐゴシック" pitchFamily="34" charset="-128"/>
              </a:rPr>
              <a:t>αστοχασμός των παραδειγμάτων από την τάξη </a:t>
            </a:r>
            <a:r>
              <a:rPr lang="en-US" altLang="el-GR" sz="1800" dirty="0" smtClean="0">
                <a:solidFill>
                  <a:srgbClr val="000000"/>
                </a:solidFill>
                <a:latin typeface="Calibri" pitchFamily="34" charset="0"/>
                <a:ea typeface="ＭＳ Ｐゴシック" pitchFamily="34" charset="-128"/>
              </a:rPr>
              <a:t>- οφέλη των διαθεματικών συνδέσεων, επιπτώσεις</a:t>
            </a:r>
          </a:p>
          <a:p>
            <a:pPr>
              <a:buFont typeface="Calibri" pitchFamily="34" charset="0"/>
              <a:buAutoNum type="arabicPeriod"/>
            </a:pPr>
            <a:r>
              <a:rPr lang="en-US" altLang="el-GR" sz="1800" dirty="0" smtClean="0">
                <a:solidFill>
                  <a:srgbClr val="000000"/>
                </a:solidFill>
                <a:latin typeface="Calibri" pitchFamily="34" charset="0"/>
                <a:ea typeface="ＭＳ Ｐゴシック" pitchFamily="34" charset="-128"/>
              </a:rPr>
              <a:t>Κατα</a:t>
            </a:r>
            <a:r>
              <a:rPr lang="en-US" altLang="el-GR" sz="1800" dirty="0" err="1" smtClean="0">
                <a:solidFill>
                  <a:srgbClr val="000000"/>
                </a:solidFill>
                <a:latin typeface="Calibri" pitchFamily="34" charset="0"/>
                <a:ea typeface="ＭＳ Ｐゴシック" pitchFamily="34" charset="-128"/>
              </a:rPr>
              <a:t>ιγισμός</a:t>
            </a: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ιδεών</a:t>
            </a: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σε</a:t>
            </a: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ομάδ</a:t>
            </a:r>
            <a:r>
              <a:rPr lang="en-US" altLang="el-GR" sz="1800" dirty="0" smtClean="0">
                <a:solidFill>
                  <a:srgbClr val="000000"/>
                </a:solidFill>
                <a:latin typeface="Calibri" pitchFamily="34" charset="0"/>
                <a:ea typeface="ＭＳ Ｐゴシック" pitchFamily="34" charset="-128"/>
              </a:rPr>
              <a:t>α </a:t>
            </a:r>
            <a:r>
              <a:rPr lang="en-US" altLang="el-GR" sz="1800" b="1" dirty="0" smtClean="0">
                <a:solidFill>
                  <a:srgbClr val="000000"/>
                </a:solidFill>
                <a:latin typeface="Calibri" pitchFamily="34" charset="0"/>
                <a:ea typeface="ＭＳ Ｐゴシック" pitchFamily="34" charset="-128"/>
              </a:rPr>
              <a:t>για το σχεδιασμό των εργασιών της διαθεματικής διδασκαλίας των φυσικών επιστημών</a:t>
            </a: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Συζήτηση</a:t>
            </a: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των</a:t>
            </a:r>
            <a:r>
              <a:rPr lang="en-US" altLang="el-GR" sz="1800" dirty="0" smtClean="0">
                <a:solidFill>
                  <a:srgbClr val="000000"/>
                </a:solidFill>
                <a:latin typeface="Calibri" pitchFamily="34" charset="0"/>
                <a:ea typeface="ＭＳ Ｐゴシック" pitchFamily="34" charset="-128"/>
              </a:rPr>
              <a:t> επιπ</a:t>
            </a:r>
            <a:r>
              <a:rPr lang="en-US" altLang="el-GR" sz="1800" dirty="0" err="1" smtClean="0">
                <a:solidFill>
                  <a:srgbClr val="000000"/>
                </a:solidFill>
                <a:latin typeface="Calibri" pitchFamily="34" charset="0"/>
                <a:ea typeface="ＭＳ Ｐゴシック" pitchFamily="34" charset="-128"/>
              </a:rPr>
              <a:t>τώσεων</a:t>
            </a: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στο</a:t>
            </a:r>
            <a:r>
              <a:rPr lang="en-US" altLang="el-GR" sz="1800" dirty="0" smtClean="0">
                <a:solidFill>
                  <a:srgbClr val="000000"/>
                </a:solidFill>
                <a:latin typeface="Calibri" pitchFamily="34" charset="0"/>
                <a:ea typeface="ＭＳ Ｐゴシック" pitchFamily="34" charset="-128"/>
              </a:rPr>
              <a:t> </a:t>
            </a:r>
            <a:r>
              <a:rPr lang="en-US" altLang="el-GR" sz="1800" dirty="0" err="1" smtClean="0">
                <a:solidFill>
                  <a:srgbClr val="000000"/>
                </a:solidFill>
                <a:latin typeface="Calibri" pitchFamily="34" charset="0"/>
                <a:ea typeface="ＭＳ Ｐゴシック" pitchFamily="34" charset="-128"/>
              </a:rPr>
              <a:t>σχεδι</a:t>
            </a:r>
            <a:r>
              <a:rPr lang="en-US" altLang="el-GR" sz="1800" dirty="0" smtClean="0">
                <a:solidFill>
                  <a:srgbClr val="000000"/>
                </a:solidFill>
                <a:latin typeface="Calibri" pitchFamily="34" charset="0"/>
                <a:ea typeface="ＭＳ Ｐゴシック" pitchFamily="34" charset="-128"/>
              </a:rPr>
              <a:t>ασμό</a:t>
            </a:r>
          </a:p>
          <a:p>
            <a:pPr>
              <a:buFont typeface="Calibri" pitchFamily="34" charset="0"/>
              <a:buAutoNum type="arabicPeriod"/>
            </a:pPr>
            <a:r>
              <a:rPr lang="en-US" altLang="el-GR" sz="1800" b="1" dirty="0" err="1" smtClean="0">
                <a:solidFill>
                  <a:srgbClr val="000000"/>
                </a:solidFill>
                <a:latin typeface="Calibri" pitchFamily="34" charset="0"/>
                <a:ea typeface="ＭＳ Ｐゴシック" pitchFamily="34" charset="-128"/>
              </a:rPr>
              <a:t>Αν</a:t>
            </a:r>
            <a:r>
              <a:rPr lang="en-US" altLang="el-GR" sz="1800" b="1" dirty="0" smtClean="0">
                <a:solidFill>
                  <a:srgbClr val="000000"/>
                </a:solidFill>
                <a:latin typeface="Calibri" pitchFamily="34" charset="0"/>
                <a:ea typeface="ＭＳ Ｐゴシック" pitchFamily="34" charset="-128"/>
              </a:rPr>
              <a:t>αστοχασμός των οφελών της ενότητας </a:t>
            </a:r>
            <a:r>
              <a:rPr lang="en-US" altLang="el-GR" sz="1800" dirty="0" smtClean="0">
                <a:solidFill>
                  <a:srgbClr val="000000"/>
                </a:solidFill>
                <a:latin typeface="Calibri" pitchFamily="34" charset="0"/>
                <a:ea typeface="ＭＳ Ｐゴシック" pitchFamily="34" charset="-128"/>
              </a:rPr>
              <a:t>-και του περιεχομένου και της διαδικασίας- αναφορικά με τους στόχους της ενότητας.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484438" y="274638"/>
            <a:ext cx="6551612" cy="1282700"/>
          </a:xfrm>
        </p:spPr>
        <p:txBody>
          <a:bodyPr/>
          <a:lstStyle/>
          <a:p>
            <a:r>
              <a:rPr lang="en-US" altLang="el-GR" sz="3600" b="1" dirty="0" err="1" smtClean="0">
                <a:solidFill>
                  <a:srgbClr val="00B050"/>
                </a:solidFill>
                <a:ea typeface="ＭＳ Ｐゴシック" pitchFamily="34" charset="-128"/>
              </a:rPr>
              <a:t>Πρ</a:t>
            </a:r>
            <a:r>
              <a:rPr lang="en-US" altLang="el-GR" sz="3600" b="1" dirty="0" smtClean="0">
                <a:solidFill>
                  <a:srgbClr val="00B050"/>
                </a:solidFill>
                <a:ea typeface="ＭＳ Ｐゴシック" pitchFamily="34" charset="-128"/>
              </a:rPr>
              <a:t>ακτική δραστηριότητα</a:t>
            </a:r>
            <a:r>
              <a:rPr lang="en-US" altLang="el-GR" sz="2800" b="1" dirty="0" smtClean="0">
                <a:solidFill>
                  <a:srgbClr val="00B050"/>
                </a:solidFill>
                <a:ea typeface="ＭＳ Ｐゴシック" pitchFamily="34" charset="-128"/>
              </a:rPr>
              <a:t/>
            </a:r>
            <a:br>
              <a:rPr lang="en-US" altLang="el-GR" sz="2800" b="1" dirty="0" smtClean="0">
                <a:solidFill>
                  <a:srgbClr val="00B050"/>
                </a:solidFill>
                <a:ea typeface="ＭＳ Ｐゴシック" pitchFamily="34" charset="-128"/>
              </a:rPr>
            </a:br>
            <a:r>
              <a:rPr lang="en-US" altLang="el-GR" sz="2800" b="1" dirty="0" smtClean="0">
                <a:solidFill>
                  <a:srgbClr val="00B050"/>
                </a:solidFill>
                <a:ea typeface="ＭＳ Ｐゴシック" pitchFamily="34" charset="-128"/>
              </a:rPr>
              <a:t>Επιστημονική διερεύνηση που να εκτείνεται σε όλο το πρόγραμμα σπουδών</a:t>
            </a:r>
          </a:p>
        </p:txBody>
      </p:sp>
      <p:sp>
        <p:nvSpPr>
          <p:cNvPr id="18435" name="Content Placeholder 2"/>
          <p:cNvSpPr>
            <a:spLocks noGrp="1"/>
          </p:cNvSpPr>
          <p:nvPr>
            <p:ph idx="1"/>
          </p:nvPr>
        </p:nvSpPr>
        <p:spPr/>
        <p:txBody>
          <a:bodyPr/>
          <a:lstStyle/>
          <a:p>
            <a:pPr marL="0" indent="0">
              <a:buFont typeface="Arial" charset="0"/>
              <a:buNone/>
            </a:pPr>
            <a:r>
              <a:rPr lang="en-US" altLang="el-GR" sz="2000" b="1" dirty="0" smtClean="0">
                <a:solidFill>
                  <a:srgbClr val="000000"/>
                </a:solidFill>
                <a:latin typeface="Calibri" pitchFamily="34" charset="0"/>
                <a:ea typeface="ＭＳ Ｐゴシック" pitchFamily="34" charset="-128"/>
              </a:rPr>
              <a:t>Επ</a:t>
            </a:r>
            <a:r>
              <a:rPr lang="en-US" altLang="el-GR" sz="2000" b="1" dirty="0" err="1" smtClean="0">
                <a:solidFill>
                  <a:srgbClr val="000000"/>
                </a:solidFill>
                <a:latin typeface="Calibri" pitchFamily="34" charset="0"/>
                <a:ea typeface="ＭＳ Ｐゴシック" pitchFamily="34" charset="-128"/>
              </a:rPr>
              <a:t>ιλογή</a:t>
            </a:r>
            <a:r>
              <a:rPr lang="en-US" altLang="el-GR" sz="2000" b="1" dirty="0" smtClean="0">
                <a:solidFill>
                  <a:srgbClr val="000000"/>
                </a:solidFill>
                <a:latin typeface="Calibri" pitchFamily="34" charset="0"/>
                <a:ea typeface="ＭＳ Ｐゴシック" pitchFamily="34" charset="-128"/>
              </a:rPr>
              <a:t> πρα</a:t>
            </a:r>
            <a:r>
              <a:rPr lang="en-US" altLang="el-GR" sz="2000" b="1" dirty="0" err="1" smtClean="0">
                <a:solidFill>
                  <a:srgbClr val="000000"/>
                </a:solidFill>
                <a:latin typeface="Calibri" pitchFamily="34" charset="0"/>
                <a:ea typeface="ＭＳ Ｐゴシック" pitchFamily="34" charset="-128"/>
              </a:rPr>
              <a:t>κτικών</a:t>
            </a:r>
            <a:r>
              <a:rPr lang="en-US" altLang="el-GR" sz="2000" b="1" dirty="0" smtClean="0">
                <a:solidFill>
                  <a:srgbClr val="000000"/>
                </a:solidFill>
                <a:latin typeface="Calibri" pitchFamily="34" charset="0"/>
                <a:ea typeface="ＭＳ Ｐゴシック" pitchFamily="34" charset="-128"/>
              </a:rPr>
              <a:t> </a:t>
            </a:r>
            <a:r>
              <a:rPr lang="en-US" altLang="el-GR" sz="2000" b="1" dirty="0" err="1" smtClean="0">
                <a:solidFill>
                  <a:srgbClr val="000000"/>
                </a:solidFill>
                <a:latin typeface="Calibri" pitchFamily="34" charset="0"/>
                <a:ea typeface="ＭＳ Ｐゴシック" pitchFamily="34" charset="-128"/>
              </a:rPr>
              <a:t>δρ</a:t>
            </a:r>
            <a:r>
              <a:rPr lang="en-US" altLang="el-GR" sz="2000" b="1" dirty="0" smtClean="0">
                <a:solidFill>
                  <a:srgbClr val="000000"/>
                </a:solidFill>
                <a:latin typeface="Calibri" pitchFamily="34" charset="0"/>
                <a:ea typeface="ＭＳ Ｐゴシック" pitchFamily="34" charset="-128"/>
              </a:rPr>
              <a:t>αστηριοτήτων:</a:t>
            </a:r>
          </a:p>
          <a:p>
            <a:pPr marL="0" indent="0">
              <a:buFont typeface="Calibri" pitchFamily="34" charset="0"/>
              <a:buAutoNum type="arabicPeriod"/>
            </a:pPr>
            <a:r>
              <a:rPr lang="en-US" altLang="el-GR" sz="2000" dirty="0" smtClean="0">
                <a:solidFill>
                  <a:srgbClr val="000000"/>
                </a:solidFill>
                <a:latin typeface="Calibri" pitchFamily="34" charset="0"/>
                <a:ea typeface="ＭＳ Ｐゴシック" pitchFamily="34" charset="-128"/>
              </a:rPr>
              <a:t>Μπ</a:t>
            </a:r>
            <a:r>
              <a:rPr lang="en-US" altLang="el-GR" sz="2000" dirty="0" err="1" smtClean="0">
                <a:solidFill>
                  <a:srgbClr val="000000"/>
                </a:solidFill>
                <a:latin typeface="Calibri" pitchFamily="34" charset="0"/>
                <a:ea typeface="ＭＳ Ｐゴシック" pitchFamily="34" charset="-128"/>
              </a:rPr>
              <a:t>ορείς</a:t>
            </a:r>
            <a:r>
              <a:rPr lang="en-US" altLang="el-GR" sz="2000" dirty="0" smtClean="0">
                <a:solidFill>
                  <a:srgbClr val="000000"/>
                </a:solidFill>
                <a:latin typeface="Calibri" pitchFamily="34" charset="0"/>
                <a:ea typeface="ＭＳ Ｐゴシック" pitchFamily="34" charset="-128"/>
              </a:rPr>
              <a:t> να </a:t>
            </a:r>
            <a:r>
              <a:rPr lang="en-US" altLang="el-GR" sz="2000" dirty="0" err="1" smtClean="0">
                <a:solidFill>
                  <a:srgbClr val="000000"/>
                </a:solidFill>
                <a:latin typeface="Calibri" pitchFamily="34" charset="0"/>
                <a:ea typeface="ＭＳ Ｐゴシック" pitchFamily="34" charset="-128"/>
              </a:rPr>
              <a:t>φτιάξεις</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έν</a:t>
            </a:r>
            <a:r>
              <a:rPr lang="en-US" altLang="el-GR" sz="2000" dirty="0" smtClean="0">
                <a:solidFill>
                  <a:srgbClr val="000000"/>
                </a:solidFill>
                <a:latin typeface="Calibri" pitchFamily="34" charset="0"/>
                <a:ea typeface="ＭＳ Ｐゴシック" pitchFamily="34" charset="-128"/>
              </a:rPr>
              <a:t>α αλεξίπτωτο για να παραδώσεις με ασφάλεια ένα δώρο;</a:t>
            </a:r>
          </a:p>
          <a:p>
            <a:pPr marL="0" indent="0">
              <a:buFont typeface="Calibri" pitchFamily="34" charset="0"/>
              <a:buAutoNum type="arabicPeriod"/>
            </a:pPr>
            <a:r>
              <a:rPr lang="en-US" altLang="el-GR" sz="2000" dirty="0" err="1" smtClean="0">
                <a:solidFill>
                  <a:srgbClr val="000000"/>
                </a:solidFill>
                <a:latin typeface="Calibri" pitchFamily="34" charset="0"/>
                <a:ea typeface="ＭＳ Ｐゴシック" pitchFamily="34" charset="-128"/>
              </a:rPr>
              <a:t>Ποι</a:t>
            </a:r>
            <a:r>
              <a:rPr lang="en-US" altLang="el-GR" sz="2000" dirty="0" smtClean="0">
                <a:solidFill>
                  <a:srgbClr val="000000"/>
                </a:solidFill>
                <a:latin typeface="Calibri" pitchFamily="34" charset="0"/>
                <a:ea typeface="ＭＳ Ｐゴシック" pitchFamily="34" charset="-128"/>
              </a:rPr>
              <a:t>α είναι τα καταλληλότερα υλικά για </a:t>
            </a:r>
            <a:r>
              <a:rPr lang="el-GR" altLang="el-GR" sz="2000" dirty="0" smtClean="0">
                <a:solidFill>
                  <a:srgbClr val="000000"/>
                </a:solidFill>
                <a:latin typeface="Calibri" pitchFamily="34" charset="0"/>
                <a:ea typeface="ＭＳ Ｐゴシック" pitchFamily="34" charset="-128"/>
              </a:rPr>
              <a:t>ωτοασπίδες</a:t>
            </a:r>
            <a:r>
              <a:rPr lang="en-US" altLang="el-GR" sz="2000" dirty="0" smtClean="0">
                <a:solidFill>
                  <a:srgbClr val="000000"/>
                </a:solidFill>
                <a:latin typeface="Calibri" pitchFamily="34" charset="0"/>
                <a:ea typeface="ＭＳ Ｐゴシック" pitchFamily="34" charset="-128"/>
              </a:rPr>
              <a:t>;</a:t>
            </a:r>
          </a:p>
          <a:p>
            <a:pPr marL="0" indent="0">
              <a:spcAft>
                <a:spcPts val="600"/>
              </a:spcAft>
              <a:buFont typeface="Calibri" pitchFamily="34" charset="0"/>
              <a:buAutoNum type="arabicPeriod"/>
            </a:pPr>
            <a:r>
              <a:rPr lang="en-US" altLang="el-GR" sz="2000" dirty="0" err="1" smtClean="0">
                <a:solidFill>
                  <a:srgbClr val="000000"/>
                </a:solidFill>
                <a:latin typeface="Calibri" pitchFamily="34" charset="0"/>
                <a:ea typeface="ＭＳ Ｐゴシック" pitchFamily="34" charset="-128"/>
              </a:rPr>
              <a:t>Ποι</a:t>
            </a:r>
            <a:r>
              <a:rPr lang="en-US" altLang="el-GR" sz="2000" dirty="0" smtClean="0">
                <a:solidFill>
                  <a:srgbClr val="000000"/>
                </a:solidFill>
                <a:latin typeface="Calibri" pitchFamily="34" charset="0"/>
                <a:ea typeface="ＭＳ Ｐゴシック" pitchFamily="34" charset="-128"/>
              </a:rPr>
              <a:t>α λαχανικά ενδείκνυνται για τη βαφή υφασμάτων;</a:t>
            </a:r>
          </a:p>
          <a:p>
            <a:pPr marL="0" indent="0">
              <a:buFont typeface="Arial" charset="0"/>
              <a:buNone/>
            </a:pPr>
            <a:r>
              <a:rPr lang="en-US" altLang="el-GR" sz="2000" b="1" dirty="0" err="1" smtClean="0">
                <a:solidFill>
                  <a:srgbClr val="000000"/>
                </a:solidFill>
                <a:latin typeface="Calibri" pitchFamily="34" charset="0"/>
                <a:ea typeface="ＭＳ Ｐゴシック" pitchFamily="34" charset="-128"/>
              </a:rPr>
              <a:t>Σε</a:t>
            </a:r>
            <a:r>
              <a:rPr lang="en-US" altLang="el-GR" sz="2000" b="1" dirty="0" smtClean="0">
                <a:solidFill>
                  <a:srgbClr val="000000"/>
                </a:solidFill>
                <a:latin typeface="Calibri" pitchFamily="34" charset="0"/>
                <a:ea typeface="ＭＳ Ｐゴシック" pitchFamily="34" charset="-128"/>
              </a:rPr>
              <a:t> π</a:t>
            </a:r>
            <a:r>
              <a:rPr lang="en-US" altLang="el-GR" sz="2000" b="1" dirty="0" err="1" smtClean="0">
                <a:solidFill>
                  <a:srgbClr val="000000"/>
                </a:solidFill>
                <a:latin typeface="Calibri" pitchFamily="34" charset="0"/>
                <a:ea typeface="ＭＳ Ｐゴシック" pitchFamily="34" charset="-128"/>
              </a:rPr>
              <a:t>οιο</a:t>
            </a:r>
            <a:r>
              <a:rPr lang="en-US" altLang="el-GR" sz="2000" b="1" dirty="0" smtClean="0">
                <a:solidFill>
                  <a:srgbClr val="000000"/>
                </a:solidFill>
                <a:latin typeface="Calibri" pitchFamily="34" charset="0"/>
                <a:ea typeface="ＭＳ Ｐゴシック" pitchFamily="34" charset="-128"/>
              </a:rPr>
              <a:t> βα</a:t>
            </a:r>
            <a:r>
              <a:rPr lang="en-US" altLang="el-GR" sz="2000" b="1" dirty="0" err="1" smtClean="0">
                <a:solidFill>
                  <a:srgbClr val="000000"/>
                </a:solidFill>
                <a:latin typeface="Calibri" pitchFamily="34" charset="0"/>
                <a:ea typeface="ＭＳ Ｐゴシック" pitchFamily="34" charset="-128"/>
              </a:rPr>
              <a:t>θμό</a:t>
            </a:r>
            <a:r>
              <a:rPr lang="en-US" altLang="el-GR" sz="2000" b="1" dirty="0" smtClean="0">
                <a:solidFill>
                  <a:srgbClr val="000000"/>
                </a:solidFill>
                <a:latin typeface="Calibri" pitchFamily="34" charset="0"/>
                <a:ea typeface="ＭＳ Ｐゴシック" pitchFamily="34" charset="-128"/>
              </a:rPr>
              <a:t> μπ</a:t>
            </a:r>
            <a:r>
              <a:rPr lang="en-US" altLang="el-GR" sz="2000" b="1" dirty="0" err="1" smtClean="0">
                <a:solidFill>
                  <a:srgbClr val="000000"/>
                </a:solidFill>
                <a:latin typeface="Calibri" pitchFamily="34" charset="0"/>
                <a:ea typeface="ＭＳ Ｐゴシック" pitchFamily="34" charset="-128"/>
              </a:rPr>
              <a:t>ορεί</a:t>
            </a:r>
            <a:r>
              <a:rPr lang="en-US" altLang="el-GR" sz="2000" b="1" dirty="0" smtClean="0">
                <a:solidFill>
                  <a:srgbClr val="000000"/>
                </a:solidFill>
                <a:latin typeface="Calibri" pitchFamily="34" charset="0"/>
                <a:ea typeface="ＭＳ Ｐゴシック" pitchFamily="34" charset="-128"/>
              </a:rPr>
              <a:t> </a:t>
            </a:r>
            <a:r>
              <a:rPr lang="en-US" altLang="el-GR" sz="2000" b="1" dirty="0" err="1" smtClean="0">
                <a:solidFill>
                  <a:srgbClr val="000000"/>
                </a:solidFill>
                <a:latin typeface="Calibri" pitchFamily="34" charset="0"/>
                <a:ea typeface="ＭＳ Ｐゴシック" pitchFamily="34" charset="-128"/>
              </a:rPr>
              <a:t>κάθε</a:t>
            </a:r>
            <a:r>
              <a:rPr lang="en-US" altLang="el-GR" sz="2000" b="1" dirty="0" smtClean="0">
                <a:solidFill>
                  <a:srgbClr val="000000"/>
                </a:solidFill>
                <a:latin typeface="Calibri" pitchFamily="34" charset="0"/>
                <a:ea typeface="ＭＳ Ｐゴシック" pitchFamily="34" charset="-128"/>
              </a:rPr>
              <a:t> </a:t>
            </a:r>
            <a:r>
              <a:rPr lang="en-US" altLang="el-GR" sz="2000" b="1" dirty="0" err="1" smtClean="0">
                <a:solidFill>
                  <a:srgbClr val="000000"/>
                </a:solidFill>
                <a:latin typeface="Calibri" pitchFamily="34" charset="0"/>
                <a:ea typeface="ＭＳ Ｐゴシック" pitchFamily="34" charset="-128"/>
              </a:rPr>
              <a:t>δρ</a:t>
            </a:r>
            <a:r>
              <a:rPr lang="en-US" altLang="el-GR" sz="2000" b="1" dirty="0" smtClean="0">
                <a:solidFill>
                  <a:srgbClr val="000000"/>
                </a:solidFill>
                <a:latin typeface="Calibri" pitchFamily="34" charset="0"/>
                <a:ea typeface="ＭＳ Ｐゴシック" pitchFamily="34" charset="-128"/>
              </a:rPr>
              <a:t>αστηριότητα</a:t>
            </a:r>
            <a:r>
              <a:rPr lang="el-GR" altLang="el-GR" sz="2000" b="1" dirty="0" smtClean="0">
                <a:solidFill>
                  <a:srgbClr val="000000"/>
                </a:solidFill>
                <a:latin typeface="Calibri" pitchFamily="34" charset="0"/>
                <a:ea typeface="ＭＳ Ｐゴシック" pitchFamily="34" charset="-128"/>
              </a:rPr>
              <a:t> </a:t>
            </a:r>
            <a:r>
              <a:rPr lang="en-US" altLang="el-GR" sz="2000" b="1" dirty="0" smtClean="0">
                <a:solidFill>
                  <a:srgbClr val="000000"/>
                </a:solidFill>
                <a:latin typeface="Calibri" pitchFamily="34" charset="0"/>
                <a:ea typeface="ＭＳ Ｐゴシック" pitchFamily="34" charset="-128"/>
              </a:rPr>
              <a:t>να:</a:t>
            </a:r>
          </a:p>
          <a:p>
            <a:pPr marL="0" indent="0"/>
            <a:r>
              <a:rPr lang="en-US" altLang="el-GR" sz="2000" dirty="0" err="1" smtClean="0">
                <a:solidFill>
                  <a:srgbClr val="000000"/>
                </a:solidFill>
                <a:latin typeface="Calibri" pitchFamily="34" charset="0"/>
                <a:ea typeface="ＭＳ Ｐゴシック" pitchFamily="34" charset="-128"/>
              </a:rPr>
              <a:t>Σχετίζετ</a:t>
            </a:r>
            <a:r>
              <a:rPr lang="en-US" altLang="el-GR" sz="2000" dirty="0" smtClean="0">
                <a:solidFill>
                  <a:srgbClr val="000000"/>
                </a:solidFill>
                <a:latin typeface="Calibri" pitchFamily="34" charset="0"/>
                <a:ea typeface="ＭＳ Ｐゴシック" pitchFamily="34" charset="-128"/>
              </a:rPr>
              <a:t>αι με καθημερινές εμπειρίες;</a:t>
            </a:r>
          </a:p>
          <a:p>
            <a:pPr marL="0" indent="0"/>
            <a:r>
              <a:rPr lang="en-US" altLang="el-GR" sz="2000" dirty="0" err="1" smtClean="0">
                <a:solidFill>
                  <a:srgbClr val="000000"/>
                </a:solidFill>
                <a:latin typeface="Calibri" pitchFamily="34" charset="0"/>
                <a:ea typeface="ＭＳ Ｐゴシック" pitchFamily="34" charset="-128"/>
              </a:rPr>
              <a:t>Ενισχύει</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τις</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δεξιότητες</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διερεύνησης</a:t>
            </a:r>
            <a:r>
              <a:rPr lang="en-US" altLang="el-GR" sz="2000" dirty="0" smtClean="0">
                <a:solidFill>
                  <a:srgbClr val="000000"/>
                </a:solidFill>
                <a:latin typeface="Calibri" pitchFamily="34" charset="0"/>
                <a:ea typeface="ＭＳ Ｐゴシック" pitchFamily="34" charset="-128"/>
              </a:rPr>
              <a:t> και </a:t>
            </a:r>
            <a:r>
              <a:rPr lang="en-US" altLang="el-GR" sz="2000" dirty="0" err="1" smtClean="0">
                <a:solidFill>
                  <a:srgbClr val="000000"/>
                </a:solidFill>
                <a:latin typeface="Calibri" pitchFamily="34" charset="0"/>
                <a:ea typeface="ＭＳ Ｐゴシック" pitchFamily="34" charset="-128"/>
              </a:rPr>
              <a:t>τις</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δημιουργικές</a:t>
            </a:r>
            <a:r>
              <a:rPr lang="en-US" altLang="el-GR" sz="2000" dirty="0" smtClean="0">
                <a:solidFill>
                  <a:srgbClr val="000000"/>
                </a:solidFill>
                <a:latin typeface="Calibri" pitchFamily="34" charset="0"/>
                <a:ea typeface="ＭＳ Ｐゴシック" pitchFamily="34" charset="-128"/>
              </a:rPr>
              <a:t> π</a:t>
            </a:r>
            <a:r>
              <a:rPr lang="en-US" altLang="el-GR" sz="2000" dirty="0" err="1" smtClean="0">
                <a:solidFill>
                  <a:srgbClr val="000000"/>
                </a:solidFill>
                <a:latin typeface="Calibri" pitchFamily="34" charset="0"/>
                <a:ea typeface="ＭＳ Ｐゴシック" pitchFamily="34" charset="-128"/>
              </a:rPr>
              <a:t>ροδι</a:t>
            </a:r>
            <a:r>
              <a:rPr lang="en-US" altLang="el-GR" sz="2000" dirty="0" smtClean="0">
                <a:solidFill>
                  <a:srgbClr val="000000"/>
                </a:solidFill>
                <a:latin typeface="Calibri" pitchFamily="34" charset="0"/>
                <a:ea typeface="ＭＳ Ｐゴシック" pitchFamily="34" charset="-128"/>
              </a:rPr>
              <a:t>αθέσεις;</a:t>
            </a:r>
          </a:p>
          <a:p>
            <a:pPr marL="0" indent="0">
              <a:spcAft>
                <a:spcPts val="600"/>
              </a:spcAft>
            </a:pPr>
            <a:r>
              <a:rPr lang="en-US" altLang="el-GR" sz="2000" dirty="0" err="1" smtClean="0">
                <a:solidFill>
                  <a:srgbClr val="000000"/>
                </a:solidFill>
                <a:latin typeface="Calibri" pitchFamily="34" charset="0"/>
                <a:ea typeface="ＭＳ Ｐゴシック" pitchFamily="34" charset="-128"/>
              </a:rPr>
              <a:t>Χρησιμο</a:t>
            </a:r>
            <a:r>
              <a:rPr lang="en-US" altLang="el-GR" sz="2000" dirty="0" smtClean="0">
                <a:solidFill>
                  <a:srgbClr val="000000"/>
                </a:solidFill>
                <a:latin typeface="Calibri" pitchFamily="34" charset="0"/>
                <a:ea typeface="ＭＳ Ｐゴシック" pitchFamily="34" charset="-128"/>
              </a:rPr>
              <a:t>ποιεί δεξιότητες και γνώσεις από άλλα μαθήματα;</a:t>
            </a:r>
          </a:p>
          <a:p>
            <a:pPr marL="0" indent="0">
              <a:buFont typeface="Arial" charset="0"/>
              <a:buNone/>
            </a:pPr>
            <a:r>
              <a:rPr lang="en-US" altLang="el-GR" sz="2000" b="1" dirty="0" err="1" smtClean="0">
                <a:solidFill>
                  <a:srgbClr val="000000"/>
                </a:solidFill>
                <a:latin typeface="Calibri" pitchFamily="34" charset="0"/>
                <a:ea typeface="ＭＳ Ｐゴシック" pitchFamily="34" charset="-128"/>
              </a:rPr>
              <a:t>Με</a:t>
            </a:r>
            <a:r>
              <a:rPr lang="en-US" altLang="el-GR" sz="2000" b="1" dirty="0" smtClean="0">
                <a:solidFill>
                  <a:srgbClr val="000000"/>
                </a:solidFill>
                <a:latin typeface="Calibri" pitchFamily="34" charset="0"/>
                <a:ea typeface="ＭＳ Ｐゴシック" pitchFamily="34" charset="-128"/>
              </a:rPr>
              <a:t> π</a:t>
            </a:r>
            <a:r>
              <a:rPr lang="en-US" altLang="el-GR" sz="2000" b="1" dirty="0" err="1" smtClean="0">
                <a:solidFill>
                  <a:srgbClr val="000000"/>
                </a:solidFill>
                <a:latin typeface="Calibri" pitchFamily="34" charset="0"/>
                <a:ea typeface="ＭＳ Ｐゴシック" pitchFamily="34" charset="-128"/>
              </a:rPr>
              <a:t>οιους</a:t>
            </a:r>
            <a:r>
              <a:rPr lang="en-US" altLang="el-GR" sz="2000" b="1" dirty="0" smtClean="0">
                <a:solidFill>
                  <a:srgbClr val="000000"/>
                </a:solidFill>
                <a:latin typeface="Calibri" pitchFamily="34" charset="0"/>
                <a:ea typeface="ＭＳ Ｐゴシック" pitchFamily="34" charset="-128"/>
              </a:rPr>
              <a:t> </a:t>
            </a:r>
            <a:r>
              <a:rPr lang="en-US" altLang="el-GR" sz="2000" b="1" dirty="0" err="1" smtClean="0">
                <a:solidFill>
                  <a:srgbClr val="000000"/>
                </a:solidFill>
                <a:latin typeface="Calibri" pitchFamily="34" charset="0"/>
                <a:ea typeface="ＭＳ Ｐゴシック" pitchFamily="34" charset="-128"/>
              </a:rPr>
              <a:t>τρ</a:t>
            </a:r>
            <a:r>
              <a:rPr lang="en-US" altLang="el-GR" sz="1800" b="1" dirty="0" err="1" smtClean="0">
                <a:solidFill>
                  <a:srgbClr val="000000"/>
                </a:solidFill>
                <a:latin typeface="Calibri" pitchFamily="34" charset="0"/>
                <a:ea typeface="ＭＳ Ｐゴシック" pitchFamily="34" charset="-128"/>
              </a:rPr>
              <a:t>ό</a:t>
            </a:r>
            <a:r>
              <a:rPr lang="en-US" altLang="el-GR" sz="1800" b="1" dirty="0" smtClean="0">
                <a:solidFill>
                  <a:srgbClr val="000000"/>
                </a:solidFill>
                <a:latin typeface="Calibri" pitchFamily="34" charset="0"/>
                <a:ea typeface="ＭＳ Ｐゴシック" pitchFamily="34" charset="-128"/>
              </a:rPr>
              <a:t>πους μπορεί ο/η δάσκαλος/α να ενισχύσει τους συσχετισμούς;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4465637"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1"/>
          <p:cNvSpPr>
            <a:spLocks noGrp="1"/>
          </p:cNvSpPr>
          <p:nvPr>
            <p:ph type="title"/>
          </p:nvPr>
        </p:nvSpPr>
        <p:spPr>
          <a:xfrm>
            <a:off x="2700338" y="115888"/>
            <a:ext cx="5986462" cy="1571625"/>
          </a:xfrm>
        </p:spPr>
        <p:txBody>
          <a:bodyPr/>
          <a:lstStyle/>
          <a:p>
            <a:r>
              <a:rPr lang="en-US" altLang="el-GR" sz="3600" b="1" dirty="0" err="1" smtClean="0">
                <a:solidFill>
                  <a:srgbClr val="00B050"/>
                </a:solidFill>
                <a:ea typeface="ＭＳ Ｐゴシック" pitchFamily="34" charset="-128"/>
              </a:rPr>
              <a:t>Πρ</a:t>
            </a:r>
            <a:r>
              <a:rPr lang="en-US" altLang="el-GR" sz="3600" b="1" dirty="0" smtClean="0">
                <a:solidFill>
                  <a:srgbClr val="00B050"/>
                </a:solidFill>
                <a:ea typeface="ＭＳ Ｐゴシック" pitchFamily="34" charset="-128"/>
              </a:rPr>
              <a:t>ακτική δραστηριότητα 1</a:t>
            </a:r>
            <a:r>
              <a:rPr lang="en-US" altLang="el-GR" sz="2400" b="1" dirty="0" smtClean="0">
                <a:solidFill>
                  <a:srgbClr val="00B050"/>
                </a:solidFill>
                <a:ea typeface="ＭＳ Ｐゴシック" pitchFamily="34" charset="-128"/>
              </a:rPr>
              <a:t/>
            </a:r>
            <a:br>
              <a:rPr lang="en-US" altLang="el-GR" sz="2400" b="1" dirty="0" smtClean="0">
                <a:solidFill>
                  <a:srgbClr val="00B050"/>
                </a:solidFill>
                <a:ea typeface="ＭＳ Ｐゴシック" pitchFamily="34" charset="-128"/>
              </a:rPr>
            </a:br>
            <a:r>
              <a:rPr lang="en-US" altLang="el-GR" sz="2400" b="1" dirty="0" smtClean="0">
                <a:solidFill>
                  <a:srgbClr val="00B050"/>
                </a:solidFill>
                <a:ea typeface="ＭＳ Ｐゴシック" pitchFamily="34" charset="-128"/>
              </a:rPr>
              <a:t> (Σύνδεση </a:t>
            </a:r>
            <a:r>
              <a:rPr lang="el-GR" altLang="el-GR" sz="2400" b="1" dirty="0" smtClean="0">
                <a:solidFill>
                  <a:srgbClr val="00B050"/>
                </a:solidFill>
                <a:ea typeface="ＭＳ Ｐゴシック" pitchFamily="34" charset="-128"/>
              </a:rPr>
              <a:t>Φ</a:t>
            </a:r>
            <a:r>
              <a:rPr lang="en-US" altLang="el-GR" sz="2400" b="1" dirty="0" err="1" smtClean="0">
                <a:solidFill>
                  <a:srgbClr val="00B050"/>
                </a:solidFill>
                <a:ea typeface="ＭＳ Ｐゴシック" pitchFamily="34" charset="-128"/>
              </a:rPr>
              <a:t>υσικών</a:t>
            </a:r>
            <a:r>
              <a:rPr lang="en-US" altLang="el-GR" sz="2400" b="1" dirty="0" smtClean="0">
                <a:solidFill>
                  <a:srgbClr val="00B050"/>
                </a:solidFill>
                <a:ea typeface="ＭＳ Ｐゴシック" pitchFamily="34" charset="-128"/>
              </a:rPr>
              <a:t> </a:t>
            </a:r>
            <a:r>
              <a:rPr lang="el-GR" altLang="el-GR" sz="2400" b="1" dirty="0">
                <a:solidFill>
                  <a:srgbClr val="00B050"/>
                </a:solidFill>
                <a:ea typeface="ＭＳ Ｐゴシック" pitchFamily="34" charset="-128"/>
              </a:rPr>
              <a:t>Ε</a:t>
            </a:r>
            <a:r>
              <a:rPr lang="en-US" altLang="el-GR" sz="2400" b="1" dirty="0" smtClean="0">
                <a:solidFill>
                  <a:srgbClr val="00B050"/>
                </a:solidFill>
                <a:ea typeface="ＭＳ Ｐゴシック" pitchFamily="34" charset="-128"/>
              </a:rPr>
              <a:t>π</a:t>
            </a:r>
            <a:r>
              <a:rPr lang="en-US" altLang="el-GR" sz="2400" b="1" dirty="0" err="1" smtClean="0">
                <a:solidFill>
                  <a:srgbClr val="00B050"/>
                </a:solidFill>
                <a:ea typeface="ＭＳ Ｐゴシック" pitchFamily="34" charset="-128"/>
              </a:rPr>
              <a:t>ιστημών</a:t>
            </a:r>
            <a:r>
              <a:rPr lang="en-US" altLang="el-GR" sz="2400" b="1" dirty="0" smtClean="0">
                <a:solidFill>
                  <a:srgbClr val="00B050"/>
                </a:solidFill>
                <a:ea typeface="ＭＳ Ｐゴシック" pitchFamily="34" charset="-128"/>
              </a:rPr>
              <a:t> και </a:t>
            </a:r>
            <a:r>
              <a:rPr lang="el-GR" altLang="el-GR" sz="2400" b="1" dirty="0" smtClean="0">
                <a:solidFill>
                  <a:srgbClr val="00B050"/>
                </a:solidFill>
                <a:ea typeface="ＭＳ Ｐゴシック" pitchFamily="34" charset="-128"/>
              </a:rPr>
              <a:t>Μ</a:t>
            </a:r>
            <a:r>
              <a:rPr lang="en-US" altLang="el-GR" sz="2400" b="1" dirty="0" smtClean="0">
                <a:solidFill>
                  <a:srgbClr val="00B050"/>
                </a:solidFill>
                <a:ea typeface="ＭＳ Ｐゴシック" pitchFamily="34" charset="-128"/>
              </a:rPr>
              <a:t>α</a:t>
            </a:r>
            <a:r>
              <a:rPr lang="en-US" altLang="el-GR" sz="2400" b="1" dirty="0" err="1" smtClean="0">
                <a:solidFill>
                  <a:srgbClr val="00B050"/>
                </a:solidFill>
                <a:ea typeface="ＭＳ Ｐゴシック" pitchFamily="34" charset="-128"/>
              </a:rPr>
              <a:t>θημ</a:t>
            </a:r>
            <a:r>
              <a:rPr lang="en-US" altLang="el-GR" sz="2400" b="1" dirty="0" smtClean="0">
                <a:solidFill>
                  <a:srgbClr val="00B050"/>
                </a:solidFill>
                <a:ea typeface="ＭＳ Ｐゴシック" pitchFamily="34" charset="-128"/>
              </a:rPr>
              <a:t>ατικών)</a:t>
            </a:r>
          </a:p>
        </p:txBody>
      </p:sp>
      <p:sp>
        <p:nvSpPr>
          <p:cNvPr id="19460" name="TextBox 13"/>
          <p:cNvSpPr txBox="1">
            <a:spLocks noChangeArrowheads="1"/>
          </p:cNvSpPr>
          <p:nvPr/>
        </p:nvSpPr>
        <p:spPr bwMode="auto">
          <a:xfrm>
            <a:off x="4716463" y="1916113"/>
            <a:ext cx="3959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a:p>
            <a:pPr eaLnBrk="1" hangingPunct="1"/>
            <a:endParaRPr lang="en-US" altLang="en-US"/>
          </a:p>
        </p:txBody>
      </p:sp>
      <p:sp>
        <p:nvSpPr>
          <p:cNvPr id="15" name="TextBox 14"/>
          <p:cNvSpPr txBox="1"/>
          <p:nvPr/>
        </p:nvSpPr>
        <p:spPr>
          <a:xfrm>
            <a:off x="5724525" y="2420938"/>
            <a:ext cx="2663825" cy="16319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0" hangingPunct="0">
              <a:buSzPct val="100000"/>
              <a:defRPr/>
            </a:pPr>
            <a:r>
              <a:rPr lang="en-US" sz="2000" b="1" dirty="0" err="1">
                <a:solidFill>
                  <a:srgbClr val="000000"/>
                </a:solidFill>
                <a:latin typeface="Calibri" pitchFamily="34" charset="0"/>
                <a:ea typeface="ＭＳ Ｐゴシック" pitchFamily="34" charset="-128"/>
              </a:rPr>
              <a:t>Μπορείς</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να</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φτιάξεις</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ένα</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αλεξίπτωτο</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ώστε</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να</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παραδώσεις</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το</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δώρο</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σου</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γρήγορα</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και</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με</a:t>
            </a:r>
            <a:r>
              <a:rPr lang="en-US" sz="2000" b="1" dirty="0">
                <a:solidFill>
                  <a:srgbClr val="000000"/>
                </a:solidFill>
                <a:latin typeface="Calibri" pitchFamily="34" charset="0"/>
                <a:ea typeface="ＭＳ Ｐゴシック" pitchFamily="34" charset="-128"/>
              </a:rPr>
              <a:t> </a:t>
            </a:r>
            <a:r>
              <a:rPr lang="en-US" sz="2000" b="1" dirty="0" err="1">
                <a:solidFill>
                  <a:srgbClr val="000000"/>
                </a:solidFill>
                <a:latin typeface="Calibri" pitchFamily="34" charset="0"/>
                <a:ea typeface="ＭＳ Ｐゴシック" pitchFamily="34" charset="-128"/>
              </a:rPr>
              <a:t>ασφάλεια</a:t>
            </a:r>
            <a:r>
              <a:rPr lang="en-US" sz="2000" b="1" dirty="0">
                <a:solidFill>
                  <a:srgbClr val="000000"/>
                </a:solidFill>
                <a:latin typeface="Calibri" pitchFamily="34" charset="0"/>
                <a:ea typeface="ＭＳ Ｐゴシック" pitchFamily="34" charset="-128"/>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idx="4294967295"/>
          </p:nvPr>
        </p:nvSpPr>
        <p:spPr>
          <a:xfrm>
            <a:off x="2771775" y="115888"/>
            <a:ext cx="6048375" cy="1800225"/>
          </a:xfrm>
        </p:spPr>
        <p:txBody>
          <a:bodyPr/>
          <a:lstStyle/>
          <a:p>
            <a:pPr>
              <a:spcAft>
                <a:spcPts val="1200"/>
              </a:spcAft>
            </a:pPr>
            <a:r>
              <a:rPr lang="en-US" altLang="el-GR" sz="2400" b="1" dirty="0" err="1" smtClean="0">
                <a:solidFill>
                  <a:srgbClr val="00B050"/>
                </a:solidFill>
                <a:ea typeface="ＭＳ Ｐゴシック" pitchFamily="34" charset="-128"/>
              </a:rPr>
              <a:t>Πρ</a:t>
            </a:r>
            <a:r>
              <a:rPr lang="en-US" altLang="el-GR" sz="2400" b="1" dirty="0" smtClean="0">
                <a:solidFill>
                  <a:srgbClr val="00B050"/>
                </a:solidFill>
                <a:ea typeface="ＭＳ Ｐゴシック" pitchFamily="34" charset="-128"/>
              </a:rPr>
              <a:t>ακτική δραστηριότητα 2</a:t>
            </a:r>
            <a:r>
              <a:rPr lang="en-US" altLang="el-GR" sz="2000" b="1" dirty="0" smtClean="0">
                <a:solidFill>
                  <a:srgbClr val="00B050"/>
                </a:solidFill>
                <a:ea typeface="ＭＳ Ｐゴシック" pitchFamily="34" charset="-128"/>
              </a:rPr>
              <a:t/>
            </a:r>
            <a:br>
              <a:rPr lang="en-US" altLang="el-GR" sz="2000" b="1" dirty="0" smtClean="0">
                <a:solidFill>
                  <a:srgbClr val="00B050"/>
                </a:solidFill>
                <a:ea typeface="ＭＳ Ｐゴシック" pitchFamily="34" charset="-128"/>
              </a:rPr>
            </a:br>
            <a:r>
              <a:rPr lang="en-US" altLang="el-GR" sz="2000" b="1" dirty="0" smtClean="0">
                <a:solidFill>
                  <a:srgbClr val="00B050"/>
                </a:solidFill>
                <a:ea typeface="ＭＳ Ｐゴシック" pitchFamily="34" charset="-128"/>
              </a:rPr>
              <a:t>(Σύνδεση με ανάγνωση και γραφή - ξεκινώντας με μια ιστορία)</a:t>
            </a:r>
            <a:br>
              <a:rPr lang="en-US" altLang="el-GR" sz="2000" b="1" dirty="0" smtClean="0">
                <a:solidFill>
                  <a:srgbClr val="00B050"/>
                </a:solidFill>
                <a:ea typeface="ＭＳ Ｐゴシック" pitchFamily="34" charset="-128"/>
              </a:rPr>
            </a:br>
            <a:r>
              <a:rPr lang="en-US" altLang="el-GR" sz="2000" b="1" dirty="0" smtClean="0">
                <a:solidFill>
                  <a:srgbClr val="000000"/>
                </a:solidFill>
                <a:ea typeface="ＭＳ Ｐゴシック" pitchFamily="34" charset="-128"/>
              </a:rPr>
              <a:t>Ποια είναι τα καταλληλότερα υλικά για ωτοασπίδες;</a:t>
            </a:r>
          </a:p>
        </p:txBody>
      </p:sp>
      <p:sp>
        <p:nvSpPr>
          <p:cNvPr id="20483" name="TextBox 7"/>
          <p:cNvSpPr txBox="1">
            <a:spLocks noChangeArrowheads="1"/>
          </p:cNvSpPr>
          <p:nvPr/>
        </p:nvSpPr>
        <p:spPr bwMode="auto">
          <a:xfrm>
            <a:off x="395288" y="5084763"/>
            <a:ext cx="828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SzPct val="100000"/>
            </a:pPr>
            <a:r>
              <a:rPr lang="en-US" altLang="el-GR">
                <a:solidFill>
                  <a:srgbClr val="000000"/>
                </a:solidFill>
                <a:latin typeface="Calibri" pitchFamily="34" charset="0"/>
              </a:rPr>
              <a:t>Ο κύριος Αρκούδος δεν μπορούσε να κοιμηθεί. Δοκίμασε διάφορα μέρη εντός και εκτός σπιτιού </a:t>
            </a:r>
            <a:r>
              <a:rPr lang="en-US" altLang="el-GR" b="1">
                <a:solidFill>
                  <a:srgbClr val="FF0000"/>
                </a:solidFill>
                <a:latin typeface="Calibri" pitchFamily="34" charset="0"/>
              </a:rPr>
              <a:t>ΑΛΛΑ</a:t>
            </a:r>
            <a:r>
              <a:rPr lang="en-US" altLang="el-GR">
                <a:solidFill>
                  <a:srgbClr val="000000"/>
                </a:solidFill>
                <a:latin typeface="Calibri" pitchFamily="34" charset="0"/>
              </a:rPr>
              <a:t> - η κυρία Αρκούδα ροχάλιζε, το μικρό αρκουδάκι έκανε ότι ήταν αεροπλάνο, το ρολόι-κούκος έκανε τικ-τακ</a:t>
            </a:r>
            <a:r>
              <a:rPr lang="en-US" altLang="el-GR">
                <a:solidFill>
                  <a:srgbClr val="FF0000"/>
                </a:solidFill>
                <a:latin typeface="Calibri" pitchFamily="34" charset="0"/>
              </a:rPr>
              <a:t>.      </a:t>
            </a:r>
            <a:r>
              <a:rPr lang="en-US" altLang="el-GR" b="1">
                <a:solidFill>
                  <a:srgbClr val="FF0000"/>
                </a:solidFill>
                <a:latin typeface="Calibri" pitchFamily="34" charset="0"/>
              </a:rPr>
              <a:t>Μπορείτε να τον βοηθήσετε;</a:t>
            </a:r>
          </a:p>
        </p:txBody>
      </p:sp>
      <p:pic>
        <p:nvPicPr>
          <p:cNvPr id="2048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89138"/>
            <a:ext cx="23209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16113"/>
            <a:ext cx="2376487"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113" y="1989138"/>
            <a:ext cx="30972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3228975" y="274638"/>
            <a:ext cx="5519738" cy="1498600"/>
          </a:xfrm>
        </p:spPr>
        <p:txBody>
          <a:bodyPr/>
          <a:lstStyle/>
          <a:p>
            <a:r>
              <a:rPr lang="el-GR" altLang="el-GR" sz="3600" b="1" smtClean="0">
                <a:solidFill>
                  <a:srgbClr val="00B050"/>
                </a:solidFill>
                <a:ea typeface="ＭＳ Ｐゴシック" pitchFamily="34" charset="-128"/>
              </a:rPr>
              <a:t/>
            </a:r>
            <a:br>
              <a:rPr lang="el-GR" altLang="el-GR" sz="3600" b="1" smtClean="0">
                <a:solidFill>
                  <a:srgbClr val="00B050"/>
                </a:solidFill>
                <a:ea typeface="ＭＳ Ｐゴシック" pitchFamily="34" charset="-128"/>
              </a:rPr>
            </a:br>
            <a:r>
              <a:rPr lang="en-US" altLang="el-GR" sz="2400" b="1" smtClean="0">
                <a:solidFill>
                  <a:srgbClr val="00B050"/>
                </a:solidFill>
                <a:ea typeface="ＭＳ Ｐゴシック" pitchFamily="34" charset="-128"/>
              </a:rPr>
              <a:t>Πρακτική δραστηριότητα 3</a:t>
            </a:r>
            <a:r>
              <a:rPr lang="en-US" altLang="el-GR" sz="2200" b="1" smtClean="0">
                <a:solidFill>
                  <a:srgbClr val="00B050"/>
                </a:solidFill>
                <a:ea typeface="ＭＳ Ｐゴシック" pitchFamily="34" charset="-128"/>
              </a:rPr>
              <a:t/>
            </a:r>
            <a:br>
              <a:rPr lang="en-US" altLang="el-GR" sz="2200" b="1" smtClean="0">
                <a:solidFill>
                  <a:srgbClr val="00B050"/>
                </a:solidFill>
                <a:ea typeface="ＭＳ Ｐゴシック" pitchFamily="34" charset="-128"/>
              </a:rPr>
            </a:br>
            <a:r>
              <a:rPr lang="en-US" altLang="el-GR" sz="2200" b="1" smtClean="0">
                <a:solidFill>
                  <a:srgbClr val="00B050"/>
                </a:solidFill>
                <a:ea typeface="ＭＳ Ｐゴシック" pitchFamily="34" charset="-128"/>
              </a:rPr>
              <a:t>(Σύνδεση με γεωγραφία, ιστορία τέχνης)</a:t>
            </a:r>
            <a:br>
              <a:rPr lang="en-US" altLang="el-GR" sz="2200" b="1" smtClean="0">
                <a:solidFill>
                  <a:srgbClr val="00B050"/>
                </a:solidFill>
                <a:ea typeface="ＭＳ Ｐゴシック" pitchFamily="34" charset="-128"/>
              </a:rPr>
            </a:br>
            <a:r>
              <a:rPr lang="en-US" altLang="el-GR" sz="2200" b="1" smtClean="0">
                <a:solidFill>
                  <a:srgbClr val="00B050"/>
                </a:solidFill>
                <a:ea typeface="ＭＳ Ｐゴシック" pitchFamily="34" charset="-128"/>
              </a:rPr>
              <a:t/>
            </a:r>
            <a:br>
              <a:rPr lang="en-US" altLang="el-GR" sz="2200" b="1" smtClean="0">
                <a:solidFill>
                  <a:srgbClr val="00B050"/>
                </a:solidFill>
                <a:ea typeface="ＭＳ Ｐゴシック" pitchFamily="34" charset="-128"/>
              </a:rPr>
            </a:br>
            <a:r>
              <a:rPr lang="en-US" altLang="el-GR" sz="2200" b="1" smtClean="0">
                <a:solidFill>
                  <a:srgbClr val="000000"/>
                </a:solidFill>
                <a:ea typeface="ＭＳ Ｐゴシック" pitchFamily="34" charset="-128"/>
              </a:rPr>
              <a:t>Ποια λαχανικά ενδείκνυνται για τη βαφή υφασμάτων;</a:t>
            </a:r>
          </a:p>
        </p:txBody>
      </p:sp>
      <p:pic>
        <p:nvPicPr>
          <p:cNvPr id="2150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05038"/>
            <a:ext cx="18716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354513"/>
            <a:ext cx="23749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205038"/>
            <a:ext cx="209867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2205038"/>
            <a:ext cx="267176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4308475"/>
            <a:ext cx="23749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771775" y="274638"/>
            <a:ext cx="5915025" cy="1282700"/>
          </a:xfrm>
        </p:spPr>
        <p:txBody>
          <a:bodyPr/>
          <a:lstStyle/>
          <a:p>
            <a:r>
              <a:rPr lang="en-US" altLang="el-GR" sz="3600" b="1" dirty="0" err="1" smtClean="0">
                <a:solidFill>
                  <a:srgbClr val="00B050"/>
                </a:solidFill>
                <a:ea typeface="ＭＳ Ｐゴシック" pitchFamily="34" charset="-128"/>
              </a:rPr>
              <a:t>Σημ</a:t>
            </a:r>
            <a:r>
              <a:rPr lang="en-US" altLang="el-GR" sz="3600" b="1" dirty="0" smtClean="0">
                <a:solidFill>
                  <a:srgbClr val="00B050"/>
                </a:solidFill>
                <a:ea typeface="ＭＳ Ｐゴシック" pitchFamily="34" charset="-128"/>
              </a:rPr>
              <a:t>ασία μετρήσεων στις </a:t>
            </a:r>
            <a:r>
              <a:rPr lang="el-GR" altLang="el-GR" sz="3600" b="1" dirty="0" smtClean="0">
                <a:solidFill>
                  <a:srgbClr val="00B050"/>
                </a:solidFill>
                <a:ea typeface="ＭＳ Ｐゴシック" pitchFamily="34" charset="-128"/>
              </a:rPr>
              <a:t>Φ</a:t>
            </a:r>
            <a:r>
              <a:rPr lang="en-US" altLang="el-GR" sz="3600" b="1" dirty="0" err="1" smtClean="0">
                <a:solidFill>
                  <a:srgbClr val="00B050"/>
                </a:solidFill>
                <a:ea typeface="ＭＳ Ｐゴシック" pitchFamily="34" charset="-128"/>
              </a:rPr>
              <a:t>υσικές</a:t>
            </a:r>
            <a:r>
              <a:rPr lang="en-US" altLang="el-GR" sz="3600" b="1" dirty="0" smtClean="0">
                <a:solidFill>
                  <a:srgbClr val="00B050"/>
                </a:solidFill>
                <a:ea typeface="ＭＳ Ｐゴシック" pitchFamily="34" charset="-128"/>
              </a:rPr>
              <a:t> </a:t>
            </a:r>
            <a:r>
              <a:rPr lang="el-GR" altLang="el-GR" sz="3600" b="1" dirty="0">
                <a:solidFill>
                  <a:srgbClr val="00B050"/>
                </a:solidFill>
                <a:ea typeface="ＭＳ Ｐゴシック" pitchFamily="34" charset="-128"/>
              </a:rPr>
              <a:t>Ε</a:t>
            </a:r>
            <a:r>
              <a:rPr lang="en-US" altLang="el-GR" sz="3600" b="1" dirty="0" smtClean="0">
                <a:solidFill>
                  <a:srgbClr val="00B050"/>
                </a:solidFill>
                <a:ea typeface="ＭＳ Ｐゴシック" pitchFamily="34" charset="-128"/>
              </a:rPr>
              <a:t>π</a:t>
            </a:r>
            <a:r>
              <a:rPr lang="en-US" altLang="el-GR" sz="3600" b="1" dirty="0" err="1" smtClean="0">
                <a:solidFill>
                  <a:srgbClr val="00B050"/>
                </a:solidFill>
                <a:ea typeface="ＭＳ Ｐゴシック" pitchFamily="34" charset="-128"/>
              </a:rPr>
              <a:t>ιστήμες</a:t>
            </a:r>
            <a:endParaRPr lang="en-US" altLang="el-GR" sz="3600" b="1" dirty="0" smtClean="0">
              <a:solidFill>
                <a:srgbClr val="00B050"/>
              </a:solidFill>
              <a:ea typeface="ＭＳ Ｐゴシック" pitchFamily="34" charset="-128"/>
            </a:endParaRPr>
          </a:p>
        </p:txBody>
      </p:sp>
      <p:sp>
        <p:nvSpPr>
          <p:cNvPr id="22531" name="Content Placeholder 2"/>
          <p:cNvSpPr>
            <a:spLocks noGrp="1"/>
          </p:cNvSpPr>
          <p:nvPr>
            <p:ph idx="1"/>
          </p:nvPr>
        </p:nvSpPr>
        <p:spPr>
          <a:xfrm>
            <a:off x="468313" y="1989138"/>
            <a:ext cx="8218487" cy="3671887"/>
          </a:xfrm>
        </p:spPr>
        <p:txBody>
          <a:bodyPr/>
          <a:lstStyle/>
          <a:p>
            <a:pPr marL="285750" indent="-285750"/>
            <a:r>
              <a:rPr lang="en-US" altLang="el-GR" sz="2400" smtClean="0">
                <a:solidFill>
                  <a:srgbClr val="000000"/>
                </a:solidFill>
                <a:latin typeface="Calibri" pitchFamily="34" charset="0"/>
                <a:ea typeface="ＭＳ Ｐゴシック" pitchFamily="34" charset="-128"/>
              </a:rPr>
              <a:t>Τι πρέπει να μετρήσεις;</a:t>
            </a:r>
          </a:p>
          <a:p>
            <a:pPr marL="285750" indent="-285750"/>
            <a:r>
              <a:rPr lang="en-US" altLang="el-GR" sz="2400" smtClean="0">
                <a:solidFill>
                  <a:srgbClr val="000000"/>
                </a:solidFill>
                <a:latin typeface="Calibri" pitchFamily="34" charset="0"/>
                <a:ea typeface="ＭＳ Ｐゴシック" pitchFamily="34" charset="-128"/>
              </a:rPr>
              <a:t>Πώς μπορείς να καταγράψεις τα αποτελέσματα;</a:t>
            </a:r>
          </a:p>
          <a:p>
            <a:pPr marL="285750" indent="-285750"/>
            <a:r>
              <a:rPr lang="en-US" altLang="el-GR" sz="2400" smtClean="0">
                <a:solidFill>
                  <a:srgbClr val="000000"/>
                </a:solidFill>
                <a:latin typeface="Calibri" pitchFamily="34" charset="0"/>
                <a:ea typeface="ＭＳ Ｐゴシック" pitchFamily="34" charset="-128"/>
              </a:rPr>
              <a:t>Συλλέξτε μερικά αρχικά δεδομένα</a:t>
            </a:r>
          </a:p>
          <a:p>
            <a:pPr marL="285750" indent="-285750"/>
            <a:r>
              <a:rPr lang="en-US" altLang="el-GR" sz="2400" smtClean="0">
                <a:solidFill>
                  <a:srgbClr val="000000"/>
                </a:solidFill>
                <a:latin typeface="Calibri" pitchFamily="34" charset="0"/>
                <a:ea typeface="ＭＳ Ｐゴシック" pitchFamily="34" charset="-128"/>
              </a:rPr>
              <a:t>Τι μοτίβα παρατηρείτε;</a:t>
            </a:r>
          </a:p>
          <a:p>
            <a:pPr marL="285750" indent="-285750"/>
            <a:r>
              <a:rPr lang="en-US" altLang="el-GR" sz="2400" smtClean="0">
                <a:solidFill>
                  <a:srgbClr val="000000"/>
                </a:solidFill>
                <a:latin typeface="Calibri" pitchFamily="34" charset="0"/>
                <a:ea typeface="ＭＳ Ｐゴシック" pitchFamily="34" charset="-128"/>
              </a:rPr>
              <a:t>Πώς θα μπορούσατε να τα εξηγήσετε;</a:t>
            </a:r>
          </a:p>
          <a:p>
            <a:pPr marL="285750" indent="-285750"/>
            <a:r>
              <a:rPr lang="en-US" altLang="el-GR" sz="2400" smtClean="0">
                <a:solidFill>
                  <a:srgbClr val="000000"/>
                </a:solidFill>
                <a:latin typeface="Calibri" pitchFamily="34" charset="0"/>
                <a:ea typeface="ＭＳ Ｐゴシック" pitchFamily="34" charset="-128"/>
              </a:rPr>
              <a:t>Πώς θα μπορούσατε να ελέγξετε ή να αναπτύξετε περαιτέρω τις ιδέες σας;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2700338" y="274638"/>
            <a:ext cx="6119812" cy="1354137"/>
          </a:xfrm>
        </p:spPr>
        <p:txBody>
          <a:bodyPr/>
          <a:lstStyle/>
          <a:p>
            <a:r>
              <a:rPr lang="en-US" altLang="el-GR" sz="2800" b="1" smtClean="0">
                <a:solidFill>
                  <a:srgbClr val="00B050"/>
                </a:solidFill>
                <a:ea typeface="ＭＳ Ｐゴシック" pitchFamily="34" charset="-128"/>
              </a:rPr>
              <a:t>Ανταλλαγή εμπειριών:</a:t>
            </a:r>
            <a:br>
              <a:rPr lang="en-US" altLang="el-GR" sz="2800" b="1" smtClean="0">
                <a:solidFill>
                  <a:srgbClr val="00B050"/>
                </a:solidFill>
                <a:ea typeface="ＭＳ Ｐゴシック" pitchFamily="34" charset="-128"/>
              </a:rPr>
            </a:br>
            <a:r>
              <a:rPr lang="en-US" altLang="el-GR" sz="2800" b="1" smtClean="0">
                <a:solidFill>
                  <a:srgbClr val="00B050"/>
                </a:solidFill>
                <a:ea typeface="ＭＳ Ｐゴシック" pitchFamily="34" charset="-128"/>
              </a:rPr>
              <a:t>Ευκαιρίες και προκλήσεις στις διαθεματικές εργασίες</a:t>
            </a:r>
          </a:p>
        </p:txBody>
      </p:sp>
      <p:sp>
        <p:nvSpPr>
          <p:cNvPr id="23555" name="TextBox 9"/>
          <p:cNvSpPr txBox="1">
            <a:spLocks noChangeArrowheads="1"/>
          </p:cNvSpPr>
          <p:nvPr/>
        </p:nvSpPr>
        <p:spPr bwMode="auto">
          <a:xfrm>
            <a:off x="755650" y="1773238"/>
            <a:ext cx="7561263"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Font typeface="Arial" charset="0"/>
              <a:buNone/>
            </a:pPr>
            <a:r>
              <a:rPr lang="en-US" altLang="el-GR" sz="2000" i="1" dirty="0" err="1">
                <a:solidFill>
                  <a:srgbClr val="000000"/>
                </a:solidFill>
                <a:latin typeface="Calibri" pitchFamily="34" charset="0"/>
              </a:rPr>
              <a:t>Ατομικά</a:t>
            </a:r>
            <a:r>
              <a:rPr lang="en-US" altLang="el-GR" sz="2000" i="1" dirty="0">
                <a:solidFill>
                  <a:srgbClr val="000000"/>
                </a:solidFill>
                <a:latin typeface="Calibri" pitchFamily="34" charset="0"/>
              </a:rPr>
              <a:t>, κατα</a:t>
            </a:r>
            <a:r>
              <a:rPr lang="en-US" altLang="el-GR" sz="2000" i="1" dirty="0" err="1">
                <a:solidFill>
                  <a:srgbClr val="000000"/>
                </a:solidFill>
                <a:latin typeface="Calibri" pitchFamily="34" charset="0"/>
              </a:rPr>
              <a:t>γράψτε</a:t>
            </a:r>
            <a:r>
              <a:rPr lang="en-US" altLang="el-GR" sz="2000" i="1" dirty="0">
                <a:solidFill>
                  <a:srgbClr val="000000"/>
                </a:solidFill>
                <a:latin typeface="Calibri" pitchFamily="34" charset="0"/>
              </a:rPr>
              <a:t> </a:t>
            </a:r>
            <a:r>
              <a:rPr lang="en-US" altLang="el-GR" sz="2000" i="1" dirty="0" err="1">
                <a:solidFill>
                  <a:srgbClr val="000000"/>
                </a:solidFill>
                <a:latin typeface="Calibri" pitchFamily="34" charset="0"/>
              </a:rPr>
              <a:t>σε</a:t>
            </a:r>
            <a:r>
              <a:rPr lang="en-US" altLang="el-GR" sz="2000" i="1" dirty="0">
                <a:solidFill>
                  <a:srgbClr val="000000"/>
                </a:solidFill>
                <a:latin typeface="Calibri" pitchFamily="34" charset="0"/>
              </a:rPr>
              <a:t> </a:t>
            </a:r>
            <a:r>
              <a:rPr lang="en-US" altLang="el-GR" sz="2000" i="1" dirty="0" err="1">
                <a:solidFill>
                  <a:srgbClr val="000000"/>
                </a:solidFill>
                <a:latin typeface="Calibri" pitchFamily="34" charset="0"/>
              </a:rPr>
              <a:t>ξεχωριστά</a:t>
            </a:r>
            <a:r>
              <a:rPr lang="en-US" altLang="el-GR" sz="2000" i="1" dirty="0">
                <a:solidFill>
                  <a:srgbClr val="000000"/>
                </a:solidFill>
                <a:latin typeface="Calibri" pitchFamily="34" charset="0"/>
              </a:rPr>
              <a:t> α</a:t>
            </a:r>
            <a:r>
              <a:rPr lang="en-US" altLang="el-GR" sz="2000" i="1" dirty="0" err="1">
                <a:solidFill>
                  <a:srgbClr val="000000"/>
                </a:solidFill>
                <a:latin typeface="Calibri" pitchFamily="34" charset="0"/>
              </a:rPr>
              <a:t>υτοκόλλητ</a:t>
            </a:r>
            <a:r>
              <a:rPr lang="en-US" altLang="el-GR" sz="2000" i="1" dirty="0">
                <a:solidFill>
                  <a:srgbClr val="000000"/>
                </a:solidFill>
                <a:latin typeface="Calibri" pitchFamily="34" charset="0"/>
              </a:rPr>
              <a:t>α χαρτάκια</a:t>
            </a:r>
          </a:p>
          <a:p>
            <a:pPr>
              <a:buFont typeface="Arial" charset="0"/>
              <a:buChar char="•"/>
            </a:pPr>
            <a:r>
              <a:rPr lang="en-US" altLang="el-GR" sz="2000" dirty="0">
                <a:solidFill>
                  <a:srgbClr val="000000"/>
                </a:solidFill>
                <a:latin typeface="Calibri" pitchFamily="34" charset="0"/>
              </a:rPr>
              <a:t>2-3 παρα</a:t>
            </a:r>
            <a:r>
              <a:rPr lang="en-US" altLang="el-GR" sz="2000" dirty="0" err="1">
                <a:solidFill>
                  <a:srgbClr val="000000"/>
                </a:solidFill>
                <a:latin typeface="Calibri" pitchFamily="34" charset="0"/>
              </a:rPr>
              <a:t>δείγμ</a:t>
            </a:r>
            <a:r>
              <a:rPr lang="en-US" altLang="el-GR" sz="2000" dirty="0">
                <a:solidFill>
                  <a:srgbClr val="000000"/>
                </a:solidFill>
                <a:latin typeface="Calibri" pitchFamily="34" charset="0"/>
              </a:rPr>
              <a:t>ατα διαθεματικής διδασκαλίας και μάθησης από την τάξη σας</a:t>
            </a:r>
          </a:p>
          <a:p>
            <a:pPr>
              <a:buFont typeface="Arial" charset="0"/>
              <a:buChar char="•"/>
            </a:pPr>
            <a:r>
              <a:rPr lang="en-US" altLang="el-GR" sz="2000" dirty="0" err="1">
                <a:solidFill>
                  <a:srgbClr val="000000"/>
                </a:solidFill>
                <a:latin typeface="Calibri" pitchFamily="34" charset="0"/>
              </a:rPr>
              <a:t>Τι</a:t>
            </a:r>
            <a:r>
              <a:rPr lang="en-US" altLang="el-GR" sz="2000" dirty="0">
                <a:solidFill>
                  <a:srgbClr val="000000"/>
                </a:solidFill>
                <a:latin typeface="Calibri" pitchFamily="34" charset="0"/>
              </a:rPr>
              <a:t> </a:t>
            </a:r>
            <a:r>
              <a:rPr lang="en-US" altLang="el-GR" sz="2000" dirty="0" err="1">
                <a:solidFill>
                  <a:srgbClr val="000000"/>
                </a:solidFill>
                <a:latin typeface="Calibri" pitchFamily="34" charset="0"/>
              </a:rPr>
              <a:t>συνδέσεις</a:t>
            </a:r>
            <a:r>
              <a:rPr lang="en-US" altLang="el-GR" sz="2000" dirty="0">
                <a:solidFill>
                  <a:srgbClr val="000000"/>
                </a:solidFill>
                <a:latin typeface="Calibri" pitchFamily="34" charset="0"/>
              </a:rPr>
              <a:t> υπ</a:t>
            </a:r>
            <a:r>
              <a:rPr lang="en-US" altLang="el-GR" sz="2000" dirty="0" err="1">
                <a:solidFill>
                  <a:srgbClr val="000000"/>
                </a:solidFill>
                <a:latin typeface="Calibri" pitchFamily="34" charset="0"/>
              </a:rPr>
              <a:t>ήρχ</a:t>
            </a:r>
            <a:r>
              <a:rPr lang="en-US" altLang="el-GR" sz="2000" dirty="0">
                <a:solidFill>
                  <a:srgbClr val="000000"/>
                </a:solidFill>
                <a:latin typeface="Calibri" pitchFamily="34" charset="0"/>
              </a:rPr>
              <a:t>αν με το πρόγραμμα σπουδών;</a:t>
            </a:r>
          </a:p>
          <a:p>
            <a:pPr>
              <a:buFont typeface="Arial" charset="0"/>
              <a:buChar char="•"/>
            </a:pPr>
            <a:r>
              <a:rPr lang="en-US" altLang="el-GR" sz="2000" dirty="0" err="1">
                <a:solidFill>
                  <a:srgbClr val="000000"/>
                </a:solidFill>
                <a:latin typeface="Calibri" pitchFamily="34" charset="0"/>
              </a:rPr>
              <a:t>Ποιο</a:t>
            </a:r>
            <a:r>
              <a:rPr lang="en-US" altLang="el-GR" sz="2000" dirty="0">
                <a:solidFill>
                  <a:srgbClr val="000000"/>
                </a:solidFill>
                <a:latin typeface="Calibri" pitchFamily="34" charset="0"/>
              </a:rPr>
              <a:t> </a:t>
            </a:r>
            <a:r>
              <a:rPr lang="en-US" altLang="el-GR" sz="2000" dirty="0" err="1">
                <a:solidFill>
                  <a:srgbClr val="000000"/>
                </a:solidFill>
                <a:latin typeface="Calibri" pitchFamily="34" charset="0"/>
              </a:rPr>
              <a:t>ήτ</a:t>
            </a:r>
            <a:r>
              <a:rPr lang="en-US" altLang="el-GR" sz="2000" dirty="0">
                <a:solidFill>
                  <a:srgbClr val="000000"/>
                </a:solidFill>
                <a:latin typeface="Calibri" pitchFamily="34" charset="0"/>
              </a:rPr>
              <a:t>αν το σκεπτικό/η έμπνευσή σας για το σχεδιασμό του παραδείγματός σας;</a:t>
            </a:r>
          </a:p>
          <a:p>
            <a:pPr>
              <a:buFont typeface="Arial" charset="0"/>
              <a:buChar char="•"/>
            </a:pPr>
            <a:r>
              <a:rPr lang="en-US" altLang="el-GR" sz="2000" dirty="0" err="1">
                <a:solidFill>
                  <a:srgbClr val="000000"/>
                </a:solidFill>
                <a:latin typeface="Calibri" pitchFamily="34" charset="0"/>
              </a:rPr>
              <a:t>Λά</a:t>
            </a:r>
            <a:r>
              <a:rPr lang="en-US" altLang="el-GR" sz="2000" dirty="0">
                <a:solidFill>
                  <a:srgbClr val="000000"/>
                </a:solidFill>
                <a:latin typeface="Calibri" pitchFamily="34" charset="0"/>
              </a:rPr>
              <a:t>βατε καθόλου υποστήριξη ή βοήθεια για το σχεδιασμό των εμπειριών διαθεματικής μάθησης – από ποιον;</a:t>
            </a:r>
          </a:p>
          <a:p>
            <a:pPr>
              <a:buFont typeface="Arial" charset="0"/>
              <a:buChar char="•"/>
            </a:pPr>
            <a:r>
              <a:rPr lang="en-US" altLang="el-GR" sz="2000" dirty="0">
                <a:solidFill>
                  <a:srgbClr val="000000"/>
                </a:solidFill>
                <a:latin typeface="Calibri" pitchFamily="34" charset="0"/>
              </a:rPr>
              <a:t> </a:t>
            </a:r>
            <a:r>
              <a:rPr lang="en-US" altLang="el-GR" sz="2000" dirty="0" err="1">
                <a:solidFill>
                  <a:srgbClr val="000000"/>
                </a:solidFill>
                <a:latin typeface="Calibri" pitchFamily="34" charset="0"/>
              </a:rPr>
              <a:t>Τι</a:t>
            </a:r>
            <a:r>
              <a:rPr lang="en-US" altLang="el-GR" sz="2000" dirty="0">
                <a:solidFill>
                  <a:srgbClr val="000000"/>
                </a:solidFill>
                <a:latin typeface="Calibri" pitchFamily="34" charset="0"/>
              </a:rPr>
              <a:t> π</a:t>
            </a:r>
            <a:r>
              <a:rPr lang="en-US" altLang="el-GR" sz="2000" dirty="0" err="1">
                <a:solidFill>
                  <a:srgbClr val="000000"/>
                </a:solidFill>
                <a:latin typeface="Calibri" pitchFamily="34" charset="0"/>
              </a:rPr>
              <a:t>ροκλήσεις</a:t>
            </a:r>
            <a:r>
              <a:rPr lang="en-US" altLang="el-GR" sz="2000" dirty="0">
                <a:solidFill>
                  <a:srgbClr val="000000"/>
                </a:solidFill>
                <a:latin typeface="Calibri" pitchFamily="34" charset="0"/>
              </a:rPr>
              <a:t> α</a:t>
            </a:r>
            <a:r>
              <a:rPr lang="en-US" altLang="el-GR" sz="2000" dirty="0" err="1">
                <a:solidFill>
                  <a:srgbClr val="000000"/>
                </a:solidFill>
                <a:latin typeface="Calibri" pitchFamily="34" charset="0"/>
              </a:rPr>
              <a:t>ντιμετω</a:t>
            </a:r>
            <a:r>
              <a:rPr lang="en-US" altLang="el-GR" sz="2000" dirty="0">
                <a:solidFill>
                  <a:srgbClr val="000000"/>
                </a:solidFill>
                <a:latin typeface="Calibri" pitchFamily="34" charset="0"/>
              </a:rPr>
              <a:t>πίσατε;</a:t>
            </a:r>
          </a:p>
          <a:p>
            <a:pPr>
              <a:buFont typeface="Arial" charset="0"/>
              <a:buNone/>
            </a:pPr>
            <a:endParaRPr lang="en-US" altLang="el-GR" sz="1000" dirty="0">
              <a:solidFill>
                <a:srgbClr val="000000"/>
              </a:solidFill>
              <a:latin typeface="Calibri" pitchFamily="34" charset="0"/>
            </a:endParaRPr>
          </a:p>
          <a:p>
            <a:pPr>
              <a:buFont typeface="Arial" charset="0"/>
              <a:buNone/>
            </a:pPr>
            <a:r>
              <a:rPr lang="en-US" altLang="el-GR" sz="2000" i="1" dirty="0" err="1">
                <a:solidFill>
                  <a:srgbClr val="000000"/>
                </a:solidFill>
                <a:latin typeface="Calibri" pitchFamily="34" charset="0"/>
              </a:rPr>
              <a:t>Σε</a:t>
            </a:r>
            <a:r>
              <a:rPr lang="en-US" altLang="el-GR" sz="2000" i="1" dirty="0">
                <a:solidFill>
                  <a:srgbClr val="000000"/>
                </a:solidFill>
                <a:latin typeface="Calibri" pitchFamily="34" charset="0"/>
              </a:rPr>
              <a:t> </a:t>
            </a:r>
            <a:r>
              <a:rPr lang="en-US" altLang="el-GR" sz="2000" i="1" dirty="0" err="1">
                <a:solidFill>
                  <a:srgbClr val="000000"/>
                </a:solidFill>
                <a:latin typeface="Calibri" pitchFamily="34" charset="0"/>
              </a:rPr>
              <a:t>ομάδ</a:t>
            </a:r>
            <a:r>
              <a:rPr lang="en-US" altLang="el-GR" sz="2000" i="1" dirty="0">
                <a:solidFill>
                  <a:srgbClr val="000000"/>
                </a:solidFill>
                <a:latin typeface="Calibri" pitchFamily="34" charset="0"/>
              </a:rPr>
              <a:t>α των 4-5 ατόμων</a:t>
            </a:r>
          </a:p>
          <a:p>
            <a:pPr>
              <a:buFont typeface="Arial" charset="0"/>
              <a:buChar char="•"/>
            </a:pPr>
            <a:r>
              <a:rPr lang="en-US" altLang="el-GR" sz="2000" dirty="0" err="1">
                <a:solidFill>
                  <a:srgbClr val="000000"/>
                </a:solidFill>
                <a:latin typeface="Calibri" pitchFamily="34" charset="0"/>
              </a:rPr>
              <a:t>Μοιρ</a:t>
            </a:r>
            <a:r>
              <a:rPr lang="en-US" altLang="el-GR" sz="2000" dirty="0">
                <a:solidFill>
                  <a:srgbClr val="000000"/>
                </a:solidFill>
                <a:latin typeface="Calibri" pitchFamily="34" charset="0"/>
              </a:rPr>
              <a:t>αστείτε και ομαδοποιήστε τις απαντήσεις σας σε μια αφίσα</a:t>
            </a:r>
          </a:p>
          <a:p>
            <a:pPr>
              <a:buFont typeface="Arial" charset="0"/>
              <a:buChar char="•"/>
            </a:pPr>
            <a:r>
              <a:rPr lang="en-US" altLang="el-GR" sz="2000" dirty="0">
                <a:solidFill>
                  <a:srgbClr val="000000"/>
                </a:solidFill>
                <a:latin typeface="Calibri" pitchFamily="34" charset="0"/>
              </a:rPr>
              <a:t>Υπ</a:t>
            </a:r>
            <a:r>
              <a:rPr lang="en-US" altLang="el-GR" sz="2000" dirty="0" err="1">
                <a:solidFill>
                  <a:srgbClr val="000000"/>
                </a:solidFill>
                <a:latin typeface="Calibri" pitchFamily="34" charset="0"/>
              </a:rPr>
              <a:t>άρχουν</a:t>
            </a:r>
            <a:r>
              <a:rPr lang="en-US" altLang="el-GR" sz="2000" dirty="0">
                <a:solidFill>
                  <a:srgbClr val="000000"/>
                </a:solidFill>
                <a:latin typeface="Calibri" pitchFamily="34" charset="0"/>
              </a:rPr>
              <a:t> </a:t>
            </a:r>
            <a:r>
              <a:rPr lang="en-US" altLang="el-GR" sz="2000" dirty="0" err="1">
                <a:solidFill>
                  <a:srgbClr val="000000"/>
                </a:solidFill>
                <a:latin typeface="Calibri" pitchFamily="34" charset="0"/>
              </a:rPr>
              <a:t>κοινά</a:t>
            </a:r>
            <a:r>
              <a:rPr lang="en-US" altLang="el-GR" sz="2000" dirty="0">
                <a:solidFill>
                  <a:srgbClr val="000000"/>
                </a:solidFill>
                <a:latin typeface="Calibri" pitchFamily="34" charset="0"/>
              </a:rPr>
              <a:t> </a:t>
            </a:r>
            <a:r>
              <a:rPr lang="en-US" altLang="el-GR" sz="2000" dirty="0" err="1">
                <a:solidFill>
                  <a:srgbClr val="000000"/>
                </a:solidFill>
                <a:latin typeface="Calibri" pitchFamily="34" charset="0"/>
              </a:rPr>
              <a:t>θέμ</a:t>
            </a:r>
            <a:r>
              <a:rPr lang="en-US" altLang="el-GR" sz="2000" dirty="0">
                <a:solidFill>
                  <a:srgbClr val="000000"/>
                </a:solidFill>
                <a:latin typeface="Calibri" pitchFamily="34" charset="0"/>
              </a:rPr>
              <a:t>ατα ή διαφορές;</a:t>
            </a:r>
          </a:p>
          <a:p>
            <a:pPr>
              <a:buFont typeface="Arial" charset="0"/>
              <a:buChar char="•"/>
            </a:pPr>
            <a:r>
              <a:rPr lang="en-US" altLang="el-GR" sz="2000" dirty="0" err="1">
                <a:solidFill>
                  <a:srgbClr val="000000"/>
                </a:solidFill>
                <a:latin typeface="Calibri" pitchFamily="34" charset="0"/>
              </a:rPr>
              <a:t>Τι</a:t>
            </a:r>
            <a:r>
              <a:rPr lang="en-US" altLang="el-GR" sz="2000" dirty="0">
                <a:solidFill>
                  <a:srgbClr val="000000"/>
                </a:solidFill>
                <a:latin typeface="Calibri" pitchFamily="34" charset="0"/>
              </a:rPr>
              <a:t> </a:t>
            </a:r>
            <a:r>
              <a:rPr lang="en-US" altLang="el-GR" sz="2000" dirty="0" err="1">
                <a:solidFill>
                  <a:srgbClr val="000000"/>
                </a:solidFill>
                <a:latin typeface="Calibri" pitchFamily="34" charset="0"/>
              </a:rPr>
              <a:t>ζητήμ</a:t>
            </a:r>
            <a:r>
              <a:rPr lang="en-US" altLang="el-GR" sz="2000" dirty="0">
                <a:solidFill>
                  <a:srgbClr val="000000"/>
                </a:solidFill>
                <a:latin typeface="Calibri" pitchFamily="34" charset="0"/>
              </a:rPr>
              <a:t>ατα αναδείχθηκαν;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2500" y="274638"/>
            <a:ext cx="5194300" cy="1425575"/>
          </a:xfrm>
        </p:spPr>
        <p:txBody>
          <a:bodyPr>
            <a:normAutofit fontScale="90000"/>
          </a:bodyPr>
          <a:lstStyle/>
          <a:p>
            <a:pPr>
              <a:buSzPct val="100000"/>
              <a:defRPr/>
            </a:pPr>
            <a:r>
              <a:rPr lang="en-US" sz="4000" b="1" smtClean="0">
                <a:solidFill>
                  <a:srgbClr val="00B050"/>
                </a:solidFill>
                <a:ea typeface="ＭＳ Ｐゴシック" pitchFamily="34" charset="-128"/>
              </a:rPr>
              <a:t>Εισαγωγή στο έργο CEYS</a:t>
            </a:r>
            <a:r>
              <a:rPr lang="en-US" sz="2000" b="1" smtClean="0">
                <a:solidFill>
                  <a:srgbClr val="00B050"/>
                </a:solidFill>
                <a:ea typeface="ＭＳ Ｐゴシック" pitchFamily="34" charset="-128"/>
              </a:rPr>
              <a:t> (χρησιμοποιήστε ανάλογα με το πλαίσιο)</a:t>
            </a:r>
          </a:p>
        </p:txBody>
      </p:sp>
      <p:sp>
        <p:nvSpPr>
          <p:cNvPr id="3" name="Tijdelijke aanduiding voor inhoud 2"/>
          <p:cNvSpPr>
            <a:spLocks noGrp="1"/>
          </p:cNvSpPr>
          <p:nvPr>
            <p:ph idx="1"/>
          </p:nvPr>
        </p:nvSpPr>
        <p:spPr/>
        <p:txBody>
          <a:bodyPr>
            <a:normAutofit fontScale="92500" lnSpcReduction="10000"/>
          </a:bodyPr>
          <a:lstStyle/>
          <a:p>
            <a:pPr>
              <a:lnSpc>
                <a:spcPct val="80000"/>
              </a:lnSpc>
              <a:defRPr/>
            </a:pPr>
            <a:r>
              <a:rPr lang="en-US" sz="3000" smtClean="0">
                <a:solidFill>
                  <a:srgbClr val="000000"/>
                </a:solidFill>
                <a:latin typeface="Calibri" pitchFamily="34" charset="0"/>
                <a:ea typeface="ＭＳ Ｐゴシック" pitchFamily="34" charset="-128"/>
              </a:rPr>
              <a:t>Ευρωπαϊκό έργο Erasmus+</a:t>
            </a:r>
          </a:p>
          <a:p>
            <a:pPr>
              <a:lnSpc>
                <a:spcPct val="80000"/>
              </a:lnSpc>
              <a:defRPr/>
            </a:pPr>
            <a:r>
              <a:rPr lang="en-US" sz="3000" smtClean="0">
                <a:solidFill>
                  <a:srgbClr val="000000"/>
                </a:solidFill>
                <a:latin typeface="Calibri" pitchFamily="34" charset="0"/>
                <a:ea typeface="ＭＳ Ｐゴシック" pitchFamily="34" charset="-128"/>
              </a:rPr>
              <a:t>Εταίροι σε Βέλγιο, Ελλάδα, Ρουμανία, ΗΒ</a:t>
            </a:r>
          </a:p>
          <a:p>
            <a:pPr>
              <a:lnSpc>
                <a:spcPct val="80000"/>
              </a:lnSpc>
              <a:defRPr/>
            </a:pPr>
            <a:r>
              <a:rPr lang="en-US" sz="3000" smtClean="0">
                <a:solidFill>
                  <a:srgbClr val="000000"/>
                </a:solidFill>
                <a:latin typeface="Calibri" pitchFamily="34" charset="0"/>
                <a:ea typeface="ＭＳ Ｐゴシック" pitchFamily="34" charset="-128"/>
              </a:rPr>
              <a:t>Συνέχιση του έργου «Creative Little Scientists» (Δημιουργικοί Μικροί Επιστήμονες) </a:t>
            </a:r>
            <a:r>
              <a:rPr lang="en-US" sz="3000" smtClean="0">
                <a:solidFill>
                  <a:srgbClr val="000000"/>
                </a:solidFill>
                <a:latin typeface="Calibri" pitchFamily="34" charset="0"/>
                <a:ea typeface="ＭＳ Ｐゴシック" pitchFamily="34" charset="-128"/>
                <a:hlinkClick r:id="rId3"/>
              </a:rPr>
              <a:t>http://www.creative-little-scientists.eu</a:t>
            </a:r>
            <a:endParaRPr lang="en-US" sz="3000" smtClean="0">
              <a:solidFill>
                <a:srgbClr val="000000"/>
              </a:solidFill>
              <a:latin typeface="Calibri" pitchFamily="34" charset="0"/>
              <a:ea typeface="ＭＳ Ｐゴシック" pitchFamily="34" charset="-128"/>
            </a:endParaRPr>
          </a:p>
          <a:p>
            <a:pPr>
              <a:lnSpc>
                <a:spcPct val="80000"/>
              </a:lnSpc>
              <a:defRPr/>
            </a:pPr>
            <a:r>
              <a:rPr lang="en-US" sz="3000" smtClean="0">
                <a:solidFill>
                  <a:srgbClr val="000000"/>
                </a:solidFill>
                <a:latin typeface="Calibri" pitchFamily="34" charset="0"/>
                <a:ea typeface="ＭＳ Ｐゴシック" pitchFamily="34" charset="-128"/>
              </a:rPr>
              <a:t> Στόχοι</a:t>
            </a:r>
          </a:p>
          <a:p>
            <a:pPr lvl="1">
              <a:lnSpc>
                <a:spcPct val="80000"/>
              </a:lnSpc>
              <a:buFont typeface="Wingdings" pitchFamily="2" charset="2"/>
              <a:buChar char="Ø"/>
              <a:defRPr/>
            </a:pPr>
            <a:r>
              <a:rPr lang="en-US" sz="2600" smtClean="0">
                <a:solidFill>
                  <a:srgbClr val="000000"/>
                </a:solidFill>
                <a:latin typeface="Calibri" pitchFamily="34" charset="0"/>
                <a:ea typeface="ＭＳ Ｐゴシック" pitchFamily="34" charset="-128"/>
              </a:rPr>
              <a:t>Ανάπτυξη της πορείας εξέλιξης του/της δασκάλου/ας και ανάπτυξη του συνοδευτικού υλικού</a:t>
            </a:r>
          </a:p>
          <a:p>
            <a:pPr lvl="1">
              <a:lnSpc>
                <a:spcPct val="80000"/>
              </a:lnSpc>
              <a:buFont typeface="Wingdings" pitchFamily="2" charset="2"/>
              <a:buChar char="Ø"/>
              <a:defRPr/>
            </a:pPr>
            <a:r>
              <a:rPr lang="en-US" sz="2600" smtClean="0">
                <a:solidFill>
                  <a:srgbClr val="000000"/>
                </a:solidFill>
                <a:latin typeface="Calibri" pitchFamily="34" charset="0"/>
                <a:ea typeface="ＭＳ Ｐゴシック" pitchFamily="34" charset="-128"/>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148" name="Rectangle 9"/>
          <p:cNvSpPr>
            <a:spLocks noChangeArrowheads="1"/>
          </p:cNvSpPr>
          <p:nvPr/>
        </p:nvSpPr>
        <p:spPr bwMode="auto">
          <a:xfrm>
            <a:off x="15240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GB" altLang="en-US"/>
          </a:p>
        </p:txBody>
      </p:sp>
      <p:sp>
        <p:nvSpPr>
          <p:cNvPr id="6149" name="Rectangle 12"/>
          <p:cNvSpPr>
            <a:spLocks noChangeArrowheads="1"/>
          </p:cNvSpPr>
          <p:nvPr/>
        </p:nvSpPr>
        <p:spPr bwMode="auto">
          <a:xfrm>
            <a:off x="609600" y="609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2879725" algn="ctr"/>
                <a:tab pos="5761038" algn="r"/>
              </a:tabLst>
              <a:defRPr>
                <a:solidFill>
                  <a:schemeClr val="tx1"/>
                </a:solidFill>
                <a:latin typeface="Arial" charset="0"/>
                <a:ea typeface="ＭＳ Ｐゴシック" pitchFamily="34" charset="-128"/>
              </a:defRPr>
            </a:lvl1pPr>
            <a:lvl2pPr marL="742950" indent="-285750" eaLnBrk="0" hangingPunct="0">
              <a:tabLst>
                <a:tab pos="2879725" algn="ctr"/>
                <a:tab pos="5761038" algn="r"/>
              </a:tabLst>
              <a:defRPr>
                <a:solidFill>
                  <a:schemeClr val="tx1"/>
                </a:solidFill>
                <a:latin typeface="Arial" charset="0"/>
                <a:ea typeface="ＭＳ Ｐゴシック" pitchFamily="34" charset="-128"/>
              </a:defRPr>
            </a:lvl2pPr>
            <a:lvl3pPr marL="1143000" indent="-228600" eaLnBrk="0" hangingPunct="0">
              <a:tabLst>
                <a:tab pos="2879725" algn="ctr"/>
                <a:tab pos="5761038" algn="r"/>
              </a:tabLst>
              <a:defRPr>
                <a:solidFill>
                  <a:schemeClr val="tx1"/>
                </a:solidFill>
                <a:latin typeface="Arial" charset="0"/>
                <a:ea typeface="ＭＳ Ｐゴシック" pitchFamily="34" charset="-128"/>
              </a:defRPr>
            </a:lvl3pPr>
            <a:lvl4pPr marL="1600200" indent="-228600" eaLnBrk="0" hangingPunct="0">
              <a:tabLst>
                <a:tab pos="2879725" algn="ctr"/>
                <a:tab pos="5761038" algn="r"/>
              </a:tabLst>
              <a:defRPr>
                <a:solidFill>
                  <a:schemeClr val="tx1"/>
                </a:solidFill>
                <a:latin typeface="Arial" charset="0"/>
                <a:ea typeface="ＭＳ Ｐゴシック" pitchFamily="34" charset="-128"/>
              </a:defRPr>
            </a:lvl4pPr>
            <a:lvl5pPr marL="2057400" indent="-228600" eaLnBrk="0" hangingPunct="0">
              <a:tabLst>
                <a:tab pos="2879725" algn="ctr"/>
                <a:tab pos="5761038" algn="r"/>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2879725" algn="ctr"/>
                <a:tab pos="5761038" algn="r"/>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2879725" algn="ctr"/>
                <a:tab pos="5761038" algn="r"/>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2879725" algn="ctr"/>
                <a:tab pos="5761038" algn="r"/>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2879725" algn="ctr"/>
                <a:tab pos="5761038" algn="r"/>
              </a:tabLst>
              <a:defRPr>
                <a:solidFill>
                  <a:schemeClr val="tx1"/>
                </a:solidFill>
                <a:latin typeface="Arial" charset="0"/>
                <a:ea typeface="ＭＳ Ｐゴシック" pitchFamily="34" charset="-128"/>
              </a:defRPr>
            </a:lvl9pPr>
          </a:lstStyle>
          <a:p>
            <a:pPr eaLnBrk="1" hangingPunct="1"/>
            <a:endParaRPr lang="en-US" altLang="en-US">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16238" y="274638"/>
            <a:ext cx="5770562" cy="1282700"/>
          </a:xfrm>
        </p:spPr>
        <p:txBody>
          <a:bodyPr/>
          <a:lstStyle/>
          <a:p>
            <a:r>
              <a:rPr lang="en-US" altLang="el-GR" sz="2500" b="1" smtClean="0">
                <a:solidFill>
                  <a:srgbClr val="00B050"/>
                </a:solidFill>
                <a:ea typeface="ＭＳ Ｐゴシック" pitchFamily="34" charset="-128"/>
              </a:rPr>
              <a:t>Συζήτηση των στόχων της διαθεματικής διδασκαλίας: ανάλυση παραδειγμάτων από την τάξη</a:t>
            </a:r>
          </a:p>
        </p:txBody>
      </p:sp>
      <p:sp>
        <p:nvSpPr>
          <p:cNvPr id="24579" name="Content Placeholder 2"/>
          <p:cNvSpPr>
            <a:spLocks noGrp="1"/>
          </p:cNvSpPr>
          <p:nvPr>
            <p:ph idx="1"/>
          </p:nvPr>
        </p:nvSpPr>
        <p:spPr>
          <a:xfrm>
            <a:off x="457200" y="1557338"/>
            <a:ext cx="8075240" cy="4608512"/>
          </a:xfrm>
        </p:spPr>
        <p:txBody>
          <a:bodyPr/>
          <a:lstStyle/>
          <a:p>
            <a:pPr marL="182563" indent="-182563"/>
            <a:r>
              <a:rPr lang="en-US" altLang="el-GR" sz="2000" b="1" dirty="0" err="1" smtClean="0">
                <a:solidFill>
                  <a:srgbClr val="FF0000"/>
                </a:solidFill>
                <a:latin typeface="Calibri" pitchFamily="34" charset="0"/>
                <a:ea typeface="ＭＳ Ｐゴシック" pitchFamily="34" charset="-128"/>
              </a:rPr>
              <a:t>Ποιοι</a:t>
            </a:r>
            <a:r>
              <a:rPr lang="en-US" altLang="el-GR" sz="2000" b="1" dirty="0" smtClean="0">
                <a:solidFill>
                  <a:srgbClr val="FF0000"/>
                </a:solidFill>
                <a:latin typeface="Calibri" pitchFamily="34" charset="0"/>
                <a:ea typeface="ＭＳ Ｐゴシック" pitchFamily="34" charset="-128"/>
              </a:rPr>
              <a:t> </a:t>
            </a:r>
            <a:r>
              <a:rPr lang="en-US" altLang="el-GR" sz="2000" b="1" dirty="0" err="1" smtClean="0">
                <a:solidFill>
                  <a:srgbClr val="FF0000"/>
                </a:solidFill>
                <a:latin typeface="Calibri" pitchFamily="34" charset="0"/>
                <a:ea typeface="ＭＳ Ｐゴシック" pitchFamily="34" charset="-128"/>
              </a:rPr>
              <a:t>στόχοι</a:t>
            </a:r>
            <a:r>
              <a:rPr lang="en-US" altLang="el-GR" sz="2000" b="1" dirty="0" smtClean="0">
                <a:solidFill>
                  <a:srgbClr val="FF0000"/>
                </a:solidFill>
                <a:latin typeface="Calibri" pitchFamily="34" charset="0"/>
                <a:ea typeface="ＭＳ Ｐゴシック" pitchFamily="34" charset="-128"/>
              </a:rPr>
              <a:t> </a:t>
            </a:r>
            <a:r>
              <a:rPr lang="en-US" altLang="el-GR" sz="2000" b="1" dirty="0" err="1" smtClean="0">
                <a:solidFill>
                  <a:srgbClr val="FF0000"/>
                </a:solidFill>
                <a:latin typeface="Calibri" pitchFamily="34" charset="0"/>
                <a:ea typeface="ＭＳ Ｐゴシック" pitchFamily="34" charset="-128"/>
              </a:rPr>
              <a:t>της</a:t>
            </a:r>
            <a:r>
              <a:rPr lang="en-US" altLang="el-GR" sz="2000" b="1" dirty="0" smtClean="0">
                <a:solidFill>
                  <a:srgbClr val="FF0000"/>
                </a:solidFill>
                <a:latin typeface="Calibri" pitchFamily="34" charset="0"/>
                <a:ea typeface="ＭＳ Ｐゴシック" pitchFamily="34" charset="-128"/>
              </a:rPr>
              <a:t> </a:t>
            </a:r>
            <a:r>
              <a:rPr lang="en-US" altLang="el-GR" sz="2000" b="1" dirty="0" err="1" smtClean="0">
                <a:solidFill>
                  <a:srgbClr val="FF0000"/>
                </a:solidFill>
                <a:latin typeface="Calibri" pitchFamily="34" charset="0"/>
                <a:ea typeface="ＭＳ Ｐゴシック" pitchFamily="34" charset="-128"/>
              </a:rPr>
              <a:t>δι</a:t>
            </a:r>
            <a:r>
              <a:rPr lang="en-US" altLang="el-GR" sz="2000" b="1" dirty="0" smtClean="0">
                <a:solidFill>
                  <a:srgbClr val="FF0000"/>
                </a:solidFill>
                <a:latin typeface="Calibri" pitchFamily="34" charset="0"/>
                <a:ea typeface="ＭＳ Ｐゴシック" pitchFamily="34" charset="-128"/>
              </a:rPr>
              <a:t>αθεματικής διδασκαλίας των φυσικών επιστημών </a:t>
            </a:r>
            <a:r>
              <a:rPr lang="en-US" altLang="el-GR" sz="2000" dirty="0" smtClean="0">
                <a:solidFill>
                  <a:srgbClr val="000000"/>
                </a:solidFill>
                <a:latin typeface="Calibri" pitchFamily="34" charset="0"/>
                <a:ea typeface="ＭＳ Ｐゴシック" pitchFamily="34" charset="-128"/>
              </a:rPr>
              <a:t>αντανακλώνται στα παρακάτω παραδείγματα από την τάξη;</a:t>
            </a:r>
          </a:p>
          <a:p>
            <a:pPr marL="182563" indent="-182563"/>
            <a:r>
              <a:rPr lang="en-US" altLang="el-GR" sz="2000" dirty="0" err="1" smtClean="0">
                <a:solidFill>
                  <a:srgbClr val="000000"/>
                </a:solidFill>
                <a:latin typeface="Calibri" pitchFamily="34" charset="0"/>
                <a:ea typeface="ＭＳ Ｐゴシック" pitchFamily="34" charset="-128"/>
              </a:rPr>
              <a:t>Με</a:t>
            </a:r>
            <a:r>
              <a:rPr lang="en-US" altLang="el-GR" sz="2000" dirty="0" smtClean="0">
                <a:solidFill>
                  <a:srgbClr val="000000"/>
                </a:solidFill>
                <a:latin typeface="Calibri" pitchFamily="34" charset="0"/>
                <a:ea typeface="ＭＳ Ｐゴシック" pitchFamily="34" charset="-128"/>
              </a:rPr>
              <a:t> π</a:t>
            </a:r>
            <a:r>
              <a:rPr lang="en-US" altLang="el-GR" sz="2000" dirty="0" err="1" smtClean="0">
                <a:solidFill>
                  <a:srgbClr val="000000"/>
                </a:solidFill>
                <a:latin typeface="Calibri" pitchFamily="34" charset="0"/>
                <a:ea typeface="ＭＳ Ｐゴシック" pitchFamily="34" charset="-128"/>
              </a:rPr>
              <a:t>οιους</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τρό</a:t>
            </a:r>
            <a:r>
              <a:rPr lang="en-US" altLang="el-GR" sz="2000" dirty="0" smtClean="0">
                <a:solidFill>
                  <a:srgbClr val="000000"/>
                </a:solidFill>
                <a:latin typeface="Calibri" pitchFamily="34" charset="0"/>
                <a:ea typeface="ＭＳ Ｐゴシック" pitchFamily="34" charset="-128"/>
              </a:rPr>
              <a:t>πους υποστηρίζουν αυτές οι διαθεματικές προσεγγίσεις </a:t>
            </a:r>
            <a:r>
              <a:rPr lang="en-US" altLang="el-GR" sz="2000" b="1" dirty="0" smtClean="0">
                <a:solidFill>
                  <a:srgbClr val="FF0000"/>
                </a:solidFill>
                <a:latin typeface="Calibri" pitchFamily="34" charset="0"/>
                <a:ea typeface="ＭＳ Ｐゴシック" pitchFamily="34" charset="-128"/>
              </a:rPr>
              <a:t>τη δημιουργικότητα και τη διερεύνηση των παιδιών;</a:t>
            </a:r>
          </a:p>
          <a:p>
            <a:pPr marL="622300" lvl="1">
              <a:lnSpc>
                <a:spcPct val="120000"/>
              </a:lnSpc>
            </a:pPr>
            <a:r>
              <a:rPr lang="en-US" altLang="el-GR" sz="2000" b="1" dirty="0" err="1" smtClean="0">
                <a:solidFill>
                  <a:srgbClr val="000000"/>
                </a:solidFill>
                <a:latin typeface="Calibri" pitchFamily="34" charset="0"/>
                <a:ea typeface="ＭＳ Ｐゴシック" pitchFamily="34" charset="-128"/>
              </a:rPr>
              <a:t>Φυσικές</a:t>
            </a:r>
            <a:r>
              <a:rPr lang="en-US" altLang="el-GR" sz="2000" b="1" dirty="0" smtClean="0">
                <a:solidFill>
                  <a:srgbClr val="000000"/>
                </a:solidFill>
                <a:latin typeface="Calibri" pitchFamily="34" charset="0"/>
                <a:ea typeface="ＭＳ Ｐゴシック" pitchFamily="34" charset="-128"/>
              </a:rPr>
              <a:t> επ</a:t>
            </a:r>
            <a:r>
              <a:rPr lang="en-US" altLang="el-GR" sz="2000" b="1" dirty="0" err="1" smtClean="0">
                <a:solidFill>
                  <a:srgbClr val="000000"/>
                </a:solidFill>
                <a:latin typeface="Calibri" pitchFamily="34" charset="0"/>
                <a:ea typeface="ＭＳ Ｐゴシック" pitchFamily="34" charset="-128"/>
              </a:rPr>
              <a:t>ιστήμες</a:t>
            </a:r>
            <a:r>
              <a:rPr lang="en-US" altLang="el-GR" sz="2000" b="1" dirty="0" smtClean="0">
                <a:solidFill>
                  <a:srgbClr val="000000"/>
                </a:solidFill>
                <a:latin typeface="Calibri" pitchFamily="34" charset="0"/>
                <a:ea typeface="ＭＳ Ｐゴシック" pitchFamily="34" charset="-128"/>
              </a:rPr>
              <a:t> και </a:t>
            </a:r>
            <a:r>
              <a:rPr lang="en-US" altLang="el-GR" sz="2000" b="1" dirty="0" err="1" smtClean="0">
                <a:solidFill>
                  <a:srgbClr val="000000"/>
                </a:solidFill>
                <a:latin typeface="Calibri" pitchFamily="34" charset="0"/>
                <a:ea typeface="ＭＳ Ｐゴシック" pitchFamily="34" charset="-128"/>
              </a:rPr>
              <a:t>λογοτεχνί</a:t>
            </a:r>
            <a:r>
              <a:rPr lang="en-US" altLang="el-GR" sz="2000" b="1" dirty="0" smtClean="0">
                <a:solidFill>
                  <a:srgbClr val="000000"/>
                </a:solidFill>
                <a:latin typeface="Calibri" pitchFamily="34" charset="0"/>
                <a:ea typeface="ＭＳ Ｐゴシック" pitchFamily="34" charset="-128"/>
              </a:rPr>
              <a:t>α</a:t>
            </a:r>
            <a:r>
              <a:rPr lang="en-US" altLang="el-GR" sz="2000" dirty="0" smtClean="0">
                <a:solidFill>
                  <a:srgbClr val="000000"/>
                </a:solidFill>
                <a:latin typeface="Calibri" pitchFamily="34" charset="0"/>
                <a:ea typeface="ＭＳ Ｐゴシック" pitchFamily="34" charset="-128"/>
              </a:rPr>
              <a:t>: Επίπλευση και βύθιση </a:t>
            </a:r>
          </a:p>
          <a:p>
            <a:pPr marL="622300" lvl="1">
              <a:lnSpc>
                <a:spcPct val="120000"/>
              </a:lnSpc>
            </a:pPr>
            <a:r>
              <a:rPr lang="en-US" altLang="el-GR" sz="2000" b="1" dirty="0" err="1" smtClean="0">
                <a:solidFill>
                  <a:srgbClr val="000000"/>
                </a:solidFill>
                <a:latin typeface="Calibri" pitchFamily="34" charset="0"/>
                <a:ea typeface="ＭＳ Ｐゴシック" pitchFamily="34" charset="-128"/>
              </a:rPr>
              <a:t>Φυσικές</a:t>
            </a:r>
            <a:r>
              <a:rPr lang="en-US" altLang="el-GR" sz="2000" b="1" dirty="0" smtClean="0">
                <a:solidFill>
                  <a:srgbClr val="000000"/>
                </a:solidFill>
                <a:latin typeface="Calibri" pitchFamily="34" charset="0"/>
                <a:ea typeface="ＭＳ Ｐゴシック" pitchFamily="34" charset="-128"/>
              </a:rPr>
              <a:t> επ</a:t>
            </a:r>
            <a:r>
              <a:rPr lang="en-US" altLang="el-GR" sz="2000" b="1" dirty="0" err="1" smtClean="0">
                <a:solidFill>
                  <a:srgbClr val="000000"/>
                </a:solidFill>
                <a:latin typeface="Calibri" pitchFamily="34" charset="0"/>
                <a:ea typeface="ＭＳ Ｐゴシック" pitchFamily="34" charset="-128"/>
              </a:rPr>
              <a:t>ιστήμες</a:t>
            </a:r>
            <a:r>
              <a:rPr lang="en-US" altLang="el-GR" sz="2000" b="1" dirty="0" smtClean="0">
                <a:solidFill>
                  <a:srgbClr val="000000"/>
                </a:solidFill>
                <a:latin typeface="Calibri" pitchFamily="34" charset="0"/>
                <a:ea typeface="ＭＳ Ｐゴシック" pitchFamily="34" charset="-128"/>
              </a:rPr>
              <a:t> και </a:t>
            </a:r>
            <a:r>
              <a:rPr lang="en-US" altLang="el-GR" sz="2000" b="1" dirty="0" err="1" smtClean="0">
                <a:solidFill>
                  <a:srgbClr val="000000"/>
                </a:solidFill>
                <a:latin typeface="Calibri" pitchFamily="34" charset="0"/>
                <a:ea typeface="ＭＳ Ｐゴシック" pitchFamily="34" charset="-128"/>
              </a:rPr>
              <a:t>φυσική</a:t>
            </a:r>
            <a:r>
              <a:rPr lang="en-US" altLang="el-GR" sz="2000" b="1" dirty="0" smtClean="0">
                <a:solidFill>
                  <a:srgbClr val="000000"/>
                </a:solidFill>
                <a:latin typeface="Calibri" pitchFamily="34" charset="0"/>
                <a:ea typeface="ＭＳ Ｐゴシック" pitchFamily="34" charset="-128"/>
              </a:rPr>
              <a:t> α</a:t>
            </a:r>
            <a:r>
              <a:rPr lang="en-US" altLang="el-GR" sz="2000" b="1" dirty="0" err="1" smtClean="0">
                <a:solidFill>
                  <a:srgbClr val="000000"/>
                </a:solidFill>
                <a:latin typeface="Calibri" pitchFamily="34" charset="0"/>
                <a:ea typeface="ＭＳ Ｐゴシック" pitchFamily="34" charset="-128"/>
              </a:rPr>
              <a:t>γωγή</a:t>
            </a:r>
            <a:r>
              <a:rPr lang="en-US" altLang="el-GR" sz="2000" b="1" dirty="0" smtClean="0">
                <a:solidFill>
                  <a:srgbClr val="000000"/>
                </a:solidFill>
                <a:latin typeface="Calibri" pitchFamily="34" charset="0"/>
                <a:ea typeface="ＭＳ Ｐゴシック" pitchFamily="34" charset="-128"/>
              </a:rPr>
              <a:t>: </a:t>
            </a:r>
            <a:r>
              <a:rPr lang="en-US" altLang="el-GR" sz="2000" dirty="0" smtClean="0">
                <a:solidFill>
                  <a:srgbClr val="000000"/>
                </a:solidFill>
                <a:latin typeface="Calibri" pitchFamily="34" charset="0"/>
                <a:ea typeface="ＭＳ Ｐゴシック" pitchFamily="34" charset="-128"/>
              </a:rPr>
              <a:t>Μαλα</a:t>
            </a:r>
            <a:r>
              <a:rPr lang="en-US" altLang="el-GR" sz="2000" dirty="0" err="1" smtClean="0">
                <a:solidFill>
                  <a:srgbClr val="000000"/>
                </a:solidFill>
                <a:latin typeface="Calibri" pitchFamily="34" charset="0"/>
                <a:ea typeface="ＭＳ Ｐゴシック" pitchFamily="34" charset="-128"/>
              </a:rPr>
              <a:t>κά</a:t>
            </a:r>
            <a:r>
              <a:rPr lang="en-US" altLang="el-GR" sz="2000" dirty="0" smtClean="0">
                <a:solidFill>
                  <a:srgbClr val="000000"/>
                </a:solidFill>
                <a:latin typeface="Calibri" pitchFamily="34" charset="0"/>
                <a:ea typeface="ＭＳ Ｐゴシック" pitchFamily="34" charset="-128"/>
              </a:rPr>
              <a:t> πα</a:t>
            </a:r>
            <a:r>
              <a:rPr lang="en-US" altLang="el-GR" sz="2000" dirty="0" err="1" smtClean="0">
                <a:solidFill>
                  <a:srgbClr val="000000"/>
                </a:solidFill>
                <a:latin typeface="Calibri" pitchFamily="34" charset="0"/>
                <a:ea typeface="ＭＳ Ｐゴシック" pitchFamily="34" charset="-128"/>
              </a:rPr>
              <a:t>ιχνίδι</a:t>
            </a:r>
            <a:r>
              <a:rPr lang="en-US" altLang="el-GR" sz="2000" dirty="0" smtClean="0">
                <a:solidFill>
                  <a:srgbClr val="000000"/>
                </a:solidFill>
                <a:latin typeface="Calibri" pitchFamily="34" charset="0"/>
                <a:ea typeface="ＭＳ Ｐゴシック" pitchFamily="34" charset="-128"/>
              </a:rPr>
              <a:t>α</a:t>
            </a:r>
          </a:p>
          <a:p>
            <a:pPr marL="622300" lvl="1">
              <a:lnSpc>
                <a:spcPct val="120000"/>
              </a:lnSpc>
              <a:spcAft>
                <a:spcPts val="600"/>
              </a:spcAft>
            </a:pPr>
            <a:r>
              <a:rPr lang="en-US" altLang="el-GR" sz="2000" b="1" dirty="0" err="1" smtClean="0">
                <a:solidFill>
                  <a:srgbClr val="000000"/>
                </a:solidFill>
                <a:latin typeface="Calibri" pitchFamily="34" charset="0"/>
                <a:ea typeface="ＭＳ Ｐゴシック" pitchFamily="34" charset="-128"/>
              </a:rPr>
              <a:t>Φυσικές</a:t>
            </a:r>
            <a:r>
              <a:rPr lang="en-US" altLang="el-GR" sz="2000" b="1" dirty="0" smtClean="0">
                <a:solidFill>
                  <a:srgbClr val="000000"/>
                </a:solidFill>
                <a:latin typeface="Calibri" pitchFamily="34" charset="0"/>
                <a:ea typeface="ＭＳ Ｐゴシック" pitchFamily="34" charset="-128"/>
              </a:rPr>
              <a:t> επ</a:t>
            </a:r>
            <a:r>
              <a:rPr lang="en-US" altLang="el-GR" sz="2000" b="1" dirty="0" err="1" smtClean="0">
                <a:solidFill>
                  <a:srgbClr val="000000"/>
                </a:solidFill>
                <a:latin typeface="Calibri" pitchFamily="34" charset="0"/>
                <a:ea typeface="ＭＳ Ｐゴシック" pitchFamily="34" charset="-128"/>
              </a:rPr>
              <a:t>ιστήμες</a:t>
            </a:r>
            <a:r>
              <a:rPr lang="en-US" altLang="el-GR" sz="2000" b="1" dirty="0" smtClean="0">
                <a:solidFill>
                  <a:srgbClr val="000000"/>
                </a:solidFill>
                <a:latin typeface="Calibri" pitchFamily="34" charset="0"/>
                <a:ea typeface="ＭＳ Ｐゴシック" pitchFamily="34" charset="-128"/>
              </a:rPr>
              <a:t> και μα</a:t>
            </a:r>
            <a:r>
              <a:rPr lang="en-US" altLang="el-GR" sz="2000" b="1" dirty="0" err="1" smtClean="0">
                <a:solidFill>
                  <a:srgbClr val="000000"/>
                </a:solidFill>
                <a:latin typeface="Calibri" pitchFamily="34" charset="0"/>
                <a:ea typeface="ＭＳ Ｐゴシック" pitchFamily="34" charset="-128"/>
              </a:rPr>
              <a:t>θημ</a:t>
            </a:r>
            <a:r>
              <a:rPr lang="en-US" altLang="el-GR" sz="2000" b="1" dirty="0" smtClean="0">
                <a:solidFill>
                  <a:srgbClr val="000000"/>
                </a:solidFill>
                <a:latin typeface="Calibri" pitchFamily="34" charset="0"/>
                <a:ea typeface="ＭＳ Ｐゴシック" pitchFamily="34" charset="-128"/>
              </a:rPr>
              <a:t>ατικά</a:t>
            </a:r>
            <a:r>
              <a:rPr lang="en-US" altLang="el-GR" sz="2000" dirty="0" smtClean="0">
                <a:solidFill>
                  <a:srgbClr val="000000"/>
                </a:solidFill>
                <a:latin typeface="Calibri" pitchFamily="34" charset="0"/>
                <a:ea typeface="ＭＳ Ｐゴシック" pitchFamily="34" charset="-128"/>
              </a:rPr>
              <a:t>: Γωνία ξυλουργού</a:t>
            </a:r>
          </a:p>
          <a:p>
            <a:pPr>
              <a:lnSpc>
                <a:spcPct val="120000"/>
              </a:lnSpc>
              <a:spcBef>
                <a:spcPct val="0"/>
              </a:spcBef>
              <a:buFont typeface="Arial" charset="0"/>
              <a:buNone/>
            </a:pPr>
            <a:r>
              <a:rPr lang="en-US" altLang="el-GR" sz="2000" b="1" dirty="0" err="1" smtClean="0">
                <a:solidFill>
                  <a:srgbClr val="000000"/>
                </a:solidFill>
                <a:latin typeface="Calibri" pitchFamily="34" charset="0"/>
                <a:ea typeface="ＭＳ Ｐゴシック" pitchFamily="34" charset="-128"/>
              </a:rPr>
              <a:t>Ατομικά</a:t>
            </a:r>
            <a:r>
              <a:rPr lang="en-US" altLang="el-GR" sz="2000" b="1" dirty="0" smtClean="0">
                <a:solidFill>
                  <a:srgbClr val="000000"/>
                </a:solidFill>
                <a:latin typeface="Calibri" pitchFamily="34" charset="0"/>
                <a:ea typeface="ＭＳ Ｐゴシック" pitchFamily="34" charset="-128"/>
              </a:rPr>
              <a:t> - </a:t>
            </a:r>
            <a:r>
              <a:rPr lang="en-US" altLang="el-GR" sz="2000" dirty="0" smtClean="0">
                <a:solidFill>
                  <a:srgbClr val="000000"/>
                </a:solidFill>
                <a:latin typeface="Calibri" pitchFamily="34" charset="0"/>
                <a:ea typeface="ＭＳ Ｐゴシック" pitchFamily="34" charset="-128"/>
              </a:rPr>
              <a:t>κατα</a:t>
            </a:r>
            <a:r>
              <a:rPr lang="en-US" altLang="el-GR" sz="2000" dirty="0" err="1" smtClean="0">
                <a:solidFill>
                  <a:srgbClr val="000000"/>
                </a:solidFill>
                <a:latin typeface="Calibri" pitchFamily="34" charset="0"/>
                <a:ea typeface="ＭＳ Ｐゴシック" pitchFamily="34" charset="-128"/>
              </a:rPr>
              <a:t>γράψτε</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τις</a:t>
            </a:r>
            <a:r>
              <a:rPr lang="en-US" altLang="el-GR" sz="2000" dirty="0" smtClean="0">
                <a:solidFill>
                  <a:srgbClr val="000000"/>
                </a:solidFill>
                <a:latin typeface="Calibri" pitchFamily="34" charset="0"/>
                <a:ea typeface="ＭＳ Ｐゴシック" pitchFamily="34" charset="-128"/>
              </a:rPr>
              <a:t> απα</a:t>
            </a:r>
            <a:r>
              <a:rPr lang="en-US" altLang="el-GR" sz="2000" dirty="0" err="1" smtClean="0">
                <a:solidFill>
                  <a:srgbClr val="000000"/>
                </a:solidFill>
                <a:latin typeface="Calibri" pitchFamily="34" charset="0"/>
                <a:ea typeface="ＭＳ Ｐゴシック" pitchFamily="34" charset="-128"/>
              </a:rPr>
              <a:t>ντήσεις</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σε</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ξεχωριστά</a:t>
            </a:r>
            <a:r>
              <a:rPr lang="en-US" altLang="el-GR" sz="2000" dirty="0" smtClean="0">
                <a:solidFill>
                  <a:srgbClr val="000000"/>
                </a:solidFill>
                <a:latin typeface="Calibri" pitchFamily="34" charset="0"/>
                <a:ea typeface="ＭＳ Ｐゴシック" pitchFamily="34" charset="-128"/>
              </a:rPr>
              <a:t> α</a:t>
            </a:r>
            <a:r>
              <a:rPr lang="en-US" altLang="el-GR" sz="2000" dirty="0" err="1" smtClean="0">
                <a:solidFill>
                  <a:srgbClr val="000000"/>
                </a:solidFill>
                <a:latin typeface="Calibri" pitchFamily="34" charset="0"/>
                <a:ea typeface="ＭＳ Ｐゴシック" pitchFamily="34" charset="-128"/>
              </a:rPr>
              <a:t>υτοκόλλητ</a:t>
            </a:r>
            <a:r>
              <a:rPr lang="en-US" altLang="el-GR" sz="2000" dirty="0" smtClean="0">
                <a:solidFill>
                  <a:srgbClr val="000000"/>
                </a:solidFill>
                <a:latin typeface="Calibri" pitchFamily="34" charset="0"/>
                <a:ea typeface="ＭＳ Ｐゴシック" pitchFamily="34" charset="-128"/>
              </a:rPr>
              <a:t>α χαρτάκια.</a:t>
            </a:r>
          </a:p>
          <a:p>
            <a:pPr>
              <a:lnSpc>
                <a:spcPct val="120000"/>
              </a:lnSpc>
              <a:spcBef>
                <a:spcPct val="0"/>
              </a:spcBef>
              <a:buFont typeface="Arial" charset="0"/>
              <a:buNone/>
            </a:pPr>
            <a:r>
              <a:rPr lang="en-US" altLang="el-GR" sz="2000" b="1" dirty="0" err="1" smtClean="0">
                <a:solidFill>
                  <a:srgbClr val="000000"/>
                </a:solidFill>
                <a:latin typeface="Calibri" pitchFamily="34" charset="0"/>
                <a:ea typeface="ＭＳ Ｐゴシック" pitchFamily="34" charset="-128"/>
              </a:rPr>
              <a:t>Σε</a:t>
            </a:r>
            <a:r>
              <a:rPr lang="en-US" altLang="el-GR" sz="2000" b="1" dirty="0" smtClean="0">
                <a:solidFill>
                  <a:srgbClr val="000000"/>
                </a:solidFill>
                <a:latin typeface="Calibri" pitchFamily="34" charset="0"/>
                <a:ea typeface="ＭＳ Ｐゴシック" pitchFamily="34" charset="-128"/>
              </a:rPr>
              <a:t> </a:t>
            </a:r>
            <a:r>
              <a:rPr lang="en-US" altLang="el-GR" sz="2000" b="1" dirty="0" err="1" smtClean="0">
                <a:solidFill>
                  <a:srgbClr val="000000"/>
                </a:solidFill>
                <a:latin typeface="Calibri" pitchFamily="34" charset="0"/>
                <a:ea typeface="ＭＳ Ｐゴシック" pitchFamily="34" charset="-128"/>
              </a:rPr>
              <a:t>ομάδ</a:t>
            </a:r>
            <a:r>
              <a:rPr lang="en-US" altLang="el-GR" sz="2000" b="1" dirty="0" smtClean="0">
                <a:solidFill>
                  <a:srgbClr val="000000"/>
                </a:solidFill>
                <a:latin typeface="Calibri" pitchFamily="34" charset="0"/>
                <a:ea typeface="ＭＳ Ｐゴシック" pitchFamily="34" charset="-128"/>
              </a:rPr>
              <a:t>α - </a:t>
            </a:r>
            <a:r>
              <a:rPr lang="en-US" altLang="el-GR" sz="2000" dirty="0" smtClean="0">
                <a:solidFill>
                  <a:srgbClr val="000000"/>
                </a:solidFill>
                <a:latin typeface="Calibri" pitchFamily="34" charset="0"/>
                <a:ea typeface="ＭＳ Ｐゴシック" pitchFamily="34" charset="-128"/>
              </a:rPr>
              <a:t>μοιραστείτε και ταξινομήστε απαντήσεις </a:t>
            </a:r>
          </a:p>
          <a:p>
            <a:pPr>
              <a:lnSpc>
                <a:spcPct val="120000"/>
              </a:lnSpc>
              <a:spcBef>
                <a:spcPct val="0"/>
              </a:spcBef>
              <a:buFont typeface="Arial" charset="0"/>
              <a:buNone/>
            </a:pPr>
            <a:r>
              <a:rPr lang="en-US" altLang="el-GR" sz="2000" dirty="0" smtClean="0">
                <a:solidFill>
                  <a:srgbClr val="000000"/>
                </a:solidFill>
                <a:latin typeface="Calibri" pitchFamily="34" charset="0"/>
                <a:ea typeface="ＭＳ Ｐゴシック" pitchFamily="34" charset="-128"/>
              </a:rPr>
              <a:t>Υπ</a:t>
            </a:r>
            <a:r>
              <a:rPr lang="en-US" altLang="el-GR" sz="2000" dirty="0" err="1" smtClean="0">
                <a:solidFill>
                  <a:srgbClr val="000000"/>
                </a:solidFill>
                <a:latin typeface="Calibri" pitchFamily="34" charset="0"/>
                <a:ea typeface="ＭＳ Ｐゴシック" pitchFamily="34" charset="-128"/>
              </a:rPr>
              <a:t>άρχουν</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κοινά</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θέμ</a:t>
            </a:r>
            <a:r>
              <a:rPr lang="en-US" altLang="el-GR" sz="2000" dirty="0" smtClean="0">
                <a:solidFill>
                  <a:srgbClr val="000000"/>
                </a:solidFill>
                <a:latin typeface="Calibri" pitchFamily="34" charset="0"/>
                <a:ea typeface="ＭＳ Ｐゴシック" pitchFamily="34" charset="-128"/>
              </a:rPr>
              <a:t>ατα ή διαφορές; </a:t>
            </a:r>
          </a:p>
          <a:p>
            <a:pPr>
              <a:lnSpc>
                <a:spcPct val="120000"/>
              </a:lnSpc>
              <a:spcBef>
                <a:spcPct val="0"/>
              </a:spcBef>
              <a:buFont typeface="Arial" charset="0"/>
              <a:buNone/>
            </a:pPr>
            <a:r>
              <a:rPr lang="en-US" altLang="el-GR" sz="2000" b="1" dirty="0" err="1" smtClean="0">
                <a:solidFill>
                  <a:srgbClr val="000000"/>
                </a:solidFill>
                <a:latin typeface="Calibri" pitchFamily="34" charset="0"/>
                <a:ea typeface="ＭＳ Ｐゴシック" pitchFamily="34" charset="-128"/>
              </a:rPr>
              <a:t>Ολόκληρη</a:t>
            </a:r>
            <a:r>
              <a:rPr lang="en-US" altLang="el-GR" sz="2000" b="1" dirty="0" smtClean="0">
                <a:solidFill>
                  <a:srgbClr val="000000"/>
                </a:solidFill>
                <a:latin typeface="Calibri" pitchFamily="34" charset="0"/>
                <a:ea typeface="ＭＳ Ｐゴシック" pitchFamily="34" charset="-128"/>
              </a:rPr>
              <a:t> η </a:t>
            </a:r>
            <a:r>
              <a:rPr lang="en-US" altLang="el-GR" sz="2000" b="1" dirty="0" err="1" smtClean="0">
                <a:solidFill>
                  <a:srgbClr val="000000"/>
                </a:solidFill>
                <a:latin typeface="Calibri" pitchFamily="34" charset="0"/>
                <a:ea typeface="ＭＳ Ｐゴシック" pitchFamily="34" charset="-128"/>
              </a:rPr>
              <a:t>ομάδ</a:t>
            </a:r>
            <a:r>
              <a:rPr lang="en-US" altLang="el-GR" sz="2000" b="1" dirty="0" smtClean="0">
                <a:solidFill>
                  <a:srgbClr val="000000"/>
                </a:solidFill>
                <a:latin typeface="Calibri" pitchFamily="34" charset="0"/>
                <a:ea typeface="ＭＳ Ｐゴシック" pitchFamily="34" charset="-128"/>
              </a:rPr>
              <a:t>α</a:t>
            </a:r>
            <a:r>
              <a:rPr lang="en-US" altLang="el-GR" sz="2000" b="1" dirty="0" smtClean="0">
                <a:solidFill>
                  <a:srgbClr val="008000"/>
                </a:solidFill>
                <a:latin typeface="Calibri" pitchFamily="34" charset="0"/>
                <a:ea typeface="ＭＳ Ｐゴシック" pitchFamily="34" charset="-128"/>
              </a:rPr>
              <a:t> - </a:t>
            </a:r>
            <a:r>
              <a:rPr lang="en-US" altLang="el-GR" sz="2000" dirty="0" smtClean="0">
                <a:solidFill>
                  <a:srgbClr val="000000"/>
                </a:solidFill>
                <a:latin typeface="Calibri" pitchFamily="34" charset="0"/>
                <a:ea typeface="ＭＳ Ｐゴシック" pitchFamily="34" charset="-128"/>
              </a:rPr>
              <a:t>συζητήστε τα βασικά σημεία, τα ζητήματα σχετικά με το σχεδιασμό</a:t>
            </a:r>
          </a:p>
          <a:p>
            <a:pPr>
              <a:lnSpc>
                <a:spcPct val="120000"/>
              </a:lnSpc>
              <a:buFont typeface="Arial" charset="0"/>
              <a:buNone/>
            </a:pPr>
            <a:endParaRPr lang="en-US" altLang="el-GR" sz="2200" dirty="0" smtClean="0">
              <a:solidFill>
                <a:srgbClr val="000000"/>
              </a:solidFill>
              <a:latin typeface="Calibri" pitchFamily="34" charset="0"/>
              <a:ea typeface="ＭＳ Ｐゴシック" pitchFamily="34" charset="-128"/>
            </a:endParaRPr>
          </a:p>
          <a:p>
            <a:pPr>
              <a:lnSpc>
                <a:spcPct val="120000"/>
              </a:lnSpc>
              <a:buFont typeface="Arial" charset="0"/>
              <a:buNone/>
            </a:pPr>
            <a:endParaRPr lang="en-US" altLang="el-GR" sz="2200" dirty="0" smtClean="0">
              <a:solidFill>
                <a:srgbClr val="000000"/>
              </a:solidFill>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l-GR" b="1" smtClean="0">
                <a:solidFill>
                  <a:srgbClr val="00B050"/>
                </a:solidFill>
                <a:ea typeface="ＭＳ Ｐゴシック" pitchFamily="34" charset="-128"/>
              </a:rPr>
              <a:t>Επίπλευση ή βύθιση;</a:t>
            </a:r>
          </a:p>
        </p:txBody>
      </p:sp>
      <p:sp>
        <p:nvSpPr>
          <p:cNvPr id="25603" name="TextBox 4"/>
          <p:cNvSpPr txBox="1">
            <a:spLocks noChangeArrowheads="1"/>
          </p:cNvSpPr>
          <p:nvPr/>
        </p:nvSpPr>
        <p:spPr bwMode="auto">
          <a:xfrm>
            <a:off x="6300788" y="4508500"/>
            <a:ext cx="2447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SzPct val="100000"/>
            </a:pPr>
            <a:r>
              <a:rPr lang="en-US" altLang="el-GR" sz="2000" i="1">
                <a:solidFill>
                  <a:srgbClr val="000000"/>
                </a:solidFill>
                <a:latin typeface="Calibri" pitchFamily="34" charset="0"/>
              </a:rPr>
              <a:t>Πώς μπορείτε να σώσετε το μυρμηγκάκι που έπεσε μέσα στο ποτάμι;</a:t>
            </a:r>
          </a:p>
        </p:txBody>
      </p:sp>
      <p:pic>
        <p:nvPicPr>
          <p:cNvPr id="25604" name="Picture 10" descr="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1411288"/>
            <a:ext cx="34845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1" descr="2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3857625"/>
            <a:ext cx="41433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New Imag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1785938"/>
            <a:ext cx="24288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descr="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844675"/>
            <a:ext cx="2520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New Im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1875" y="4071938"/>
            <a:ext cx="250031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l-GR" b="1" smtClean="0">
                <a:solidFill>
                  <a:srgbClr val="00B050"/>
                </a:solidFill>
                <a:ea typeface="ＭＳ Ｐゴシック" pitchFamily="34" charset="-128"/>
              </a:rPr>
              <a:t>Μαλακά παιχνίδια</a:t>
            </a:r>
          </a:p>
        </p:txBody>
      </p:sp>
      <p:pic>
        <p:nvPicPr>
          <p:cNvPr id="266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40338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773238"/>
            <a:ext cx="40528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7"/>
          <p:cNvSpPr txBox="1">
            <a:spLocks noChangeArrowheads="1"/>
          </p:cNvSpPr>
          <p:nvPr/>
        </p:nvSpPr>
        <p:spPr bwMode="auto">
          <a:xfrm>
            <a:off x="395288" y="5157788"/>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buFont typeface="Arial" charset="0"/>
              <a:buNone/>
            </a:pPr>
            <a:r>
              <a:rPr lang="en-US" altLang="el-GR">
                <a:solidFill>
                  <a:srgbClr val="000000"/>
                </a:solidFill>
              </a:rPr>
              <a:t>Βαρυπατώντας σαν τον ελέφαντα</a:t>
            </a:r>
          </a:p>
        </p:txBody>
      </p:sp>
      <p:sp>
        <p:nvSpPr>
          <p:cNvPr id="26630" name="TextBox 8"/>
          <p:cNvSpPr txBox="1">
            <a:spLocks noChangeArrowheads="1"/>
          </p:cNvSpPr>
          <p:nvPr/>
        </p:nvSpPr>
        <p:spPr bwMode="auto">
          <a:xfrm>
            <a:off x="4787900" y="5157788"/>
            <a:ext cx="396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buFont typeface="Arial" charset="0"/>
              <a:buNone/>
            </a:pPr>
            <a:r>
              <a:rPr lang="en-US" altLang="el-GR">
                <a:solidFill>
                  <a:srgbClr val="000000"/>
                </a:solidFill>
              </a:rPr>
              <a:t>Γλιστρώντας σαν το φίδι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l-GR" b="1" smtClean="0">
                <a:solidFill>
                  <a:srgbClr val="00B050"/>
                </a:solidFill>
                <a:ea typeface="ＭＳ Ｐゴシック" pitchFamily="34" charset="-128"/>
              </a:rPr>
              <a:t>Γωνία ξυλουργού</a:t>
            </a:r>
          </a:p>
        </p:txBody>
      </p:sp>
      <p:pic>
        <p:nvPicPr>
          <p:cNvPr id="276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05038"/>
            <a:ext cx="32385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205038"/>
            <a:ext cx="35988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484438" y="260350"/>
            <a:ext cx="6130925" cy="1282700"/>
          </a:xfrm>
        </p:spPr>
        <p:txBody>
          <a:bodyPr/>
          <a:lstStyle/>
          <a:p>
            <a:r>
              <a:rPr lang="en-US" altLang="el-GR" sz="2500" b="1" dirty="0" smtClean="0">
                <a:solidFill>
                  <a:srgbClr val="00B050"/>
                </a:solidFill>
                <a:ea typeface="ＭＳ Ｐゴシック" pitchFamily="34" charset="-128"/>
              </a:rPr>
              <a:t>Τα </a:t>
            </a:r>
            <a:r>
              <a:rPr lang="en-US" altLang="el-GR" sz="2500" b="1" dirty="0" err="1" smtClean="0">
                <a:solidFill>
                  <a:srgbClr val="00B050"/>
                </a:solidFill>
                <a:ea typeface="ＭＳ Ｐゴシック" pitchFamily="34" charset="-128"/>
              </a:rPr>
              <a:t>οφέλη</a:t>
            </a:r>
            <a:r>
              <a:rPr lang="en-US" altLang="el-GR" sz="2500" b="1" dirty="0" smtClean="0">
                <a:solidFill>
                  <a:srgbClr val="00B050"/>
                </a:solidFill>
                <a:ea typeface="ＭＳ Ｐゴシック" pitchFamily="34" charset="-128"/>
              </a:rPr>
              <a:t> </a:t>
            </a:r>
            <a:r>
              <a:rPr lang="en-US" altLang="el-GR" sz="2500" b="1" dirty="0" err="1" smtClean="0">
                <a:solidFill>
                  <a:srgbClr val="00B050"/>
                </a:solidFill>
                <a:ea typeface="ＭＳ Ｐゴシック" pitchFamily="34" charset="-128"/>
              </a:rPr>
              <a:t>της</a:t>
            </a:r>
            <a:r>
              <a:rPr lang="en-US" altLang="el-GR" sz="2500" b="1" dirty="0" smtClean="0">
                <a:solidFill>
                  <a:srgbClr val="00B050"/>
                </a:solidFill>
                <a:ea typeface="ＭＳ Ｐゴシック" pitchFamily="34" charset="-128"/>
              </a:rPr>
              <a:t> </a:t>
            </a:r>
            <a:r>
              <a:rPr lang="en-US" altLang="el-GR" sz="2500" b="1" dirty="0" err="1" smtClean="0">
                <a:solidFill>
                  <a:srgbClr val="00B050"/>
                </a:solidFill>
                <a:ea typeface="ＭＳ Ｐゴシック" pitchFamily="34" charset="-128"/>
              </a:rPr>
              <a:t>δι</a:t>
            </a:r>
            <a:r>
              <a:rPr lang="en-US" altLang="el-GR" sz="2500" b="1" dirty="0" smtClean="0">
                <a:solidFill>
                  <a:srgbClr val="00B050"/>
                </a:solidFill>
                <a:ea typeface="ＭＳ Ｐゴシック" pitchFamily="34" charset="-128"/>
              </a:rPr>
              <a:t>αθεματικής διδασκαλίας των </a:t>
            </a:r>
            <a:r>
              <a:rPr lang="el-GR" altLang="el-GR" sz="2500" b="1" dirty="0" smtClean="0">
                <a:solidFill>
                  <a:srgbClr val="00B050"/>
                </a:solidFill>
                <a:ea typeface="ＭＳ Ｐゴシック" pitchFamily="34" charset="-128"/>
              </a:rPr>
              <a:t>Φ</a:t>
            </a:r>
            <a:r>
              <a:rPr lang="en-US" altLang="el-GR" sz="2500" b="1" dirty="0" err="1" smtClean="0">
                <a:solidFill>
                  <a:srgbClr val="00B050"/>
                </a:solidFill>
                <a:ea typeface="ＭＳ Ｐゴシック" pitchFamily="34" charset="-128"/>
              </a:rPr>
              <a:t>υσικών</a:t>
            </a:r>
            <a:r>
              <a:rPr lang="en-US" altLang="el-GR" sz="2500" b="1" dirty="0" smtClean="0">
                <a:solidFill>
                  <a:srgbClr val="00B050"/>
                </a:solidFill>
                <a:ea typeface="ＭＳ Ｐゴシック" pitchFamily="34" charset="-128"/>
              </a:rPr>
              <a:t> </a:t>
            </a:r>
            <a:r>
              <a:rPr lang="el-GR" altLang="el-GR" sz="2500" b="1" dirty="0">
                <a:solidFill>
                  <a:srgbClr val="00B050"/>
                </a:solidFill>
                <a:ea typeface="ＭＳ Ｐゴシック" pitchFamily="34" charset="-128"/>
              </a:rPr>
              <a:t>Ε</a:t>
            </a:r>
            <a:r>
              <a:rPr lang="en-US" altLang="el-GR" sz="2500" b="1" dirty="0" smtClean="0">
                <a:solidFill>
                  <a:srgbClr val="00B050"/>
                </a:solidFill>
                <a:ea typeface="ＭＳ Ｐゴシック" pitchFamily="34" charset="-128"/>
              </a:rPr>
              <a:t>π</a:t>
            </a:r>
            <a:r>
              <a:rPr lang="en-US" altLang="el-GR" sz="2500" b="1" dirty="0" err="1" smtClean="0">
                <a:solidFill>
                  <a:srgbClr val="00B050"/>
                </a:solidFill>
                <a:ea typeface="ＭＳ Ｐゴシック" pitchFamily="34" charset="-128"/>
              </a:rPr>
              <a:t>ιστημών</a:t>
            </a:r>
            <a:r>
              <a:rPr lang="en-US" altLang="el-GR" sz="2500" b="1" dirty="0" smtClean="0">
                <a:solidFill>
                  <a:srgbClr val="00B050"/>
                </a:solidFill>
                <a:ea typeface="ＭＳ Ｐゴシック" pitchFamily="34" charset="-128"/>
              </a:rPr>
              <a:t> </a:t>
            </a:r>
            <a:br>
              <a:rPr lang="en-US" altLang="el-GR" sz="2500" b="1" dirty="0" smtClean="0">
                <a:solidFill>
                  <a:srgbClr val="00B050"/>
                </a:solidFill>
                <a:ea typeface="ＭＳ Ｐゴシック" pitchFamily="34" charset="-128"/>
              </a:rPr>
            </a:br>
            <a:r>
              <a:rPr lang="en-US" altLang="el-GR" sz="2500" b="1" dirty="0" err="1" smtClean="0">
                <a:solidFill>
                  <a:srgbClr val="00B050"/>
                </a:solidFill>
                <a:ea typeface="ＭＳ Ｐゴシック" pitchFamily="34" charset="-128"/>
              </a:rPr>
              <a:t>Ανάλυση</a:t>
            </a:r>
            <a:r>
              <a:rPr lang="en-US" altLang="el-GR" sz="2500" b="1" dirty="0" smtClean="0">
                <a:solidFill>
                  <a:srgbClr val="00B050"/>
                </a:solidFill>
                <a:ea typeface="ＭＳ Ｐゴシック" pitchFamily="34" charset="-128"/>
              </a:rPr>
              <a:t> π</a:t>
            </a:r>
            <a:r>
              <a:rPr lang="en-US" altLang="el-GR" sz="2500" b="1" dirty="0" err="1" smtClean="0">
                <a:solidFill>
                  <a:srgbClr val="00B050"/>
                </a:solidFill>
                <a:ea typeface="ＭＳ Ｐゴシック" pitchFamily="34" charset="-128"/>
              </a:rPr>
              <a:t>ερισσότερων</a:t>
            </a:r>
            <a:r>
              <a:rPr lang="en-US" altLang="el-GR" sz="2500" b="1" dirty="0" smtClean="0">
                <a:solidFill>
                  <a:srgbClr val="00B050"/>
                </a:solidFill>
                <a:ea typeface="ＭＳ Ｐゴシック" pitchFamily="34" charset="-128"/>
              </a:rPr>
              <a:t> παρα</a:t>
            </a:r>
            <a:r>
              <a:rPr lang="en-US" altLang="el-GR" sz="2500" b="1" dirty="0" err="1" smtClean="0">
                <a:solidFill>
                  <a:srgbClr val="00B050"/>
                </a:solidFill>
                <a:ea typeface="ＭＳ Ｐゴシック" pitchFamily="34" charset="-128"/>
              </a:rPr>
              <a:t>δειγμάτων</a:t>
            </a:r>
            <a:r>
              <a:rPr lang="en-US" altLang="el-GR" sz="2500" b="1" dirty="0" smtClean="0">
                <a:solidFill>
                  <a:srgbClr val="00B050"/>
                </a:solidFill>
                <a:ea typeface="ＭＳ Ｐゴシック" pitchFamily="34" charset="-128"/>
              </a:rPr>
              <a:t> από </a:t>
            </a:r>
            <a:r>
              <a:rPr lang="en-US" altLang="el-GR" sz="2500" b="1" dirty="0" err="1" smtClean="0">
                <a:solidFill>
                  <a:srgbClr val="00B050"/>
                </a:solidFill>
                <a:ea typeface="ＭＳ Ｐゴシック" pitchFamily="34" charset="-128"/>
              </a:rPr>
              <a:t>την</a:t>
            </a:r>
            <a:r>
              <a:rPr lang="en-US" altLang="el-GR" sz="2500" b="1" dirty="0" smtClean="0">
                <a:solidFill>
                  <a:srgbClr val="00B050"/>
                </a:solidFill>
                <a:ea typeface="ＭＳ Ｐゴシック" pitchFamily="34" charset="-128"/>
              </a:rPr>
              <a:t> </a:t>
            </a:r>
            <a:r>
              <a:rPr lang="en-US" altLang="el-GR" sz="2500" b="1" dirty="0" err="1" smtClean="0">
                <a:solidFill>
                  <a:srgbClr val="00B050"/>
                </a:solidFill>
                <a:ea typeface="ＭＳ Ｐゴシック" pitchFamily="34" charset="-128"/>
              </a:rPr>
              <a:t>τάξη</a:t>
            </a:r>
            <a:endParaRPr lang="en-US" altLang="el-GR" sz="2500" b="1" dirty="0" smtClean="0">
              <a:solidFill>
                <a:srgbClr val="00B050"/>
              </a:solidFill>
              <a:ea typeface="ＭＳ Ｐゴシック" pitchFamily="34" charset="-128"/>
            </a:endParaRPr>
          </a:p>
        </p:txBody>
      </p:sp>
      <p:sp>
        <p:nvSpPr>
          <p:cNvPr id="28675" name="Content Placeholder 2"/>
          <p:cNvSpPr>
            <a:spLocks noGrp="1"/>
          </p:cNvSpPr>
          <p:nvPr>
            <p:ph idx="1"/>
          </p:nvPr>
        </p:nvSpPr>
        <p:spPr>
          <a:xfrm>
            <a:off x="684213" y="1773238"/>
            <a:ext cx="7991475" cy="4679950"/>
          </a:xfrm>
        </p:spPr>
        <p:txBody>
          <a:bodyPr/>
          <a:lstStyle/>
          <a:p>
            <a:pPr marL="0" indent="0">
              <a:spcAft>
                <a:spcPts val="1200"/>
              </a:spcAft>
              <a:buFont typeface="Arial" charset="0"/>
              <a:buNone/>
            </a:pPr>
            <a:r>
              <a:rPr lang="en-US" altLang="el-GR" sz="2000" dirty="0" err="1" smtClean="0">
                <a:solidFill>
                  <a:srgbClr val="000000"/>
                </a:solidFill>
                <a:latin typeface="Calibri" pitchFamily="34" charset="0"/>
                <a:ea typeface="ＭＳ Ｐゴシック" pitchFamily="34" charset="-128"/>
              </a:rPr>
              <a:t>Ποι</a:t>
            </a:r>
            <a:r>
              <a:rPr lang="en-US" altLang="el-GR" sz="2000" dirty="0" smtClean="0">
                <a:solidFill>
                  <a:srgbClr val="000000"/>
                </a:solidFill>
                <a:latin typeface="Calibri" pitchFamily="34" charset="0"/>
                <a:ea typeface="ＭＳ Ｐゴシック" pitchFamily="34" charset="-128"/>
              </a:rPr>
              <a:t>α είναι τα </a:t>
            </a:r>
            <a:r>
              <a:rPr lang="en-US" altLang="el-GR" sz="2000" b="1" dirty="0" smtClean="0">
                <a:solidFill>
                  <a:srgbClr val="FF0000"/>
                </a:solidFill>
                <a:latin typeface="Calibri" pitchFamily="34" charset="0"/>
                <a:ea typeface="ＭＳ Ｐゴシック" pitchFamily="34" charset="-128"/>
              </a:rPr>
              <a:t>πιθανά οφέλη </a:t>
            </a:r>
            <a:r>
              <a:rPr lang="en-US" altLang="el-GR" sz="2000" dirty="0" smtClean="0">
                <a:solidFill>
                  <a:srgbClr val="000000"/>
                </a:solidFill>
                <a:latin typeface="Calibri" pitchFamily="34" charset="0"/>
                <a:ea typeface="ＭＳ Ｐゴシック" pitchFamily="34" charset="-128"/>
              </a:rPr>
              <a:t>της διαθεματικής διδασκαλίας των φυσικών επιστημών που αντανακλώνται στα παραδείγματα από την τάξη;</a:t>
            </a:r>
          </a:p>
          <a:p>
            <a:pPr marL="0" indent="0">
              <a:spcBef>
                <a:spcPct val="0"/>
              </a:spcBef>
              <a:spcAft>
                <a:spcPts val="1200"/>
              </a:spcAft>
              <a:buFont typeface="Arial" charset="0"/>
              <a:buNone/>
            </a:pPr>
            <a:r>
              <a:rPr lang="en-US" altLang="el-GR" sz="2000" dirty="0" err="1" smtClean="0">
                <a:solidFill>
                  <a:srgbClr val="000000"/>
                </a:solidFill>
                <a:latin typeface="Calibri" pitchFamily="34" charset="0"/>
                <a:ea typeface="ＭＳ Ｐゴシック" pitchFamily="34" charset="-128"/>
              </a:rPr>
              <a:t>Ποιος</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είν</a:t>
            </a:r>
            <a:r>
              <a:rPr lang="en-US" altLang="el-GR" sz="2000" dirty="0" smtClean="0">
                <a:solidFill>
                  <a:srgbClr val="000000"/>
                </a:solidFill>
                <a:latin typeface="Calibri" pitchFamily="34" charset="0"/>
                <a:ea typeface="ＭＳ Ｐゴシック" pitchFamily="34" charset="-128"/>
              </a:rPr>
              <a:t>αι ο </a:t>
            </a:r>
            <a:r>
              <a:rPr lang="en-US" altLang="el-GR" sz="2000" b="1" dirty="0" smtClean="0">
                <a:solidFill>
                  <a:srgbClr val="FF0000"/>
                </a:solidFill>
                <a:latin typeface="Calibri" pitchFamily="34" charset="0"/>
                <a:ea typeface="ＭＳ Ｐゴシック" pitchFamily="34" charset="-128"/>
              </a:rPr>
              <a:t>ρόλος του/της δασκάλου/ας </a:t>
            </a:r>
            <a:r>
              <a:rPr lang="en-US" altLang="el-GR" sz="2000" dirty="0" smtClean="0">
                <a:solidFill>
                  <a:srgbClr val="000000"/>
                </a:solidFill>
                <a:latin typeface="Calibri" pitchFamily="34" charset="0"/>
                <a:ea typeface="ＭＳ Ｐゴシック" pitchFamily="34" charset="-128"/>
              </a:rPr>
              <a:t>στην ενίσχυση της ανάπτυξης σ</a:t>
            </a:r>
            <a:r>
              <a:rPr lang="el-GR" altLang="el-GR" sz="2000" dirty="0" err="1" smtClean="0">
                <a:solidFill>
                  <a:srgbClr val="000000"/>
                </a:solidFill>
                <a:latin typeface="Calibri" pitchFamily="34" charset="0"/>
                <a:ea typeface="ＭＳ Ｐゴシック" pitchFamily="34" charset="-128"/>
              </a:rPr>
              <a:t>υσχετισμών</a:t>
            </a:r>
            <a:r>
              <a:rPr lang="en-US" altLang="el-GR" sz="2000" dirty="0" smtClean="0">
                <a:solidFill>
                  <a:srgbClr val="000000"/>
                </a:solidFill>
                <a:latin typeface="Calibri" pitchFamily="34" charset="0"/>
                <a:ea typeface="ＭＳ Ｐゴシック" pitchFamily="34" charset="-128"/>
              </a:rPr>
              <a:t>;</a:t>
            </a:r>
          </a:p>
          <a:p>
            <a:pPr marL="0" indent="0">
              <a:spcBef>
                <a:spcPct val="0"/>
              </a:spcBef>
              <a:spcAft>
                <a:spcPts val="1200"/>
              </a:spcAft>
              <a:buFont typeface="Arial" charset="0"/>
              <a:buNone/>
            </a:pPr>
            <a:r>
              <a:rPr lang="en-US" altLang="el-GR" sz="2000" dirty="0" err="1" smtClean="0">
                <a:solidFill>
                  <a:srgbClr val="000000"/>
                </a:solidFill>
                <a:latin typeface="Calibri" pitchFamily="34" charset="0"/>
                <a:ea typeface="ＭＳ Ｐゴシック" pitchFamily="34" charset="-128"/>
              </a:rPr>
              <a:t>Με</a:t>
            </a:r>
            <a:r>
              <a:rPr lang="en-US" altLang="el-GR" sz="2000" dirty="0" smtClean="0">
                <a:solidFill>
                  <a:srgbClr val="000000"/>
                </a:solidFill>
                <a:latin typeface="Calibri" pitchFamily="34" charset="0"/>
                <a:ea typeface="ＭＳ Ｐゴシック" pitchFamily="34" charset="-128"/>
              </a:rPr>
              <a:t> π</a:t>
            </a:r>
            <a:r>
              <a:rPr lang="en-US" altLang="el-GR" sz="2000" dirty="0" err="1" smtClean="0">
                <a:solidFill>
                  <a:srgbClr val="000000"/>
                </a:solidFill>
                <a:latin typeface="Calibri" pitchFamily="34" charset="0"/>
                <a:ea typeface="ＭＳ Ｐゴシック" pitchFamily="34" charset="-128"/>
              </a:rPr>
              <a:t>οιους</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τρό</a:t>
            </a:r>
            <a:r>
              <a:rPr lang="en-US" altLang="el-GR" sz="2000" dirty="0" smtClean="0">
                <a:solidFill>
                  <a:srgbClr val="000000"/>
                </a:solidFill>
                <a:latin typeface="Calibri" pitchFamily="34" charset="0"/>
                <a:ea typeface="ＭＳ Ｐゴシック" pitchFamily="34" charset="-128"/>
              </a:rPr>
              <a:t>πους υποστηρίζουν αυτές οι διαθεματικές προσεγγίσεις </a:t>
            </a:r>
            <a:r>
              <a:rPr lang="en-US" altLang="el-GR" sz="2000" b="1" dirty="0" smtClean="0">
                <a:solidFill>
                  <a:srgbClr val="FF0000"/>
                </a:solidFill>
                <a:latin typeface="Calibri" pitchFamily="34" charset="0"/>
                <a:ea typeface="ＭＳ Ｐゴシック" pitchFamily="34" charset="-128"/>
              </a:rPr>
              <a:t>τη δημιουργικότητα και τη διερεύνηση των παιδιών</a:t>
            </a:r>
            <a:r>
              <a:rPr lang="en-US" altLang="el-GR" sz="2000" dirty="0" smtClean="0">
                <a:solidFill>
                  <a:srgbClr val="000000"/>
                </a:solidFill>
                <a:latin typeface="Calibri" pitchFamily="34" charset="0"/>
                <a:ea typeface="ＭＳ Ｐゴシック" pitchFamily="34" charset="-128"/>
              </a:rPr>
              <a:t>;</a:t>
            </a:r>
          </a:p>
          <a:p>
            <a:pPr marL="0" indent="0">
              <a:spcBef>
                <a:spcPct val="0"/>
              </a:spcBef>
              <a:spcAft>
                <a:spcPts val="1200"/>
              </a:spcAft>
              <a:buFont typeface="Arial" charset="0"/>
              <a:buNone/>
            </a:pPr>
            <a:r>
              <a:rPr lang="en-US" altLang="el-GR" sz="2000" dirty="0" err="1" smtClean="0">
                <a:solidFill>
                  <a:srgbClr val="000000"/>
                </a:solidFill>
                <a:latin typeface="Calibri" pitchFamily="34" charset="0"/>
                <a:ea typeface="ＭＳ Ｐゴシック" pitchFamily="34" charset="-128"/>
              </a:rPr>
              <a:t>Ποιες</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είν</a:t>
            </a:r>
            <a:r>
              <a:rPr lang="en-US" altLang="el-GR" sz="2000" dirty="0" smtClean="0">
                <a:solidFill>
                  <a:srgbClr val="000000"/>
                </a:solidFill>
                <a:latin typeface="Calibri" pitchFamily="34" charset="0"/>
                <a:ea typeface="ＭＳ Ｐゴシック" pitchFamily="34" charset="-128"/>
              </a:rPr>
              <a:t>αι οι επιπτώσεις στο σχεδιασμό;</a:t>
            </a:r>
          </a:p>
          <a:p>
            <a:pPr marL="0" indent="0">
              <a:spcBef>
                <a:spcPct val="0"/>
              </a:spcBef>
            </a:pPr>
            <a:r>
              <a:rPr lang="en-US" altLang="el-GR" sz="2000" dirty="0" err="1" smtClean="0">
                <a:solidFill>
                  <a:srgbClr val="000000"/>
                </a:solidFill>
                <a:latin typeface="Calibri" pitchFamily="34" charset="0"/>
                <a:ea typeface="ＭＳ Ｐゴシック" pitchFamily="34" charset="-128"/>
              </a:rPr>
              <a:t>Έρευν</a:t>
            </a:r>
            <a:r>
              <a:rPr lang="en-US" altLang="el-GR" sz="2000" dirty="0" smtClean="0">
                <a:solidFill>
                  <a:srgbClr val="000000"/>
                </a:solidFill>
                <a:latin typeface="Calibri" pitchFamily="34" charset="0"/>
                <a:ea typeface="ＭＳ Ｐゴシック" pitchFamily="34" charset="-128"/>
              </a:rPr>
              <a:t>α στον τόπο του εγκλήματος</a:t>
            </a:r>
          </a:p>
          <a:p>
            <a:pPr marL="0" indent="0"/>
            <a:r>
              <a:rPr lang="en-US" altLang="el-GR" sz="2000" dirty="0" smtClean="0">
                <a:solidFill>
                  <a:srgbClr val="000000"/>
                </a:solidFill>
                <a:latin typeface="Calibri" pitchFamily="34" charset="0"/>
                <a:ea typeface="ＭＳ Ｐゴシック" pitchFamily="34" charset="-128"/>
              </a:rPr>
              <a:t>Η </a:t>
            </a:r>
            <a:r>
              <a:rPr lang="en-US" altLang="el-GR" sz="2000" dirty="0" err="1" smtClean="0">
                <a:solidFill>
                  <a:srgbClr val="000000"/>
                </a:solidFill>
                <a:latin typeface="Calibri" pitchFamily="34" charset="0"/>
                <a:ea typeface="ＭＳ Ｐゴシック" pitchFamily="34" charset="-128"/>
              </a:rPr>
              <a:t>Ema</a:t>
            </a:r>
            <a:r>
              <a:rPr lang="en-US" altLang="el-GR" sz="2000" dirty="0" smtClean="0">
                <a:solidFill>
                  <a:srgbClr val="000000"/>
                </a:solidFill>
                <a:latin typeface="Calibri" pitchFamily="34" charset="0"/>
                <a:ea typeface="ＭＳ Ｐゴシック" pitchFamily="34" charset="-128"/>
              </a:rPr>
              <a:t> και </a:t>
            </a:r>
            <a:r>
              <a:rPr lang="en-US" altLang="el-GR" sz="2000" dirty="0" err="1" smtClean="0">
                <a:solidFill>
                  <a:srgbClr val="000000"/>
                </a:solidFill>
                <a:latin typeface="Calibri" pitchFamily="34" charset="0"/>
                <a:ea typeface="ＭＳ Ｐゴシック" pitchFamily="34" charset="-128"/>
              </a:rPr>
              <a:t>οι</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δι</a:t>
            </a:r>
            <a:r>
              <a:rPr lang="en-US" altLang="el-GR" sz="2000" dirty="0" smtClean="0">
                <a:solidFill>
                  <a:srgbClr val="000000"/>
                </a:solidFill>
                <a:latin typeface="Calibri" pitchFamily="34" charset="0"/>
                <a:ea typeface="ＭＳ Ｐゴシック" pitchFamily="34" charset="-128"/>
              </a:rPr>
              <a:t>ατροφικές της προτιμήσεις</a:t>
            </a:r>
          </a:p>
          <a:p>
            <a:pPr marL="0" indent="0"/>
            <a:r>
              <a:rPr lang="en-US" altLang="el-GR" sz="2000" dirty="0" err="1" smtClean="0">
                <a:solidFill>
                  <a:srgbClr val="000000"/>
                </a:solidFill>
                <a:latin typeface="Calibri" pitchFamily="34" charset="0"/>
                <a:ea typeface="ＭＳ Ｐゴシック" pitchFamily="34" charset="-128"/>
              </a:rPr>
              <a:t>Οι</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ήχοι</a:t>
            </a:r>
            <a:r>
              <a:rPr lang="en-US" altLang="el-GR" sz="2000" dirty="0" smtClean="0">
                <a:solidFill>
                  <a:srgbClr val="000000"/>
                </a:solidFill>
                <a:latin typeface="Calibri" pitchFamily="34" charset="0"/>
                <a:ea typeface="ＭＳ Ｐゴシック" pitchFamily="34" charset="-128"/>
              </a:rPr>
              <a:t> </a:t>
            </a:r>
            <a:r>
              <a:rPr lang="en-US" altLang="el-GR" sz="2000" dirty="0" err="1" smtClean="0">
                <a:solidFill>
                  <a:srgbClr val="000000"/>
                </a:solidFill>
                <a:latin typeface="Calibri" pitchFamily="34" charset="0"/>
                <a:ea typeface="ＭＳ Ｐゴシック" pitchFamily="34" charset="-128"/>
              </a:rPr>
              <a:t>γύρω</a:t>
            </a:r>
            <a:r>
              <a:rPr lang="en-US" altLang="el-GR" sz="2000" dirty="0" smtClean="0">
                <a:solidFill>
                  <a:srgbClr val="000000"/>
                </a:solidFill>
                <a:latin typeface="Calibri" pitchFamily="34" charset="0"/>
                <a:ea typeface="ＭＳ Ｐゴシック" pitchFamily="34" charset="-128"/>
              </a:rPr>
              <a:t> μας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771775" y="274638"/>
            <a:ext cx="5915025" cy="1282700"/>
          </a:xfrm>
        </p:spPr>
        <p:txBody>
          <a:bodyPr/>
          <a:lstStyle/>
          <a:p>
            <a:r>
              <a:rPr lang="en-US" altLang="el-GR" sz="3600" b="1" smtClean="0">
                <a:solidFill>
                  <a:srgbClr val="00B050"/>
                </a:solidFill>
                <a:ea typeface="ＭＳ Ｐゴシック" pitchFamily="34" charset="-128"/>
              </a:rPr>
              <a:t>Πλαίσιο για τα παραδείγματα από την τάξη</a:t>
            </a:r>
          </a:p>
        </p:txBody>
      </p:sp>
      <p:sp>
        <p:nvSpPr>
          <p:cNvPr id="29699" name="Content Placeholder 4"/>
          <p:cNvSpPr>
            <a:spLocks noGrp="1"/>
          </p:cNvSpPr>
          <p:nvPr>
            <p:ph idx="1"/>
          </p:nvPr>
        </p:nvSpPr>
        <p:spPr/>
        <p:txBody>
          <a:bodyPr/>
          <a:lstStyle/>
          <a:p>
            <a:pPr>
              <a:spcAft>
                <a:spcPts val="1200"/>
              </a:spcAft>
            </a:pPr>
            <a:r>
              <a:rPr lang="en-US" altLang="el-GR" sz="2400" i="1" dirty="0" err="1" smtClean="0">
                <a:solidFill>
                  <a:srgbClr val="000000"/>
                </a:solidFill>
                <a:latin typeface="Calibri" pitchFamily="34" charset="0"/>
                <a:ea typeface="ＭＳ Ｐゴシック" pitchFamily="34" charset="-128"/>
              </a:rPr>
              <a:t>Δι</a:t>
            </a:r>
            <a:r>
              <a:rPr lang="en-US" altLang="el-GR" sz="2400" i="1" dirty="0" smtClean="0">
                <a:solidFill>
                  <a:srgbClr val="000000"/>
                </a:solidFill>
                <a:latin typeface="Calibri" pitchFamily="34" charset="0"/>
                <a:ea typeface="ＭＳ Ｐゴシック" pitchFamily="34" charset="-128"/>
              </a:rPr>
              <a:t>αμορφώνοντας το πλαίσιο </a:t>
            </a:r>
            <a:r>
              <a:rPr lang="en-US" altLang="el-GR" sz="2400" dirty="0" smtClean="0">
                <a:solidFill>
                  <a:srgbClr val="000000"/>
                </a:solidFill>
                <a:latin typeface="Calibri" pitchFamily="34" charset="0"/>
                <a:ea typeface="ＭＳ Ｐゴシック" pitchFamily="34" charset="-128"/>
              </a:rPr>
              <a:t>– εστίαση, σκεπτικό, υπόβαθρο</a:t>
            </a:r>
          </a:p>
          <a:p>
            <a:pPr>
              <a:spcAft>
                <a:spcPts val="1200"/>
              </a:spcAft>
            </a:pPr>
            <a:r>
              <a:rPr lang="en-US" altLang="el-GR" sz="2400" i="1" dirty="0" err="1" smtClean="0">
                <a:solidFill>
                  <a:srgbClr val="000000"/>
                </a:solidFill>
                <a:latin typeface="Calibri" pitchFamily="34" charset="0"/>
                <a:ea typeface="ＭＳ Ｐゴシック" pitchFamily="34" charset="-128"/>
              </a:rPr>
              <a:t>Σημεί</a:t>
            </a:r>
            <a:r>
              <a:rPr lang="en-US" altLang="el-GR" sz="2400" i="1" dirty="0" smtClean="0">
                <a:solidFill>
                  <a:srgbClr val="000000"/>
                </a:solidFill>
                <a:latin typeface="Calibri" pitchFamily="34" charset="0"/>
                <a:ea typeface="ＭＳ Ｐゴシック" pitchFamily="34" charset="-128"/>
              </a:rPr>
              <a:t>α αφετηρίας</a:t>
            </a:r>
          </a:p>
          <a:p>
            <a:pPr>
              <a:spcAft>
                <a:spcPts val="1200"/>
              </a:spcAft>
            </a:pPr>
            <a:r>
              <a:rPr lang="en-US" altLang="el-GR" sz="2400" i="1" dirty="0" err="1" smtClean="0">
                <a:solidFill>
                  <a:srgbClr val="000000"/>
                </a:solidFill>
                <a:latin typeface="Calibri" pitchFamily="34" charset="0"/>
                <a:ea typeface="ＭＳ Ｐゴシック" pitchFamily="34" charset="-128"/>
              </a:rPr>
              <a:t>Αν</a:t>
            </a:r>
            <a:r>
              <a:rPr lang="en-US" altLang="el-GR" sz="2400" i="1" dirty="0" smtClean="0">
                <a:solidFill>
                  <a:srgbClr val="000000"/>
                </a:solidFill>
                <a:latin typeface="Calibri" pitchFamily="34" charset="0"/>
                <a:ea typeface="ＭＳ Ｐゴシック" pitchFamily="34" charset="-128"/>
              </a:rPr>
              <a:t>απτύσσοντας το ταξίδι της μάθησης </a:t>
            </a:r>
            <a:r>
              <a:rPr lang="en-US" altLang="el-GR" sz="2400" dirty="0" smtClean="0">
                <a:solidFill>
                  <a:srgbClr val="000000"/>
                </a:solidFill>
                <a:latin typeface="Calibri" pitchFamily="34" charset="0"/>
                <a:ea typeface="ＭＳ Ｐゴシック" pitchFamily="34" charset="-128"/>
              </a:rPr>
              <a:t>– δραστηριότητες και το σκεπτικό τους, παραδείγματα αντιδράσεων των παιδιών, αναστοχασμός δασκάλου/ας και επιπτώσεις για την επόμενη συνάντηση με τα παιδιά.</a:t>
            </a:r>
          </a:p>
          <a:p>
            <a:pPr>
              <a:spcAft>
                <a:spcPts val="1200"/>
              </a:spcAft>
            </a:pPr>
            <a:r>
              <a:rPr lang="en-US" altLang="el-GR" sz="2400" i="1" dirty="0" err="1" smtClean="0">
                <a:solidFill>
                  <a:srgbClr val="000000"/>
                </a:solidFill>
                <a:latin typeface="Calibri" pitchFamily="34" charset="0"/>
                <a:ea typeface="ＭＳ Ｐゴシック" pitchFamily="34" charset="-128"/>
              </a:rPr>
              <a:t>Αν</a:t>
            </a:r>
            <a:r>
              <a:rPr lang="en-US" altLang="el-GR" sz="2400" i="1" dirty="0" smtClean="0">
                <a:solidFill>
                  <a:srgbClr val="000000"/>
                </a:solidFill>
                <a:latin typeface="Calibri" pitchFamily="34" charset="0"/>
                <a:ea typeface="ＭＳ Ｐゴシック" pitchFamily="34" charset="-128"/>
              </a:rPr>
              <a:t>αστοχασμοί</a:t>
            </a:r>
            <a:r>
              <a:rPr lang="en-US" altLang="el-GR" sz="2400" dirty="0" smtClean="0">
                <a:solidFill>
                  <a:srgbClr val="000000"/>
                </a:solidFill>
                <a:latin typeface="Calibri" pitchFamily="34" charset="0"/>
                <a:ea typeface="ＭＳ Ｐゴシック" pitchFamily="34" charset="-128"/>
              </a:rPr>
              <a:t> – πρόοδος παιδιών, ρόλος δασκάλου/ας, περιβάλλον τάξης, επόμενα βήματα</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0825" y="998388"/>
            <a:ext cx="4105275"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GB" sz="1200" b="1" dirty="0" err="1"/>
              <a:t>Δραστηριότητα</a:t>
            </a:r>
            <a:r>
              <a:rPr lang="en-GB" sz="1200" b="1" dirty="0"/>
              <a:t>: </a:t>
            </a:r>
            <a:r>
              <a:rPr lang="en-GB" sz="1200" b="1" dirty="0" err="1"/>
              <a:t>Εξερεύνηση</a:t>
            </a:r>
            <a:r>
              <a:rPr lang="en-GB" sz="1200" b="1" dirty="0"/>
              <a:t> </a:t>
            </a:r>
            <a:r>
              <a:rPr lang="en-GB" sz="1200" b="1" dirty="0" err="1"/>
              <a:t>του</a:t>
            </a:r>
            <a:r>
              <a:rPr lang="en-GB" sz="1200" b="1" dirty="0"/>
              <a:t> «</a:t>
            </a:r>
            <a:r>
              <a:rPr lang="en-GB" sz="1200" b="1" dirty="0" err="1"/>
              <a:t>τόπου</a:t>
            </a:r>
            <a:r>
              <a:rPr lang="en-GB" sz="1200" b="1" dirty="0"/>
              <a:t> </a:t>
            </a:r>
            <a:r>
              <a:rPr lang="en-GB" sz="1200" b="1" dirty="0" err="1"/>
              <a:t>του</a:t>
            </a:r>
            <a:r>
              <a:rPr lang="en-GB" sz="1200" b="1" dirty="0"/>
              <a:t> </a:t>
            </a:r>
            <a:r>
              <a:rPr lang="en-GB" sz="1200" b="1" dirty="0" err="1"/>
              <a:t>εγκλήματος</a:t>
            </a:r>
            <a:r>
              <a:rPr lang="en-GB" sz="1200" b="1" dirty="0"/>
              <a:t>»</a:t>
            </a:r>
            <a:r>
              <a:rPr lang="en-GB" sz="1200" dirty="0"/>
              <a:t>: </a:t>
            </a:r>
            <a:r>
              <a:rPr lang="en-GB" sz="1200" dirty="0" err="1"/>
              <a:t>Τα</a:t>
            </a:r>
            <a:r>
              <a:rPr lang="en-GB" sz="1200" dirty="0"/>
              <a:t> </a:t>
            </a:r>
            <a:r>
              <a:rPr lang="en-GB" sz="1200" dirty="0" err="1"/>
              <a:t>παιδιά</a:t>
            </a:r>
            <a:r>
              <a:rPr lang="en-GB" sz="1200" dirty="0"/>
              <a:t> </a:t>
            </a:r>
            <a:r>
              <a:rPr lang="en-GB" sz="1200" dirty="0" err="1"/>
              <a:t>ήρθαν</a:t>
            </a:r>
            <a:r>
              <a:rPr lang="en-GB" sz="1200" dirty="0"/>
              <a:t> </a:t>
            </a:r>
            <a:r>
              <a:rPr lang="en-GB" sz="1200" dirty="0" err="1"/>
              <a:t>στο</a:t>
            </a:r>
            <a:r>
              <a:rPr lang="en-GB" sz="1200" dirty="0"/>
              <a:t> </a:t>
            </a:r>
            <a:r>
              <a:rPr lang="en-GB" sz="1200" dirty="0" err="1"/>
              <a:t>σχολείο</a:t>
            </a:r>
            <a:r>
              <a:rPr lang="en-GB" sz="1200" dirty="0"/>
              <a:t> </a:t>
            </a:r>
            <a:r>
              <a:rPr lang="en-GB" sz="1200" dirty="0" err="1"/>
              <a:t>για</a:t>
            </a:r>
            <a:r>
              <a:rPr lang="en-GB" sz="1200" dirty="0"/>
              <a:t> </a:t>
            </a:r>
            <a:r>
              <a:rPr lang="en-GB" sz="1200" dirty="0" err="1"/>
              <a:t>να</a:t>
            </a:r>
            <a:r>
              <a:rPr lang="en-GB" sz="1200" dirty="0"/>
              <a:t> </a:t>
            </a:r>
            <a:r>
              <a:rPr lang="en-GB" sz="1200" dirty="0" err="1"/>
              <a:t>βρουν</a:t>
            </a:r>
            <a:r>
              <a:rPr lang="en-GB" sz="1200" dirty="0"/>
              <a:t> </a:t>
            </a:r>
            <a:r>
              <a:rPr lang="en-GB" sz="1200" dirty="0" err="1"/>
              <a:t>ένα</a:t>
            </a:r>
            <a:r>
              <a:rPr lang="en-GB" sz="1200" dirty="0"/>
              <a:t> «</a:t>
            </a:r>
            <a:r>
              <a:rPr lang="en-GB" sz="1200" dirty="0" err="1"/>
              <a:t>σκηνικό</a:t>
            </a:r>
            <a:r>
              <a:rPr lang="en-GB" sz="1200" dirty="0"/>
              <a:t> </a:t>
            </a:r>
            <a:r>
              <a:rPr lang="en-GB" sz="1200" dirty="0" err="1"/>
              <a:t>εγκλήματος</a:t>
            </a:r>
            <a:r>
              <a:rPr lang="en-GB" sz="1200" dirty="0"/>
              <a:t>» </a:t>
            </a:r>
            <a:r>
              <a:rPr lang="en-GB" sz="1200" dirty="0" err="1"/>
              <a:t>σε</a:t>
            </a:r>
            <a:r>
              <a:rPr lang="en-GB" sz="1200" dirty="0"/>
              <a:t> </a:t>
            </a:r>
            <a:r>
              <a:rPr lang="en-GB" sz="1200" dirty="0" err="1"/>
              <a:t>μια</a:t>
            </a:r>
            <a:r>
              <a:rPr lang="en-GB" sz="1200" dirty="0"/>
              <a:t> </a:t>
            </a:r>
            <a:r>
              <a:rPr lang="en-GB" sz="1200" dirty="0" err="1"/>
              <a:t>περιοχή</a:t>
            </a:r>
            <a:r>
              <a:rPr lang="en-GB" sz="1200" dirty="0"/>
              <a:t> </a:t>
            </a:r>
            <a:r>
              <a:rPr lang="en-GB" sz="1200" dirty="0" err="1"/>
              <a:t>του</a:t>
            </a:r>
            <a:r>
              <a:rPr lang="en-GB" sz="1200" dirty="0"/>
              <a:t> </a:t>
            </a:r>
            <a:r>
              <a:rPr lang="en-GB" sz="1200" dirty="0" err="1"/>
              <a:t>προαυλίου</a:t>
            </a:r>
            <a:r>
              <a:rPr lang="en-GB" sz="1200" dirty="0"/>
              <a:t>.  </a:t>
            </a:r>
          </a:p>
          <a:p>
            <a:pPr fontAlgn="auto">
              <a:spcBef>
                <a:spcPts val="0"/>
              </a:spcBef>
              <a:spcAft>
                <a:spcPts val="0"/>
              </a:spcAft>
              <a:defRPr/>
            </a:pPr>
            <a:r>
              <a:rPr lang="en-GB" sz="1200" dirty="0" err="1"/>
              <a:t>Δόθηκε</a:t>
            </a:r>
            <a:r>
              <a:rPr lang="en-GB" sz="1200" dirty="0"/>
              <a:t> </a:t>
            </a:r>
            <a:r>
              <a:rPr lang="en-GB" sz="1200" dirty="0" err="1"/>
              <a:t>ενθάρρυνση</a:t>
            </a:r>
            <a:r>
              <a:rPr lang="en-GB" sz="1200" dirty="0"/>
              <a:t> </a:t>
            </a:r>
            <a:r>
              <a:rPr lang="en-GB" sz="1200" dirty="0" err="1"/>
              <a:t>στα</a:t>
            </a:r>
            <a:r>
              <a:rPr lang="en-GB" sz="1200" dirty="0"/>
              <a:t> </a:t>
            </a:r>
            <a:r>
              <a:rPr lang="en-GB" sz="1200" dirty="0" err="1"/>
              <a:t>παιδιά</a:t>
            </a:r>
            <a:r>
              <a:rPr lang="en-GB" sz="1200" dirty="0"/>
              <a:t> </a:t>
            </a:r>
            <a:r>
              <a:rPr lang="en-GB" sz="1200" dirty="0" err="1"/>
              <a:t>να</a:t>
            </a:r>
            <a:r>
              <a:rPr lang="en-GB" sz="1200" dirty="0"/>
              <a:t> </a:t>
            </a:r>
            <a:r>
              <a:rPr lang="en-GB" sz="1200" dirty="0" err="1"/>
              <a:t>εξερευνήσουν</a:t>
            </a:r>
            <a:r>
              <a:rPr lang="en-GB" sz="1200" dirty="0"/>
              <a:t> </a:t>
            </a:r>
            <a:r>
              <a:rPr lang="en-GB" sz="1200" dirty="0" err="1"/>
              <a:t>την</a:t>
            </a:r>
            <a:r>
              <a:rPr lang="en-GB" sz="1200" dirty="0"/>
              <a:t> </a:t>
            </a:r>
            <a:r>
              <a:rPr lang="en-GB" sz="1200" dirty="0" err="1"/>
              <a:t>περιοχή</a:t>
            </a:r>
            <a:r>
              <a:rPr lang="en-GB" sz="1200" dirty="0"/>
              <a:t> </a:t>
            </a:r>
            <a:r>
              <a:rPr lang="en-GB" sz="1200" dirty="0" err="1"/>
              <a:t>κάνοντας</a:t>
            </a:r>
            <a:r>
              <a:rPr lang="en-GB" sz="1200" dirty="0"/>
              <a:t> </a:t>
            </a:r>
            <a:r>
              <a:rPr lang="en-GB" sz="1200" dirty="0" err="1"/>
              <a:t>παρατηρήσεις</a:t>
            </a:r>
            <a:r>
              <a:rPr lang="en-GB" sz="1200" dirty="0"/>
              <a:t> </a:t>
            </a:r>
            <a:r>
              <a:rPr lang="en-GB" sz="1200" dirty="0" err="1"/>
              <a:t>και</a:t>
            </a:r>
            <a:r>
              <a:rPr lang="en-GB" sz="1200" dirty="0"/>
              <a:t> </a:t>
            </a:r>
            <a:r>
              <a:rPr lang="en-GB" sz="1200" dirty="0" err="1"/>
              <a:t>συζητώντας</a:t>
            </a:r>
            <a:r>
              <a:rPr lang="en-GB" sz="1200" dirty="0"/>
              <a:t> </a:t>
            </a:r>
            <a:r>
              <a:rPr lang="en-GB" sz="1200" dirty="0" err="1"/>
              <a:t>πιθανές</a:t>
            </a:r>
            <a:r>
              <a:rPr lang="en-GB" sz="1200" dirty="0"/>
              <a:t> </a:t>
            </a:r>
            <a:r>
              <a:rPr lang="en-GB" sz="1200" dirty="0" err="1"/>
              <a:t>ιδέες</a:t>
            </a:r>
            <a:r>
              <a:rPr lang="en-GB" sz="1200" dirty="0"/>
              <a:t> </a:t>
            </a:r>
            <a:r>
              <a:rPr lang="en-GB" sz="1200" dirty="0" err="1"/>
              <a:t>και</a:t>
            </a:r>
            <a:r>
              <a:rPr lang="en-GB" sz="1200" dirty="0"/>
              <a:t> </a:t>
            </a:r>
            <a:r>
              <a:rPr lang="en-GB" sz="1200" dirty="0" err="1"/>
              <a:t>εξηγήσεις</a:t>
            </a:r>
            <a:r>
              <a:rPr lang="en-GB" sz="1200" dirty="0"/>
              <a:t> </a:t>
            </a:r>
            <a:r>
              <a:rPr lang="en-GB" sz="1200" dirty="0" err="1"/>
              <a:t>βάσει</a:t>
            </a:r>
            <a:r>
              <a:rPr lang="en-GB" sz="1200" dirty="0"/>
              <a:t> </a:t>
            </a:r>
            <a:r>
              <a:rPr lang="en-GB" sz="1200" dirty="0" err="1"/>
              <a:t>αποδεικτικών</a:t>
            </a:r>
            <a:r>
              <a:rPr lang="en-GB" sz="1200" dirty="0"/>
              <a:t> </a:t>
            </a:r>
            <a:r>
              <a:rPr lang="en-GB" sz="1200" dirty="0" err="1"/>
              <a:t>στοιχείων</a:t>
            </a:r>
            <a:r>
              <a:rPr lang="en-GB" sz="1200" dirty="0"/>
              <a:t>.</a:t>
            </a:r>
          </a:p>
        </p:txBody>
      </p:sp>
      <p:sp>
        <p:nvSpPr>
          <p:cNvPr id="10" name="TextBox 9"/>
          <p:cNvSpPr txBox="1"/>
          <p:nvPr/>
        </p:nvSpPr>
        <p:spPr>
          <a:xfrm>
            <a:off x="250825" y="4066097"/>
            <a:ext cx="2952750" cy="209288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sz="1000" b="1" dirty="0" err="1"/>
              <a:t>Αντιδράσεις</a:t>
            </a:r>
            <a:r>
              <a:rPr lang="en-GB" sz="1000" b="1" dirty="0"/>
              <a:t> </a:t>
            </a:r>
            <a:r>
              <a:rPr lang="en-GB" sz="1000" b="1" dirty="0" err="1"/>
              <a:t>των</a:t>
            </a:r>
            <a:r>
              <a:rPr lang="en-GB" sz="1000" b="1" dirty="0"/>
              <a:t> </a:t>
            </a:r>
            <a:r>
              <a:rPr lang="en-GB" sz="1000" b="1" dirty="0" err="1"/>
              <a:t>παιδιών</a:t>
            </a:r>
            <a:endParaRPr lang="en-GB" sz="1000" b="1" dirty="0"/>
          </a:p>
          <a:p>
            <a:pPr fontAlgn="auto">
              <a:spcBef>
                <a:spcPts val="0"/>
              </a:spcBef>
              <a:spcAft>
                <a:spcPts val="0"/>
              </a:spcAft>
              <a:defRPr/>
            </a:pPr>
            <a:r>
              <a:rPr lang="en-GB" sz="1000" dirty="0" err="1"/>
              <a:t>Βάζουν</a:t>
            </a:r>
            <a:r>
              <a:rPr lang="en-GB" sz="1000" dirty="0"/>
              <a:t> </a:t>
            </a:r>
            <a:r>
              <a:rPr lang="en-GB" sz="1000" dirty="0" err="1"/>
              <a:t>τα</a:t>
            </a:r>
            <a:r>
              <a:rPr lang="en-GB" sz="1000" dirty="0"/>
              <a:t> </a:t>
            </a:r>
            <a:r>
              <a:rPr lang="en-GB" sz="1000" dirty="0" err="1"/>
              <a:t>πόδια</a:t>
            </a:r>
            <a:r>
              <a:rPr lang="en-GB" sz="1000" dirty="0"/>
              <a:t> </a:t>
            </a:r>
            <a:r>
              <a:rPr lang="en-GB" sz="1000" dirty="0" err="1"/>
              <a:t>τους</a:t>
            </a:r>
            <a:r>
              <a:rPr lang="en-GB" sz="1000" dirty="0"/>
              <a:t> </a:t>
            </a:r>
            <a:r>
              <a:rPr lang="en-GB" sz="1000" dirty="0" err="1"/>
              <a:t>μέσα</a:t>
            </a:r>
            <a:r>
              <a:rPr lang="en-GB" sz="1000" dirty="0"/>
              <a:t> </a:t>
            </a:r>
            <a:r>
              <a:rPr lang="en-GB" sz="1000" dirty="0" err="1"/>
              <a:t>στα</a:t>
            </a:r>
            <a:r>
              <a:rPr lang="en-GB" sz="1000" dirty="0"/>
              <a:t> </a:t>
            </a:r>
            <a:r>
              <a:rPr lang="en-GB" sz="1000" dirty="0" err="1"/>
              <a:t>αποτυπώματα</a:t>
            </a:r>
            <a:r>
              <a:rPr lang="en-GB" sz="1000" dirty="0"/>
              <a:t>.</a:t>
            </a:r>
          </a:p>
          <a:p>
            <a:pPr fontAlgn="auto">
              <a:spcBef>
                <a:spcPts val="0"/>
              </a:spcBef>
              <a:spcAft>
                <a:spcPts val="0"/>
              </a:spcAft>
              <a:defRPr/>
            </a:pPr>
            <a:r>
              <a:rPr lang="en-GB" sz="1000" dirty="0" err="1"/>
              <a:t>Παιδί</a:t>
            </a:r>
            <a:r>
              <a:rPr lang="en-GB" sz="1000" dirty="0"/>
              <a:t>: </a:t>
            </a:r>
            <a:r>
              <a:rPr lang="en-GB" sz="1000" dirty="0" err="1"/>
              <a:t>Είναι</a:t>
            </a:r>
            <a:r>
              <a:rPr lang="en-GB" sz="1000" dirty="0"/>
              <a:t> </a:t>
            </a:r>
            <a:r>
              <a:rPr lang="en-GB" sz="1000" dirty="0" err="1"/>
              <a:t>μεγάλο</a:t>
            </a:r>
            <a:r>
              <a:rPr lang="en-GB" sz="1000" dirty="0"/>
              <a:t>!  </a:t>
            </a:r>
          </a:p>
          <a:p>
            <a:pPr fontAlgn="auto">
              <a:spcBef>
                <a:spcPts val="0"/>
              </a:spcBef>
              <a:spcAft>
                <a:spcPts val="0"/>
              </a:spcAft>
              <a:defRPr/>
            </a:pPr>
            <a:r>
              <a:rPr lang="el-GR" sz="1000" dirty="0"/>
              <a:t>Βοηθός δασκάλας</a:t>
            </a:r>
            <a:r>
              <a:rPr lang="en-GB" sz="1000" dirty="0"/>
              <a:t>: </a:t>
            </a:r>
            <a:r>
              <a:rPr lang="en-GB" sz="1000" dirty="0" err="1"/>
              <a:t>Ποιανού</a:t>
            </a:r>
            <a:r>
              <a:rPr lang="en-GB" sz="1000" dirty="0"/>
              <a:t> </a:t>
            </a:r>
            <a:r>
              <a:rPr lang="en-GB" sz="1000" dirty="0" err="1"/>
              <a:t>να</a:t>
            </a:r>
            <a:r>
              <a:rPr lang="en-GB" sz="1000" dirty="0"/>
              <a:t> </a:t>
            </a:r>
            <a:r>
              <a:rPr lang="en-GB" sz="1000" dirty="0" err="1"/>
              <a:t>είναι</a:t>
            </a:r>
            <a:r>
              <a:rPr lang="en-GB" sz="1000" dirty="0"/>
              <a:t> </a:t>
            </a:r>
            <a:r>
              <a:rPr lang="en-GB" sz="1000" dirty="0" err="1"/>
              <a:t>αυτό</a:t>
            </a:r>
            <a:r>
              <a:rPr lang="en-GB" sz="1000" dirty="0"/>
              <a:t>; </a:t>
            </a:r>
          </a:p>
          <a:p>
            <a:pPr fontAlgn="auto">
              <a:spcBef>
                <a:spcPts val="0"/>
              </a:spcBef>
              <a:spcAft>
                <a:spcPts val="0"/>
              </a:spcAft>
              <a:defRPr/>
            </a:pPr>
            <a:r>
              <a:rPr lang="en-GB" sz="1000" dirty="0"/>
              <a:t>Τα πα</a:t>
            </a:r>
            <a:r>
              <a:rPr lang="en-GB" sz="1000" dirty="0" err="1"/>
              <a:t>ιδιά</a:t>
            </a:r>
            <a:r>
              <a:rPr lang="en-GB" sz="1000" dirty="0"/>
              <a:t> </a:t>
            </a:r>
            <a:r>
              <a:rPr lang="en-GB" sz="1000" dirty="0" err="1"/>
              <a:t>κοίτ</a:t>
            </a:r>
            <a:r>
              <a:rPr lang="en-GB" sz="1000" dirty="0"/>
              <a:t>αζαν τα πόδια τους:  Δεν γίνεται να είστε εσείς κυρία, έχετε πολύ μικρά πόδια.  </a:t>
            </a:r>
            <a:endParaRPr lang="el-GR" sz="1000" dirty="0" smtClean="0"/>
          </a:p>
          <a:p>
            <a:pPr fontAlgn="auto">
              <a:spcBef>
                <a:spcPts val="0"/>
              </a:spcBef>
              <a:spcAft>
                <a:spcPts val="0"/>
              </a:spcAft>
              <a:defRPr/>
            </a:pPr>
            <a:r>
              <a:rPr lang="en-GB" sz="1000" dirty="0" err="1" smtClean="0"/>
              <a:t>Πρέ</a:t>
            </a:r>
            <a:r>
              <a:rPr lang="en-GB" sz="1000" dirty="0" smtClean="0"/>
              <a:t>πει </a:t>
            </a:r>
            <a:r>
              <a:rPr lang="en-GB" sz="1000" dirty="0"/>
              <a:t>να είναι ενήλικας γιατί είναι μεγαλύτερα από μένα.</a:t>
            </a:r>
          </a:p>
          <a:p>
            <a:pPr fontAlgn="auto">
              <a:spcBef>
                <a:spcPts val="0"/>
              </a:spcBef>
              <a:spcAft>
                <a:spcPts val="0"/>
              </a:spcAft>
              <a:defRPr/>
            </a:pPr>
            <a:r>
              <a:rPr lang="en-GB" sz="1000" dirty="0" err="1"/>
              <a:t>Τα</a:t>
            </a:r>
            <a:r>
              <a:rPr lang="en-GB" sz="1000" dirty="0"/>
              <a:t> </a:t>
            </a:r>
            <a:r>
              <a:rPr lang="en-GB" sz="1000" dirty="0" err="1"/>
              <a:t>παιδιά</a:t>
            </a:r>
            <a:r>
              <a:rPr lang="en-GB" sz="1000" dirty="0"/>
              <a:t> </a:t>
            </a:r>
            <a:r>
              <a:rPr lang="en-GB" sz="1000" dirty="0" err="1"/>
              <a:t>ζήτησαν</a:t>
            </a:r>
            <a:r>
              <a:rPr lang="en-GB" sz="1000" dirty="0"/>
              <a:t> </a:t>
            </a:r>
            <a:r>
              <a:rPr lang="en-GB" sz="1000" dirty="0" err="1"/>
              <a:t>από</a:t>
            </a:r>
            <a:r>
              <a:rPr lang="en-GB" sz="1000" dirty="0"/>
              <a:t> </a:t>
            </a:r>
            <a:r>
              <a:rPr lang="en-GB" sz="1000" dirty="0" err="1"/>
              <a:t>τους</a:t>
            </a:r>
            <a:r>
              <a:rPr lang="en-GB" sz="1000" dirty="0"/>
              <a:t> </a:t>
            </a:r>
            <a:r>
              <a:rPr lang="en-GB" sz="1000" dirty="0" err="1"/>
              <a:t>ενήλικες</a:t>
            </a:r>
            <a:r>
              <a:rPr lang="en-GB" sz="1000" dirty="0"/>
              <a:t> </a:t>
            </a:r>
            <a:r>
              <a:rPr lang="en-GB" sz="1000" dirty="0" err="1"/>
              <a:t>να</a:t>
            </a:r>
            <a:r>
              <a:rPr lang="en-GB" sz="1000" dirty="0"/>
              <a:t> </a:t>
            </a:r>
            <a:r>
              <a:rPr lang="en-GB" sz="1000" dirty="0" err="1"/>
              <a:t>βάλουν</a:t>
            </a:r>
            <a:r>
              <a:rPr lang="en-GB" sz="1000" dirty="0"/>
              <a:t> </a:t>
            </a:r>
            <a:r>
              <a:rPr lang="en-GB" sz="1000" dirty="0" err="1"/>
              <a:t>τα</a:t>
            </a:r>
            <a:r>
              <a:rPr lang="en-GB" sz="1000" dirty="0"/>
              <a:t> </a:t>
            </a:r>
            <a:r>
              <a:rPr lang="en-GB" sz="1000" dirty="0" err="1"/>
              <a:t>πόδια</a:t>
            </a:r>
            <a:r>
              <a:rPr lang="en-GB" sz="1000" dirty="0"/>
              <a:t> </a:t>
            </a:r>
            <a:r>
              <a:rPr lang="en-GB" sz="1000" dirty="0" err="1"/>
              <a:t>τους</a:t>
            </a:r>
            <a:r>
              <a:rPr lang="en-GB" sz="1000" dirty="0"/>
              <a:t> </a:t>
            </a:r>
            <a:r>
              <a:rPr lang="en-GB" sz="1000" dirty="0" err="1"/>
              <a:t>στο</a:t>
            </a:r>
            <a:r>
              <a:rPr lang="en-GB" sz="1000" dirty="0"/>
              <a:t> </a:t>
            </a:r>
            <a:r>
              <a:rPr lang="en-GB" sz="1000" dirty="0" err="1"/>
              <a:t>αποτύπωμα</a:t>
            </a:r>
            <a:r>
              <a:rPr lang="en-GB" sz="1000" dirty="0"/>
              <a:t> </a:t>
            </a:r>
            <a:r>
              <a:rPr lang="en-GB" sz="1000" dirty="0" err="1"/>
              <a:t>μέχρι</a:t>
            </a:r>
            <a:r>
              <a:rPr lang="en-GB" sz="1000" dirty="0"/>
              <a:t> </a:t>
            </a:r>
            <a:r>
              <a:rPr lang="en-GB" sz="1000" dirty="0" err="1"/>
              <a:t>που</a:t>
            </a:r>
            <a:r>
              <a:rPr lang="en-GB" sz="1000" dirty="0"/>
              <a:t> </a:t>
            </a:r>
            <a:r>
              <a:rPr lang="en-GB" sz="1000" dirty="0" err="1"/>
              <a:t>βρήκαν</a:t>
            </a:r>
            <a:r>
              <a:rPr lang="en-GB" sz="1000" dirty="0"/>
              <a:t> </a:t>
            </a:r>
            <a:r>
              <a:rPr lang="en-GB" sz="1000" dirty="0" err="1"/>
              <a:t>ένα</a:t>
            </a:r>
            <a:r>
              <a:rPr lang="en-GB" sz="1000" dirty="0"/>
              <a:t> </a:t>
            </a:r>
            <a:r>
              <a:rPr lang="en-GB" sz="1000" dirty="0" err="1"/>
              <a:t>που</a:t>
            </a:r>
            <a:r>
              <a:rPr lang="en-GB" sz="1000" dirty="0"/>
              <a:t> </a:t>
            </a:r>
            <a:r>
              <a:rPr lang="en-GB" sz="1000" dirty="0" err="1"/>
              <a:t>το</a:t>
            </a:r>
            <a:r>
              <a:rPr lang="en-GB" sz="1000" dirty="0"/>
              <a:t> </a:t>
            </a:r>
            <a:r>
              <a:rPr lang="en-GB" sz="1000" dirty="0" err="1"/>
              <a:t>μέγεθός</a:t>
            </a:r>
            <a:r>
              <a:rPr lang="en-GB" sz="1000" dirty="0"/>
              <a:t> </a:t>
            </a:r>
            <a:r>
              <a:rPr lang="en-GB" sz="1000" dirty="0" err="1"/>
              <a:t>του</a:t>
            </a:r>
            <a:r>
              <a:rPr lang="en-GB" sz="1000" dirty="0"/>
              <a:t> </a:t>
            </a:r>
            <a:r>
              <a:rPr lang="en-GB" sz="1000" dirty="0" err="1"/>
              <a:t>ταίριαζε</a:t>
            </a:r>
            <a:r>
              <a:rPr lang="en-GB" sz="1000" dirty="0"/>
              <a:t>.</a:t>
            </a:r>
          </a:p>
          <a:p>
            <a:pPr fontAlgn="auto">
              <a:spcBef>
                <a:spcPts val="0"/>
              </a:spcBef>
              <a:spcAft>
                <a:spcPts val="0"/>
              </a:spcAft>
              <a:defRPr/>
            </a:pPr>
            <a:r>
              <a:rPr lang="el-GR" sz="1000" dirty="0"/>
              <a:t>Δασκάλα</a:t>
            </a:r>
            <a:r>
              <a:rPr lang="en-GB" sz="1000" dirty="0"/>
              <a:t>:  </a:t>
            </a:r>
            <a:r>
              <a:rPr lang="en-GB" sz="1000" dirty="0" err="1"/>
              <a:t>Είδατε</a:t>
            </a:r>
            <a:r>
              <a:rPr lang="en-GB" sz="1000" dirty="0"/>
              <a:t> </a:t>
            </a:r>
            <a:r>
              <a:rPr lang="en-GB" sz="1000" dirty="0" err="1"/>
              <a:t>όλα</a:t>
            </a:r>
            <a:r>
              <a:rPr lang="en-GB" sz="1000" dirty="0"/>
              <a:t> </a:t>
            </a:r>
            <a:r>
              <a:rPr lang="en-GB" sz="1000" dirty="0" err="1"/>
              <a:t>τα</a:t>
            </a:r>
            <a:r>
              <a:rPr lang="en-GB" sz="1000" dirty="0"/>
              <a:t> </a:t>
            </a:r>
            <a:r>
              <a:rPr lang="en-GB" sz="1000" dirty="0" err="1"/>
              <a:t>αποδεικτικά</a:t>
            </a:r>
            <a:r>
              <a:rPr lang="en-GB" sz="1000" dirty="0"/>
              <a:t> </a:t>
            </a:r>
            <a:r>
              <a:rPr lang="en-GB" sz="1000" dirty="0" err="1"/>
              <a:t>στοιχεία</a:t>
            </a:r>
            <a:r>
              <a:rPr lang="en-GB" sz="1000" dirty="0"/>
              <a:t>;</a:t>
            </a:r>
            <a:endParaRPr lang="el-GR" sz="1000" dirty="0"/>
          </a:p>
          <a:p>
            <a:pPr fontAlgn="auto">
              <a:spcBef>
                <a:spcPts val="0"/>
              </a:spcBef>
              <a:spcAft>
                <a:spcPts val="0"/>
              </a:spcAft>
              <a:defRPr/>
            </a:pPr>
            <a:r>
              <a:rPr lang="en-GB" sz="1000" dirty="0"/>
              <a:t>Τα πα</a:t>
            </a:r>
            <a:r>
              <a:rPr lang="en-GB" sz="1000" dirty="0" err="1"/>
              <a:t>ιδιά</a:t>
            </a:r>
            <a:r>
              <a:rPr lang="en-GB" sz="1000" dirty="0"/>
              <a:t> </a:t>
            </a:r>
            <a:r>
              <a:rPr lang="en-GB" sz="1000" dirty="0" err="1"/>
              <a:t>συνέχισ</a:t>
            </a:r>
            <a:r>
              <a:rPr lang="en-GB" sz="1000" dirty="0"/>
              <a:t>αν να εξερευνούν περαιτέρω</a:t>
            </a:r>
            <a:r>
              <a:rPr lang="en-GB" sz="1000" dirty="0" smtClean="0"/>
              <a:t>.</a:t>
            </a:r>
            <a:endParaRPr lang="en-GB" sz="1000" dirty="0"/>
          </a:p>
        </p:txBody>
      </p:sp>
      <p:sp>
        <p:nvSpPr>
          <p:cNvPr id="30724" name="TextBox 14"/>
          <p:cNvSpPr txBox="1">
            <a:spLocks noChangeArrowheads="1"/>
          </p:cNvSpPr>
          <p:nvPr/>
        </p:nvSpPr>
        <p:spPr bwMode="auto">
          <a:xfrm>
            <a:off x="250825" y="2400349"/>
            <a:ext cx="3025775" cy="1384300"/>
          </a:xfrm>
          <a:prstGeom prst="rect">
            <a:avLst/>
          </a:prstGeom>
          <a:solidFill>
            <a:srgbClr val="FFFFCC"/>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l-GR" sz="1200" b="1" dirty="0">
                <a:latin typeface="Calibri" pitchFamily="34" charset="0"/>
              </a:rPr>
              <a:t>Βα</a:t>
            </a:r>
            <a:r>
              <a:rPr lang="en-GB" altLang="el-GR" sz="1200" b="1" dirty="0" err="1">
                <a:latin typeface="Calibri" pitchFamily="34" charset="0"/>
              </a:rPr>
              <a:t>σικές</a:t>
            </a:r>
            <a:r>
              <a:rPr lang="en-GB" altLang="el-GR" sz="1200" b="1" dirty="0">
                <a:latin typeface="Calibri" pitchFamily="34" charset="0"/>
              </a:rPr>
              <a:t> </a:t>
            </a:r>
            <a:r>
              <a:rPr lang="en-GB" altLang="el-GR" sz="1200" b="1" dirty="0" err="1">
                <a:latin typeface="Calibri" pitchFamily="34" charset="0"/>
              </a:rPr>
              <a:t>ερωτήσεις</a:t>
            </a:r>
            <a:r>
              <a:rPr lang="en-GB" altLang="el-GR" sz="1200" b="1" dirty="0">
                <a:latin typeface="Calibri" pitchFamily="34" charset="0"/>
              </a:rPr>
              <a:t>...</a:t>
            </a:r>
          </a:p>
          <a:p>
            <a:pPr eaLnBrk="1" hangingPunct="1"/>
            <a:r>
              <a:rPr lang="en-GB" altLang="el-GR" sz="1200" dirty="0" err="1">
                <a:latin typeface="Calibri" pitchFamily="34" charset="0"/>
              </a:rPr>
              <a:t>Τι</a:t>
            </a:r>
            <a:r>
              <a:rPr lang="en-GB" altLang="el-GR" sz="1200" dirty="0">
                <a:latin typeface="Calibri" pitchFamily="34" charset="0"/>
              </a:rPr>
              <a:t> β</a:t>
            </a:r>
            <a:r>
              <a:rPr lang="en-GB" altLang="el-GR" sz="1200" dirty="0" err="1">
                <a:latin typeface="Calibri" pitchFamily="34" charset="0"/>
              </a:rPr>
              <a:t>λέ</a:t>
            </a:r>
            <a:r>
              <a:rPr lang="en-GB" altLang="el-GR" sz="1200" dirty="0">
                <a:latin typeface="Calibri" pitchFamily="34" charset="0"/>
              </a:rPr>
              <a:t>πεις;</a:t>
            </a:r>
          </a:p>
          <a:p>
            <a:pPr eaLnBrk="1" hangingPunct="1"/>
            <a:r>
              <a:rPr lang="en-GB" altLang="el-GR" sz="1200" dirty="0" err="1">
                <a:latin typeface="Calibri" pitchFamily="34" charset="0"/>
              </a:rPr>
              <a:t>Πώς</a:t>
            </a:r>
            <a:r>
              <a:rPr lang="en-GB" altLang="el-GR" sz="1200" dirty="0">
                <a:latin typeface="Calibri" pitchFamily="34" charset="0"/>
              </a:rPr>
              <a:t> </a:t>
            </a:r>
            <a:r>
              <a:rPr lang="en-GB" altLang="el-GR" sz="1200" dirty="0" err="1">
                <a:latin typeface="Calibri" pitchFamily="34" charset="0"/>
              </a:rPr>
              <a:t>σε</a:t>
            </a:r>
            <a:r>
              <a:rPr lang="en-GB" altLang="el-GR" sz="1200" dirty="0">
                <a:latin typeface="Calibri" pitchFamily="34" charset="0"/>
              </a:rPr>
              <a:t> β</a:t>
            </a:r>
            <a:r>
              <a:rPr lang="en-GB" altLang="el-GR" sz="1200" dirty="0" err="1">
                <a:latin typeface="Calibri" pitchFamily="34" charset="0"/>
              </a:rPr>
              <a:t>οηθάει</a:t>
            </a:r>
            <a:r>
              <a:rPr lang="en-GB" altLang="el-GR" sz="1200" dirty="0">
                <a:latin typeface="Calibri" pitchFamily="34" charset="0"/>
              </a:rPr>
              <a:t> α</a:t>
            </a:r>
            <a:r>
              <a:rPr lang="en-GB" altLang="el-GR" sz="1200" dirty="0" err="1">
                <a:latin typeface="Calibri" pitchFamily="34" charset="0"/>
              </a:rPr>
              <a:t>υτό</a:t>
            </a:r>
            <a:r>
              <a:rPr lang="en-GB" altLang="el-GR" sz="1200" dirty="0">
                <a:latin typeface="Calibri" pitchFamily="34" charset="0"/>
              </a:rPr>
              <a:t>;</a:t>
            </a:r>
          </a:p>
          <a:p>
            <a:pPr eaLnBrk="1" hangingPunct="1"/>
            <a:r>
              <a:rPr lang="en-GB" altLang="el-GR" sz="1200" dirty="0" err="1">
                <a:latin typeface="Calibri" pitchFamily="34" charset="0"/>
              </a:rPr>
              <a:t>Τι</a:t>
            </a:r>
            <a:r>
              <a:rPr lang="en-GB" altLang="el-GR" sz="1200" dirty="0">
                <a:latin typeface="Calibri" pitchFamily="34" charset="0"/>
              </a:rPr>
              <a:t> απ</a:t>
            </a:r>
            <a:r>
              <a:rPr lang="en-GB" altLang="el-GR" sz="1200" dirty="0" err="1">
                <a:latin typeface="Calibri" pitchFamily="34" charset="0"/>
              </a:rPr>
              <a:t>οδεικτικά</a:t>
            </a:r>
            <a:r>
              <a:rPr lang="en-GB" altLang="el-GR" sz="1200" dirty="0">
                <a:latin typeface="Calibri" pitchFamily="34" charset="0"/>
              </a:rPr>
              <a:t> </a:t>
            </a:r>
            <a:r>
              <a:rPr lang="en-GB" altLang="el-GR" sz="1200" dirty="0" err="1">
                <a:latin typeface="Calibri" pitchFamily="34" charset="0"/>
              </a:rPr>
              <a:t>στοιχεί</a:t>
            </a:r>
            <a:r>
              <a:rPr lang="en-GB" altLang="el-GR" sz="1200" dirty="0">
                <a:latin typeface="Calibri" pitchFamily="34" charset="0"/>
              </a:rPr>
              <a:t>α μπορείς να βρεις για να το υποστηρίξεις;</a:t>
            </a:r>
          </a:p>
          <a:p>
            <a:pPr eaLnBrk="1" hangingPunct="1"/>
            <a:r>
              <a:rPr lang="en-GB" altLang="el-GR" sz="1200" dirty="0" err="1">
                <a:latin typeface="Calibri" pitchFamily="34" charset="0"/>
              </a:rPr>
              <a:t>Αν</a:t>
            </a:r>
            <a:r>
              <a:rPr lang="en-GB" altLang="el-GR" sz="1200" dirty="0">
                <a:latin typeface="Calibri" pitchFamily="34" charset="0"/>
              </a:rPr>
              <a:t> </a:t>
            </a:r>
            <a:r>
              <a:rPr lang="en-GB" altLang="el-GR" sz="1200" dirty="0" err="1">
                <a:latin typeface="Calibri" pitchFamily="34" charset="0"/>
              </a:rPr>
              <a:t>το</a:t>
            </a:r>
            <a:r>
              <a:rPr lang="en-GB" altLang="el-GR" sz="1200" dirty="0">
                <a:latin typeface="Calibri" pitchFamily="34" charset="0"/>
              </a:rPr>
              <a:t> β</a:t>
            </a:r>
            <a:r>
              <a:rPr lang="en-GB" altLang="el-GR" sz="1200" dirty="0" err="1">
                <a:latin typeface="Calibri" pitchFamily="34" charset="0"/>
              </a:rPr>
              <a:t>λέ</a:t>
            </a:r>
            <a:r>
              <a:rPr lang="en-GB" altLang="el-GR" sz="1200" dirty="0">
                <a:latin typeface="Calibri" pitchFamily="34" charset="0"/>
              </a:rPr>
              <a:t>πεις, τι υποθέσεις μπορείς να κάνεις;</a:t>
            </a:r>
          </a:p>
        </p:txBody>
      </p:sp>
      <p:pic>
        <p:nvPicPr>
          <p:cNvPr id="307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75098"/>
            <a:ext cx="373538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15"/>
          <p:cNvSpPr>
            <a:spLocks noChangeArrowheads="1"/>
          </p:cNvSpPr>
          <p:nvPr/>
        </p:nvSpPr>
        <p:spPr bwMode="auto">
          <a:xfrm>
            <a:off x="3348038" y="3206898"/>
            <a:ext cx="1800225" cy="461963"/>
          </a:xfrm>
          <a:prstGeom prst="wedgeRectCallout">
            <a:avLst>
              <a:gd name="adj1" fmla="val 83926"/>
              <a:gd name="adj2" fmla="val 24949"/>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l-GR" sz="1200">
                <a:latin typeface="Calibri" pitchFamily="34" charset="0"/>
              </a:rPr>
              <a:t>Δασκάλα: Ουάου, ποιανού να είναι αυτό;</a:t>
            </a:r>
            <a:endParaRPr lang="el-GR" altLang="el-GR" sz="1200">
              <a:latin typeface="Calibri" pitchFamily="34" charset="0"/>
            </a:endParaRPr>
          </a:p>
        </p:txBody>
      </p:sp>
      <p:sp>
        <p:nvSpPr>
          <p:cNvPr id="30727" name="TextBox 16"/>
          <p:cNvSpPr>
            <a:spLocks noChangeArrowheads="1"/>
          </p:cNvSpPr>
          <p:nvPr/>
        </p:nvSpPr>
        <p:spPr bwMode="auto">
          <a:xfrm>
            <a:off x="3779838" y="2054373"/>
            <a:ext cx="2016125" cy="830263"/>
          </a:xfrm>
          <a:prstGeom prst="wedgeRectCallout">
            <a:avLst>
              <a:gd name="adj1" fmla="val 87032"/>
              <a:gd name="adj2" fmla="val 138931"/>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l-GR" sz="1200">
                <a:latin typeface="Calibri" pitchFamily="34" charset="0"/>
              </a:rPr>
              <a:t>Κοίτα, ένας βολβός ματιού.  Μπλιαχ!  Ουάου, κοίτα αυτό το αποτύπωμα.  Είναι τεράστιο!</a:t>
            </a:r>
            <a:endParaRPr lang="el-GR" altLang="el-GR" sz="1200">
              <a:latin typeface="Calibri" pitchFamily="34" charset="0"/>
            </a:endParaRPr>
          </a:p>
        </p:txBody>
      </p:sp>
      <p:sp>
        <p:nvSpPr>
          <p:cNvPr id="4" name="TextBox 3"/>
          <p:cNvSpPr txBox="1"/>
          <p:nvPr/>
        </p:nvSpPr>
        <p:spPr>
          <a:xfrm>
            <a:off x="4787900" y="901848"/>
            <a:ext cx="2879725" cy="10160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sz="1200" b="1" dirty="0" err="1"/>
              <a:t>Σκεπτικό</a:t>
            </a:r>
            <a:r>
              <a:rPr lang="en-US" sz="1200" dirty="0"/>
              <a:t>: </a:t>
            </a:r>
          </a:p>
          <a:p>
            <a:pPr fontAlgn="auto">
              <a:spcBef>
                <a:spcPts val="0"/>
              </a:spcBef>
              <a:spcAft>
                <a:spcPts val="0"/>
              </a:spcAft>
              <a:defRPr/>
            </a:pPr>
            <a:r>
              <a:rPr lang="en-US" sz="1200" dirty="0" err="1"/>
              <a:t>Ενίσχυση</a:t>
            </a:r>
            <a:r>
              <a:rPr lang="en-US" sz="1200" dirty="0"/>
              <a:t> </a:t>
            </a:r>
            <a:r>
              <a:rPr lang="en-US" sz="1200" dirty="0" err="1">
                <a:solidFill>
                  <a:srgbClr val="FF0000"/>
                </a:solidFill>
              </a:rPr>
              <a:t>περιέργειας</a:t>
            </a:r>
            <a:r>
              <a:rPr lang="en-US" sz="1200" dirty="0">
                <a:solidFill>
                  <a:srgbClr val="FF0000"/>
                </a:solidFill>
              </a:rPr>
              <a:t> </a:t>
            </a:r>
            <a:r>
              <a:rPr lang="en-US" sz="1200" dirty="0" err="1">
                <a:solidFill>
                  <a:srgbClr val="FF0000"/>
                </a:solidFill>
              </a:rPr>
              <a:t>και</a:t>
            </a:r>
            <a:r>
              <a:rPr lang="en-US" sz="1200" dirty="0">
                <a:solidFill>
                  <a:srgbClr val="FF0000"/>
                </a:solidFill>
              </a:rPr>
              <a:t> </a:t>
            </a:r>
            <a:r>
              <a:rPr lang="en-US" sz="1200" dirty="0" err="1">
                <a:solidFill>
                  <a:srgbClr val="FF0000"/>
                </a:solidFill>
              </a:rPr>
              <a:t>ερωτήσεων</a:t>
            </a:r>
            <a:endParaRPr lang="en-US" sz="1200" dirty="0">
              <a:solidFill>
                <a:srgbClr val="FF0000"/>
              </a:solidFill>
            </a:endParaRPr>
          </a:p>
          <a:p>
            <a:pPr fontAlgn="auto">
              <a:spcBef>
                <a:spcPts val="0"/>
              </a:spcBef>
              <a:spcAft>
                <a:spcPts val="0"/>
              </a:spcAft>
              <a:defRPr/>
            </a:pPr>
            <a:r>
              <a:rPr lang="en-US" sz="1200" dirty="0" err="1">
                <a:solidFill>
                  <a:srgbClr val="FF0000"/>
                </a:solidFill>
              </a:rPr>
              <a:t>Ανάπτυξη</a:t>
            </a:r>
            <a:r>
              <a:rPr lang="en-US" sz="1200" dirty="0">
                <a:solidFill>
                  <a:srgbClr val="FF0000"/>
                </a:solidFill>
              </a:rPr>
              <a:t> </a:t>
            </a:r>
            <a:r>
              <a:rPr lang="en-US" sz="1200" dirty="0" err="1">
                <a:solidFill>
                  <a:srgbClr val="FF0000"/>
                </a:solidFill>
              </a:rPr>
              <a:t>συσχετισμών</a:t>
            </a:r>
            <a:r>
              <a:rPr lang="en-US" sz="1200" dirty="0">
                <a:solidFill>
                  <a:srgbClr val="FF0000"/>
                </a:solidFill>
              </a:rPr>
              <a:t>, </a:t>
            </a:r>
            <a:r>
              <a:rPr lang="en-US" sz="1200" dirty="0" err="1"/>
              <a:t>διατύπωση</a:t>
            </a:r>
            <a:r>
              <a:rPr lang="en-US" sz="1200" dirty="0"/>
              <a:t> </a:t>
            </a:r>
            <a:r>
              <a:rPr lang="en-US" sz="1200" dirty="0" err="1"/>
              <a:t>υποθέσεων</a:t>
            </a:r>
            <a:r>
              <a:rPr lang="en-US" sz="1200" dirty="0"/>
              <a:t> </a:t>
            </a:r>
            <a:r>
              <a:rPr lang="en-US" sz="1200" dirty="0" err="1"/>
              <a:t>βάσει</a:t>
            </a:r>
            <a:r>
              <a:rPr lang="en-US" sz="1200" dirty="0"/>
              <a:t> </a:t>
            </a:r>
            <a:r>
              <a:rPr lang="en-US" sz="1200" dirty="0" err="1"/>
              <a:t>αποδεικτικών</a:t>
            </a:r>
            <a:r>
              <a:rPr lang="en-US" sz="1200" dirty="0"/>
              <a:t> </a:t>
            </a:r>
            <a:r>
              <a:rPr lang="en-US" sz="1200" dirty="0" err="1"/>
              <a:t>στοιχείων</a:t>
            </a:r>
            <a:r>
              <a:rPr lang="en-US" sz="1200" dirty="0"/>
              <a:t>.</a:t>
            </a:r>
            <a:endParaRPr lang="el-GR" sz="1200" dirty="0"/>
          </a:p>
        </p:txBody>
      </p:sp>
      <p:sp>
        <p:nvSpPr>
          <p:cNvPr id="9" name="TextBox 8"/>
          <p:cNvSpPr txBox="1"/>
          <p:nvPr/>
        </p:nvSpPr>
        <p:spPr>
          <a:xfrm>
            <a:off x="7427896" y="4176067"/>
            <a:ext cx="1368425" cy="307777"/>
          </a:xfrm>
          <a:prstGeom prst="wedgeRectCallout">
            <a:avLst>
              <a:gd name="adj1" fmla="val -72021"/>
              <a:gd name="adj2" fmla="val -167767"/>
            </a:avLst>
          </a:prstGeom>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1200" dirty="0" err="1">
                <a:latin typeface="Arial" panose="020B0604020202020204" pitchFamily="34" charset="0"/>
                <a:cs typeface="Arial" panose="020B0604020202020204" pitchFamily="34" charset="0"/>
              </a:rPr>
              <a:t>Κά</a:t>
            </a:r>
            <a:r>
              <a:rPr lang="en-GB" sz="1200" dirty="0">
                <a:latin typeface="Arial" panose="020B0604020202020204" pitchFamily="34" charset="0"/>
                <a:cs typeface="Arial" panose="020B0604020202020204" pitchFamily="34" charset="0"/>
              </a:rPr>
              <a:t>ποιος </a:t>
            </a:r>
            <a:r>
              <a:rPr lang="en-GB" sz="1200" dirty="0" smtClean="0">
                <a:latin typeface="Arial" panose="020B0604020202020204" pitchFamily="34" charset="0"/>
                <a:cs typeface="Arial" panose="020B0604020202020204" pitchFamily="34" charset="0"/>
              </a:rPr>
              <a:t>μεγάλο</a:t>
            </a:r>
            <a:r>
              <a:rPr lang="en-GB" sz="1400" dirty="0" smtClean="0">
                <a:latin typeface="Arial" panose="020B0604020202020204" pitchFamily="34" charset="0"/>
                <a:cs typeface="Arial" panose="020B0604020202020204" pitchFamily="34" charset="0"/>
              </a:rPr>
              <a:t>ς</a:t>
            </a:r>
            <a:endParaRPr lang="el-GR" sz="1400" dirty="0">
              <a:latin typeface="Arial" panose="020B0604020202020204" pitchFamily="34" charset="0"/>
              <a:cs typeface="Arial" panose="020B0604020202020204" pitchFamily="34" charset="0"/>
            </a:endParaRPr>
          </a:p>
        </p:txBody>
      </p:sp>
      <p:sp>
        <p:nvSpPr>
          <p:cNvPr id="12" name="TextBox 11"/>
          <p:cNvSpPr txBox="1"/>
          <p:nvPr/>
        </p:nvSpPr>
        <p:spPr>
          <a:xfrm>
            <a:off x="6372225" y="1551136"/>
            <a:ext cx="2592388" cy="2108299"/>
          </a:xfrm>
          <a:prstGeom prst="cloudCallout">
            <a:avLst>
              <a:gd name="adj1" fmla="val -57511"/>
              <a:gd name="adj2" fmla="val 16226"/>
            </a:avLst>
          </a:prstGeom>
          <a:solidFill>
            <a:schemeClr val="accent3">
              <a:lumMod val="40000"/>
              <a:lumOff val="60000"/>
            </a:schemeClr>
          </a:solidFill>
          <a:ln>
            <a:solidFill>
              <a:schemeClr val="tx1"/>
            </a:solidFill>
          </a:ln>
        </p:spPr>
        <p:txBody>
          <a:bodyPr wrap="square">
            <a:spAutoFit/>
          </a:bodyPr>
          <a:lstStyle/>
          <a:p>
            <a:pPr fontAlgn="auto">
              <a:spcBef>
                <a:spcPts val="0"/>
              </a:spcBef>
              <a:spcAft>
                <a:spcPts val="0"/>
              </a:spcAft>
              <a:defRPr/>
            </a:pPr>
            <a:r>
              <a:rPr lang="el-GR" sz="1200" dirty="0"/>
              <a:t>Χρήσιμο ως αρχική αξιολόγηση για να δείτε τι </a:t>
            </a:r>
            <a:r>
              <a:rPr lang="el-GR" sz="1200" b="1" i="1" dirty="0">
                <a:solidFill>
                  <a:srgbClr val="FF0000"/>
                </a:solidFill>
              </a:rPr>
              <a:t>ερωτήσεις</a:t>
            </a:r>
            <a:r>
              <a:rPr lang="el-GR" sz="1200" dirty="0"/>
              <a:t> διατυπώθηκαν και τι </a:t>
            </a:r>
            <a:r>
              <a:rPr lang="el-GR" sz="1200" b="1" i="1" dirty="0">
                <a:solidFill>
                  <a:srgbClr val="FF0000"/>
                </a:solidFill>
              </a:rPr>
              <a:t>συσχετισμοί </a:t>
            </a:r>
            <a:r>
              <a:rPr lang="el-GR" sz="1200" dirty="0"/>
              <a:t>αναπτύχθηκαν φυσικά από τα παιδιά.  </a:t>
            </a:r>
          </a:p>
        </p:txBody>
      </p:sp>
      <p:sp>
        <p:nvSpPr>
          <p:cNvPr id="13" name="TextBox 12"/>
          <p:cNvSpPr txBox="1"/>
          <p:nvPr/>
        </p:nvSpPr>
        <p:spPr>
          <a:xfrm>
            <a:off x="2987824" y="3783161"/>
            <a:ext cx="3240087" cy="2670175"/>
          </a:xfrm>
          <a:prstGeom prst="cloudCallout">
            <a:avLst>
              <a:gd name="adj1" fmla="val -48166"/>
              <a:gd name="adj2" fmla="val -70079"/>
            </a:avLst>
          </a:prstGeom>
          <a:solidFill>
            <a:schemeClr val="accent5">
              <a:lumMod val="40000"/>
              <a:lumOff val="60000"/>
            </a:schemeClr>
          </a:solidFill>
          <a:ln>
            <a:solidFill>
              <a:schemeClr val="tx1"/>
            </a:solidFill>
          </a:ln>
        </p:spPr>
        <p:txBody>
          <a:bodyPr>
            <a:spAutoFit/>
          </a:bodyPr>
          <a:lstStyle/>
          <a:p>
            <a:pPr fontAlgn="auto">
              <a:spcBef>
                <a:spcPts val="0"/>
              </a:spcBef>
              <a:spcAft>
                <a:spcPts val="0"/>
              </a:spcAft>
              <a:defRPr/>
            </a:pPr>
            <a:r>
              <a:rPr lang="el-GR" sz="1200" dirty="0"/>
              <a:t>Ρόλος των ερωτήσεων των ενηλίκων στην εστίαση των παιδιών στα αποδεικτικά στοιχεία και στην εξήγηση. Σημασία της καθοδήγησης των παιδιών στο να ακούνε τους άλλους και να επαναλαμβάνουν αν δεν ήταν βέβαια.  </a:t>
            </a:r>
          </a:p>
        </p:txBody>
      </p:sp>
      <p:sp>
        <p:nvSpPr>
          <p:cNvPr id="14" name="TextBox 13"/>
          <p:cNvSpPr txBox="1"/>
          <p:nvPr/>
        </p:nvSpPr>
        <p:spPr>
          <a:xfrm>
            <a:off x="6084888" y="5287331"/>
            <a:ext cx="3023616" cy="1015663"/>
          </a:xfrm>
          <a:prstGeom prst="homePlate">
            <a:avLst>
              <a:gd name="adj" fmla="val 19990"/>
            </a:avLst>
          </a:prstGeom>
          <a:solidFill>
            <a:schemeClr val="accent2">
              <a:lumMod val="20000"/>
              <a:lumOff val="80000"/>
            </a:schemeClr>
          </a:solidFill>
          <a:ln>
            <a:solidFill>
              <a:schemeClr val="tx1"/>
            </a:solidFill>
          </a:ln>
        </p:spPr>
        <p:txBody>
          <a:bodyPr wrap="square">
            <a:spAutoFit/>
          </a:bodyPr>
          <a:lstStyle/>
          <a:p>
            <a:pPr fontAlgn="auto">
              <a:spcBef>
                <a:spcPts val="0"/>
              </a:spcBef>
              <a:spcAft>
                <a:spcPts val="0"/>
              </a:spcAft>
              <a:defRPr/>
            </a:pPr>
            <a:r>
              <a:rPr lang="en-GB" sz="1000" dirty="0" err="1"/>
              <a:t>Σε</a:t>
            </a:r>
            <a:r>
              <a:rPr lang="en-GB" sz="1000" dirty="0"/>
              <a:t> </a:t>
            </a:r>
            <a:r>
              <a:rPr lang="en-GB" sz="1000" dirty="0" err="1"/>
              <a:t>μερικά</a:t>
            </a:r>
            <a:r>
              <a:rPr lang="en-GB" sz="1000" dirty="0"/>
              <a:t> </a:t>
            </a:r>
            <a:r>
              <a:rPr lang="en-GB" sz="1000" dirty="0" err="1"/>
              <a:t>παιδιά</a:t>
            </a:r>
            <a:r>
              <a:rPr lang="en-GB" sz="1000" dirty="0"/>
              <a:t> </a:t>
            </a:r>
            <a:r>
              <a:rPr lang="en-GB" sz="1000" dirty="0" err="1"/>
              <a:t>χρειαζόταν</a:t>
            </a:r>
            <a:r>
              <a:rPr lang="en-GB" sz="1000" dirty="0"/>
              <a:t> </a:t>
            </a:r>
            <a:r>
              <a:rPr lang="en-GB" sz="1000" dirty="0" err="1"/>
              <a:t>να</a:t>
            </a:r>
            <a:r>
              <a:rPr lang="en-GB" sz="1000" dirty="0"/>
              <a:t> </a:t>
            </a:r>
            <a:r>
              <a:rPr lang="en-GB" sz="1000" dirty="0" err="1"/>
              <a:t>δοθούν</a:t>
            </a:r>
            <a:r>
              <a:rPr lang="en-GB" sz="1000" dirty="0"/>
              <a:t> </a:t>
            </a:r>
            <a:r>
              <a:rPr lang="en-GB" sz="1000" dirty="0" err="1"/>
              <a:t>επιλογές</a:t>
            </a:r>
            <a:r>
              <a:rPr lang="en-GB" sz="1000" dirty="0"/>
              <a:t> </a:t>
            </a:r>
            <a:r>
              <a:rPr lang="en-GB" sz="1000" dirty="0" err="1"/>
              <a:t>για</a:t>
            </a:r>
            <a:r>
              <a:rPr lang="en-GB" sz="1000" dirty="0"/>
              <a:t> </a:t>
            </a:r>
            <a:r>
              <a:rPr lang="en-GB" sz="1000" dirty="0" err="1"/>
              <a:t>να</a:t>
            </a:r>
            <a:r>
              <a:rPr lang="en-GB" sz="1000" dirty="0"/>
              <a:t> </a:t>
            </a:r>
            <a:r>
              <a:rPr lang="en-GB" sz="1000" dirty="0" err="1"/>
              <a:t>μπορέσουν</a:t>
            </a:r>
            <a:r>
              <a:rPr lang="en-GB" sz="1000" dirty="0"/>
              <a:t> </a:t>
            </a:r>
            <a:r>
              <a:rPr lang="en-GB" sz="1000" dirty="0" err="1"/>
              <a:t>να</a:t>
            </a:r>
            <a:r>
              <a:rPr lang="en-GB" sz="1000" dirty="0"/>
              <a:t> </a:t>
            </a:r>
            <a:r>
              <a:rPr lang="en-GB" sz="1000" dirty="0" err="1"/>
              <a:t>απαντήσουν</a:t>
            </a:r>
            <a:r>
              <a:rPr lang="en-GB" sz="1000" dirty="0"/>
              <a:t> </a:t>
            </a:r>
            <a:r>
              <a:rPr lang="en-GB" sz="1000" dirty="0" err="1"/>
              <a:t>τις</a:t>
            </a:r>
            <a:r>
              <a:rPr lang="en-GB" sz="1000" dirty="0"/>
              <a:t> </a:t>
            </a:r>
            <a:r>
              <a:rPr lang="en-GB" sz="1000" dirty="0" err="1"/>
              <a:t>ερωτήσεις</a:t>
            </a:r>
            <a:r>
              <a:rPr lang="en-GB" sz="1000" dirty="0"/>
              <a:t> </a:t>
            </a:r>
            <a:r>
              <a:rPr lang="en-GB" sz="1000" dirty="0" err="1"/>
              <a:t>και</a:t>
            </a:r>
            <a:r>
              <a:rPr lang="en-GB" sz="1000" dirty="0"/>
              <a:t> </a:t>
            </a:r>
            <a:r>
              <a:rPr lang="en-GB" sz="1000" dirty="0" err="1"/>
              <a:t>να</a:t>
            </a:r>
            <a:r>
              <a:rPr lang="en-GB" sz="1000" dirty="0"/>
              <a:t> </a:t>
            </a:r>
            <a:r>
              <a:rPr lang="en-GB" sz="1000" dirty="0" err="1"/>
              <a:t>εξηγήσουν</a:t>
            </a:r>
            <a:r>
              <a:rPr lang="en-GB" sz="1000" dirty="0"/>
              <a:t> </a:t>
            </a:r>
            <a:r>
              <a:rPr lang="en-GB" sz="1000" dirty="0" err="1"/>
              <a:t>τις</a:t>
            </a:r>
            <a:r>
              <a:rPr lang="en-GB" sz="1000" dirty="0"/>
              <a:t> </a:t>
            </a:r>
            <a:r>
              <a:rPr lang="en-GB" sz="1000" dirty="0" err="1"/>
              <a:t>σκέψεις</a:t>
            </a:r>
            <a:r>
              <a:rPr lang="en-GB" sz="1000" dirty="0"/>
              <a:t> </a:t>
            </a:r>
            <a:r>
              <a:rPr lang="en-GB" sz="1000" dirty="0" err="1"/>
              <a:t>τους</a:t>
            </a:r>
            <a:r>
              <a:rPr lang="en-GB" sz="1000" dirty="0"/>
              <a:t>.  </a:t>
            </a:r>
          </a:p>
          <a:p>
            <a:pPr fontAlgn="auto">
              <a:spcBef>
                <a:spcPts val="0"/>
              </a:spcBef>
              <a:spcAft>
                <a:spcPts val="0"/>
              </a:spcAft>
              <a:defRPr/>
            </a:pPr>
            <a:r>
              <a:rPr lang="en-GB" sz="1000" dirty="0" err="1"/>
              <a:t>Σημ</a:t>
            </a:r>
            <a:r>
              <a:rPr lang="en-GB" sz="1000" dirty="0"/>
              <a:t>αντικός ο ρόλος συμμαθητών με αυτοπεποίθηση/ενηλίκων για τη διαμόρφωση ερωτήσεων και την επιστημονική γλώσσα.  </a:t>
            </a:r>
          </a:p>
        </p:txBody>
      </p:sp>
      <p:sp>
        <p:nvSpPr>
          <p:cNvPr id="30733" name="TextBox 17"/>
          <p:cNvSpPr>
            <a:spLocks noChangeArrowheads="1"/>
          </p:cNvSpPr>
          <p:nvPr/>
        </p:nvSpPr>
        <p:spPr bwMode="auto">
          <a:xfrm>
            <a:off x="6300788" y="4618483"/>
            <a:ext cx="2663825" cy="460375"/>
          </a:xfrm>
          <a:prstGeom prst="wedgeRectCallout">
            <a:avLst>
              <a:gd name="adj1" fmla="val -44139"/>
              <a:gd name="adj2" fmla="val -106620"/>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el-GR" sz="1200" dirty="0" err="1"/>
              <a:t>Βρήκ</a:t>
            </a:r>
            <a:r>
              <a:rPr lang="en-GB" altLang="el-GR" sz="1200" dirty="0"/>
              <a:t>α ένα μυτερό δόντι μες στην γλίτσα! </a:t>
            </a:r>
          </a:p>
        </p:txBody>
      </p:sp>
      <p:sp>
        <p:nvSpPr>
          <p:cNvPr id="30734" name="Rectangle 18"/>
          <p:cNvSpPr>
            <a:spLocks noChangeArrowheads="1"/>
          </p:cNvSpPr>
          <p:nvPr/>
        </p:nvSpPr>
        <p:spPr bwMode="auto">
          <a:xfrm>
            <a:off x="3419475" y="398338"/>
            <a:ext cx="51133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l-GR" sz="2000" b="1" dirty="0" err="1">
                <a:solidFill>
                  <a:srgbClr val="00B050"/>
                </a:solidFill>
              </a:rPr>
              <a:t>Έρευν</a:t>
            </a:r>
            <a:r>
              <a:rPr lang="en-US" altLang="el-GR" sz="2000" b="1" dirty="0">
                <a:solidFill>
                  <a:srgbClr val="00B050"/>
                </a:solidFill>
              </a:rPr>
              <a:t>α στον τόπο του εγκλήματος</a:t>
            </a:r>
            <a:endParaRPr lang="el-GR" altLang="el-G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179388" y="1412875"/>
            <a:ext cx="4105275" cy="2092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defRPr/>
            </a:pPr>
            <a:r>
              <a:rPr lang="el-GR" altLang="en-US" sz="1300" dirty="0" smtClean="0">
                <a:solidFill>
                  <a:srgbClr val="FFFFFF"/>
                </a:solidFill>
                <a:latin typeface="Calibri" pitchFamily="34" charset="0"/>
                <a:cs typeface="Times New Roman" pitchFamily="18" charset="0"/>
              </a:rPr>
              <a:t>Τα παιδιά κάνουν πολλές ερωτήσεις γιατί δεν έχουν αρκετές γνώσεις για το ζώο αυτό και τη συμπεριφορά του. Τα παιδιά συζητούν και σχηματίζουν τις δικές τους απόψεις με </a:t>
            </a:r>
            <a:r>
              <a:rPr lang="el-GR" altLang="en-US" sz="1300" dirty="0" err="1" smtClean="0">
                <a:solidFill>
                  <a:srgbClr val="FFFFFF"/>
                </a:solidFill>
                <a:latin typeface="Calibri" pitchFamily="34" charset="0"/>
                <a:cs typeface="Times New Roman" pitchFamily="18" charset="0"/>
              </a:rPr>
              <a:t>αναστοχασμό</a:t>
            </a:r>
            <a:r>
              <a:rPr lang="el-GR" altLang="en-US" sz="1300" dirty="0" smtClean="0">
                <a:solidFill>
                  <a:srgbClr val="FFFFFF"/>
                </a:solidFill>
                <a:latin typeface="Calibri" pitchFamily="34" charset="0"/>
                <a:cs typeface="Times New Roman" pitchFamily="18" charset="0"/>
              </a:rPr>
              <a:t> και διάλογο. Κατά τη γνώμη τους, για να είναι η </a:t>
            </a:r>
            <a:r>
              <a:rPr lang="en-US" altLang="en-US" sz="1300" dirty="0" err="1" smtClean="0">
                <a:solidFill>
                  <a:srgbClr val="FFFFFF"/>
                </a:solidFill>
                <a:latin typeface="Calibri" pitchFamily="34" charset="0"/>
                <a:cs typeface="Times New Roman" pitchFamily="18" charset="0"/>
              </a:rPr>
              <a:t>Ema</a:t>
            </a:r>
            <a:r>
              <a:rPr lang="en-US" altLang="en-US" sz="1300" dirty="0" smtClean="0">
                <a:solidFill>
                  <a:srgbClr val="FFFFFF"/>
                </a:solidFill>
                <a:latin typeface="Calibri" pitchFamily="34" charset="0"/>
                <a:cs typeface="Times New Roman" pitchFamily="18" charset="0"/>
              </a:rPr>
              <a:t> </a:t>
            </a:r>
            <a:r>
              <a:rPr lang="el-GR" altLang="en-US" sz="1300" dirty="0" smtClean="0">
                <a:solidFill>
                  <a:srgbClr val="FFFFFF"/>
                </a:solidFill>
                <a:latin typeface="Calibri" pitchFamily="34" charset="0"/>
                <a:cs typeface="Times New Roman" pitchFamily="18" charset="0"/>
              </a:rPr>
              <a:t>ευτυχισμένη όσο θα λείπει η </a:t>
            </a:r>
            <a:r>
              <a:rPr lang="en-US" altLang="en-US" sz="1300" dirty="0" err="1" smtClean="0">
                <a:solidFill>
                  <a:srgbClr val="FFFFFF"/>
                </a:solidFill>
                <a:latin typeface="Calibri" pitchFamily="34" charset="0"/>
                <a:cs typeface="Times New Roman" pitchFamily="18" charset="0"/>
              </a:rPr>
              <a:t>Daria</a:t>
            </a:r>
            <a:r>
              <a:rPr lang="en-US" altLang="en-US" sz="1300" dirty="0" smtClean="0">
                <a:solidFill>
                  <a:srgbClr val="FFFFFF"/>
                </a:solidFill>
                <a:latin typeface="Calibri" pitchFamily="34" charset="0"/>
                <a:cs typeface="Times New Roman" pitchFamily="18" charset="0"/>
              </a:rPr>
              <a:t>’</a:t>
            </a:r>
            <a:r>
              <a:rPr lang="el-GR" altLang="en-US" sz="1300" dirty="0" smtClean="0">
                <a:solidFill>
                  <a:srgbClr val="FFFFFF"/>
                </a:solidFill>
                <a:latin typeface="Calibri" pitchFamily="34" charset="0"/>
                <a:cs typeface="Times New Roman" pitchFamily="18" charset="0"/>
              </a:rPr>
              <a:t> πρέπει να</a:t>
            </a:r>
            <a:r>
              <a:rPr lang="en-US" altLang="en-US" sz="1300" dirty="0" smtClean="0">
                <a:solidFill>
                  <a:srgbClr val="FFFFFF"/>
                </a:solidFill>
                <a:latin typeface="Calibri" pitchFamily="34" charset="0"/>
                <a:cs typeface="Times New Roman" pitchFamily="18" charset="0"/>
              </a:rPr>
              <a:t>:</a:t>
            </a:r>
            <a:endParaRPr lang="en-US" altLang="en-US" sz="1300" dirty="0">
              <a:solidFill>
                <a:srgbClr val="FFFFFF"/>
              </a:solidFill>
              <a:latin typeface="Calibri" pitchFamily="34" charset="0"/>
              <a:cs typeface="Times New Roman" pitchFamily="18" charset="0"/>
            </a:endParaRPr>
          </a:p>
          <a:p>
            <a:pPr algn="just" eaLnBrk="1" hangingPunct="1">
              <a:buFont typeface="Arial" pitchFamily="34" charset="0"/>
              <a:buChar char="•"/>
              <a:defRPr/>
            </a:pPr>
            <a:r>
              <a:rPr lang="en-US" altLang="en-US" sz="1300" dirty="0">
                <a:solidFill>
                  <a:srgbClr val="FFFFFF"/>
                </a:solidFill>
                <a:latin typeface="Calibri" pitchFamily="34" charset="0"/>
                <a:cs typeface="Times New Roman" pitchFamily="18" charset="0"/>
              </a:rPr>
              <a:t>  </a:t>
            </a:r>
            <a:r>
              <a:rPr lang="el-GR" altLang="en-US" sz="1300" dirty="0" smtClean="0">
                <a:solidFill>
                  <a:srgbClr val="FFFFFF"/>
                </a:solidFill>
                <a:latin typeface="Calibri" pitchFamily="34" charset="0"/>
                <a:cs typeface="Times New Roman" pitchFamily="18" charset="0"/>
              </a:rPr>
              <a:t>τρώει το φαγητό που προτιμά</a:t>
            </a:r>
            <a:endParaRPr lang="en-US" altLang="en-US" sz="1300" dirty="0">
              <a:solidFill>
                <a:srgbClr val="FFFFFF"/>
              </a:solidFill>
              <a:latin typeface="Calibri" pitchFamily="34" charset="0"/>
              <a:cs typeface="Times New Roman" pitchFamily="18" charset="0"/>
            </a:endParaRPr>
          </a:p>
          <a:p>
            <a:pPr algn="just" eaLnBrk="1" hangingPunct="1">
              <a:buFont typeface="Arial" pitchFamily="34" charset="0"/>
              <a:buChar char="•"/>
              <a:defRPr/>
            </a:pPr>
            <a:r>
              <a:rPr lang="en-US" altLang="en-US" sz="1300" dirty="0">
                <a:solidFill>
                  <a:srgbClr val="FFFFFF"/>
                </a:solidFill>
                <a:latin typeface="Calibri" pitchFamily="34" charset="0"/>
                <a:cs typeface="Times New Roman" pitchFamily="18" charset="0"/>
              </a:rPr>
              <a:t>  </a:t>
            </a:r>
            <a:r>
              <a:rPr lang="el-GR" altLang="en-US" sz="1300" dirty="0" smtClean="0">
                <a:solidFill>
                  <a:srgbClr val="FFFFFF"/>
                </a:solidFill>
                <a:latin typeface="Calibri" pitchFamily="34" charset="0"/>
                <a:cs typeface="Times New Roman" pitchFamily="18" charset="0"/>
              </a:rPr>
              <a:t>να έχει μια φωτογραφία της</a:t>
            </a:r>
            <a:r>
              <a:rPr lang="en-US" altLang="en-US" sz="1300" dirty="0" smtClean="0">
                <a:solidFill>
                  <a:srgbClr val="FFFFFF"/>
                </a:solidFill>
                <a:latin typeface="Calibri" pitchFamily="34" charset="0"/>
                <a:cs typeface="Times New Roman" pitchFamily="18" charset="0"/>
              </a:rPr>
              <a:t> </a:t>
            </a:r>
            <a:r>
              <a:rPr lang="en-US" altLang="en-US" sz="1300" dirty="0" err="1" smtClean="0">
                <a:solidFill>
                  <a:srgbClr val="FFFFFF"/>
                </a:solidFill>
                <a:latin typeface="Calibri" pitchFamily="34" charset="0"/>
                <a:cs typeface="Times New Roman" pitchFamily="18" charset="0"/>
              </a:rPr>
              <a:t>Daria</a:t>
            </a:r>
            <a:r>
              <a:rPr lang="el-GR" altLang="en-US" sz="1300" dirty="0" smtClean="0">
                <a:solidFill>
                  <a:srgbClr val="FFFFFF"/>
                </a:solidFill>
                <a:latin typeface="Calibri" pitchFamily="34" charset="0"/>
                <a:cs typeface="Times New Roman" pitchFamily="18" charset="0"/>
              </a:rPr>
              <a:t> στο κουτί της</a:t>
            </a:r>
            <a:endParaRPr lang="en-US" altLang="en-US" sz="1300" dirty="0">
              <a:solidFill>
                <a:srgbClr val="FFFFFF"/>
              </a:solidFill>
              <a:latin typeface="Calibri" pitchFamily="34" charset="0"/>
              <a:cs typeface="Times New Roman" pitchFamily="18" charset="0"/>
            </a:endParaRPr>
          </a:p>
          <a:p>
            <a:pPr algn="just" eaLnBrk="1" hangingPunct="1">
              <a:buFont typeface="Arial" pitchFamily="34" charset="0"/>
              <a:buChar char="•"/>
              <a:defRPr/>
            </a:pPr>
            <a:r>
              <a:rPr lang="en-US" altLang="en-US" sz="1300" dirty="0">
                <a:solidFill>
                  <a:srgbClr val="FFFFFF"/>
                </a:solidFill>
                <a:latin typeface="Calibri" pitchFamily="34" charset="0"/>
                <a:cs typeface="Times New Roman" pitchFamily="18" charset="0"/>
              </a:rPr>
              <a:t> </a:t>
            </a:r>
            <a:r>
              <a:rPr lang="el-GR" altLang="en-US" sz="1300" dirty="0" smtClean="0">
                <a:solidFill>
                  <a:srgbClr val="FFFFFF"/>
                </a:solidFill>
                <a:latin typeface="Calibri" pitchFamily="34" charset="0"/>
                <a:cs typeface="Times New Roman" pitchFamily="18" charset="0"/>
              </a:rPr>
              <a:t>να παίζει με το νέο οικοδεσπότη της όπως με τη</a:t>
            </a:r>
            <a:r>
              <a:rPr lang="en-US" altLang="en-US" sz="1300" dirty="0" smtClean="0">
                <a:solidFill>
                  <a:srgbClr val="FFFFFF"/>
                </a:solidFill>
                <a:latin typeface="Calibri" pitchFamily="34" charset="0"/>
                <a:cs typeface="Times New Roman" pitchFamily="18" charset="0"/>
              </a:rPr>
              <a:t> </a:t>
            </a:r>
            <a:r>
              <a:rPr lang="en-US" altLang="en-US" sz="1300" dirty="0" err="1">
                <a:solidFill>
                  <a:srgbClr val="FFFFFF"/>
                </a:solidFill>
                <a:latin typeface="Calibri" pitchFamily="34" charset="0"/>
                <a:cs typeface="Times New Roman" pitchFamily="18" charset="0"/>
              </a:rPr>
              <a:t>Daria</a:t>
            </a:r>
            <a:endParaRPr lang="en-US" altLang="en-US" sz="1300" dirty="0">
              <a:solidFill>
                <a:srgbClr val="FFFFFF"/>
              </a:solidFill>
              <a:latin typeface="Calibri" pitchFamily="34" charset="0"/>
              <a:cs typeface="Times New Roman" pitchFamily="18" charset="0"/>
            </a:endParaRPr>
          </a:p>
        </p:txBody>
      </p:sp>
      <p:sp>
        <p:nvSpPr>
          <p:cNvPr id="31747" name="Title 1"/>
          <p:cNvSpPr txBox="1">
            <a:spLocks/>
          </p:cNvSpPr>
          <p:nvPr/>
        </p:nvSpPr>
        <p:spPr bwMode="auto">
          <a:xfrm>
            <a:off x="1692275" y="44450"/>
            <a:ext cx="78867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l-GR" sz="2400" b="1">
                <a:solidFill>
                  <a:srgbClr val="00B050"/>
                </a:solidFill>
              </a:rPr>
              <a:t>Η Ema και οι διατροφικές της προτιμήσεις</a:t>
            </a:r>
            <a:endParaRPr lang="en-GB" altLang="el-GR" sz="2400" b="1">
              <a:solidFill>
                <a:srgbClr val="E46C0A"/>
              </a:solidFill>
            </a:endParaRPr>
          </a:p>
        </p:txBody>
      </p:sp>
      <p:pic>
        <p:nvPicPr>
          <p:cNvPr id="4100" name="Picture 4"/>
          <p:cNvPicPr>
            <a:picLocks noChangeAspect="1" noChangeArrowheads="1"/>
          </p:cNvPicPr>
          <p:nvPr/>
        </p:nvPicPr>
        <p:blipFill>
          <a:blip r:embed="rId3" cstate="print">
            <a:extLst/>
          </a:blip>
          <a:srcRect/>
          <a:stretch>
            <a:fillRect/>
          </a:stretch>
        </p:blipFill>
        <p:spPr bwMode="auto">
          <a:xfrm>
            <a:off x="1295400" y="3533140"/>
            <a:ext cx="3352800" cy="2486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0" name="Picture 4" descr="C:\Users\PC\Dropbox\CEYS - Ateliere de lucru\Oprea Nicoleta\poze exp mica samanta\IMG_20151012_100436.jpg"/>
          <p:cNvPicPr>
            <a:picLocks noGrp="1" noChangeAspect="1" noChangeArrowheads="1"/>
          </p:cNvPicPr>
          <p:nvPr>
            <p:ph idx="1"/>
          </p:nvPr>
        </p:nvPicPr>
        <p:blipFill>
          <a:blip r:embed="rId4"/>
          <a:srcRect/>
          <a:stretch>
            <a:fillRect/>
          </a:stretch>
        </p:blipFill>
        <p:spPr>
          <a:xfrm>
            <a:off x="5257800" y="1981200"/>
            <a:ext cx="3255963" cy="2414588"/>
          </a:xfrm>
          <a:gradFill rotWithShape="1">
            <a:gsLst>
              <a:gs pos="0">
                <a:srgbClr val="E5EEFF"/>
              </a:gs>
              <a:gs pos="64999">
                <a:srgbClr val="BFD5FF"/>
              </a:gs>
              <a:gs pos="100000">
                <a:srgbClr val="A3C4FF"/>
              </a:gs>
            </a:gsLst>
            <a:lin ang="5400000" scaled="1"/>
          </a:gradFill>
          <a:ln cap="flat">
            <a:solidFill>
              <a:srgbClr val="4A7EBB"/>
            </a:solidFill>
          </a:ln>
          <a:effectLst>
            <a:outerShdw blurRad="63500" dist="20000" dir="5400000" rotWithShape="0">
              <a:srgbClr val="000000">
                <a:alpha val="37999"/>
              </a:srgbClr>
            </a:outerShdw>
          </a:effectLst>
        </p:spPr>
      </p:pic>
      <p:sp>
        <p:nvSpPr>
          <p:cNvPr id="12" name="Oval Callout 11"/>
          <p:cNvSpPr/>
          <p:nvPr/>
        </p:nvSpPr>
        <p:spPr>
          <a:xfrm>
            <a:off x="6629400" y="1219200"/>
            <a:ext cx="1752600" cy="860425"/>
          </a:xfrm>
          <a:prstGeom prst="wedgeEllipseCallout">
            <a:avLst>
              <a:gd name="adj1" fmla="val -24679"/>
              <a:gd name="adj2" fmla="val 933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300" dirty="0">
                <a:solidFill>
                  <a:prstClr val="white"/>
                </a:solidFill>
              </a:rPr>
              <a:t>Τι είδους ζώο είναι αυτό</a:t>
            </a:r>
            <a:r>
              <a:rPr lang="en-US" sz="1300" dirty="0">
                <a:solidFill>
                  <a:prstClr val="white"/>
                </a:solidFill>
              </a:rPr>
              <a:t>; </a:t>
            </a:r>
            <a:r>
              <a:rPr lang="el-GR" sz="1300" dirty="0">
                <a:solidFill>
                  <a:prstClr val="white"/>
                </a:solidFill>
              </a:rPr>
              <a:t>Ποντίκι</a:t>
            </a:r>
            <a:r>
              <a:rPr lang="en-US" sz="1300" dirty="0">
                <a:solidFill>
                  <a:prstClr val="white"/>
                </a:solidFill>
              </a:rPr>
              <a:t>;</a:t>
            </a:r>
            <a:r>
              <a:rPr lang="ro-RO" sz="1300" dirty="0">
                <a:solidFill>
                  <a:prstClr val="white"/>
                </a:solidFill>
              </a:rPr>
              <a:t> </a:t>
            </a:r>
          </a:p>
        </p:txBody>
      </p:sp>
      <p:sp>
        <p:nvSpPr>
          <p:cNvPr id="13" name="Oval Callout 12"/>
          <p:cNvSpPr/>
          <p:nvPr/>
        </p:nvSpPr>
        <p:spPr>
          <a:xfrm>
            <a:off x="7391400" y="4038600"/>
            <a:ext cx="1447800" cy="1046163"/>
          </a:xfrm>
          <a:prstGeom prst="wedgeEllipseCallout">
            <a:avLst>
              <a:gd name="adj1" fmla="val -18647"/>
              <a:gd name="adj2" fmla="val -860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l-GR" altLang="en-US" sz="1300" dirty="0" smtClean="0">
                <a:solidFill>
                  <a:srgbClr val="FFFFFF"/>
                </a:solidFill>
                <a:latin typeface="Calibri" pitchFamily="34" charset="0"/>
                <a:cs typeface="Arial" pitchFamily="34" charset="0"/>
              </a:rPr>
              <a:t>Δεν είναι ποντίκι, είναι κάτι μεγαλύτερο</a:t>
            </a:r>
            <a:r>
              <a:rPr lang="ro-RO" altLang="en-US" sz="1300" dirty="0" smtClean="0">
                <a:solidFill>
                  <a:srgbClr val="FFFFFF"/>
                </a:solidFill>
                <a:latin typeface="Calibri" pitchFamily="34" charset="0"/>
                <a:cs typeface="Arial" pitchFamily="34" charset="0"/>
              </a:rPr>
              <a:t> </a:t>
            </a:r>
            <a:endParaRPr lang="ro-RO" altLang="en-US" sz="1300" dirty="0">
              <a:solidFill>
                <a:srgbClr val="FFFFFF"/>
              </a:solidFill>
              <a:latin typeface="Calibri" pitchFamily="34" charset="0"/>
              <a:cs typeface="Arial" pitchFamily="34" charset="0"/>
            </a:endParaRPr>
          </a:p>
        </p:txBody>
      </p:sp>
      <p:sp>
        <p:nvSpPr>
          <p:cNvPr id="14" name="Oval Callout 13"/>
          <p:cNvSpPr/>
          <p:nvPr/>
        </p:nvSpPr>
        <p:spPr>
          <a:xfrm>
            <a:off x="3505200" y="5229225"/>
            <a:ext cx="1447800" cy="936625"/>
          </a:xfrm>
          <a:prstGeom prst="wedgeEllipseCallout">
            <a:avLst>
              <a:gd name="adj1" fmla="val -33121"/>
              <a:gd name="adj2" fmla="val -77588"/>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300" dirty="0">
                <a:solidFill>
                  <a:prstClr val="white"/>
                </a:solidFill>
              </a:rPr>
              <a:t>Πού κοιμάται η </a:t>
            </a:r>
            <a:r>
              <a:rPr lang="en-US" sz="1300" dirty="0" err="1">
                <a:solidFill>
                  <a:prstClr val="white"/>
                </a:solidFill>
              </a:rPr>
              <a:t>Ema</a:t>
            </a:r>
            <a:r>
              <a:rPr lang="en-US" sz="1300" dirty="0">
                <a:solidFill>
                  <a:prstClr val="white"/>
                </a:solidFill>
              </a:rPr>
              <a:t>; </a:t>
            </a:r>
            <a:r>
              <a:rPr lang="el-GR" sz="1300" dirty="0">
                <a:solidFill>
                  <a:prstClr val="white"/>
                </a:solidFill>
              </a:rPr>
              <a:t>Πού τρώει</a:t>
            </a:r>
            <a:r>
              <a:rPr lang="en-US" sz="1300" dirty="0">
                <a:solidFill>
                  <a:prstClr val="white"/>
                </a:solidFill>
              </a:rPr>
              <a:t>;</a:t>
            </a:r>
            <a:endParaRPr lang="ro-RO" sz="1300" dirty="0">
              <a:solidFill>
                <a:prstClr val="white"/>
              </a:solidFill>
            </a:endParaRPr>
          </a:p>
        </p:txBody>
      </p:sp>
      <p:sp>
        <p:nvSpPr>
          <p:cNvPr id="15" name="Oval Callout 14"/>
          <p:cNvSpPr/>
          <p:nvPr/>
        </p:nvSpPr>
        <p:spPr>
          <a:xfrm>
            <a:off x="457200" y="3581400"/>
            <a:ext cx="1235075" cy="860425"/>
          </a:xfrm>
          <a:prstGeom prst="wedgeEllipseCallout">
            <a:avLst>
              <a:gd name="adj1" fmla="val 98165"/>
              <a:gd name="adj2" fmla="val 358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300" dirty="0">
                <a:solidFill>
                  <a:prstClr val="white"/>
                </a:solidFill>
              </a:rPr>
              <a:t>Τι της αρέσει</a:t>
            </a:r>
            <a:r>
              <a:rPr lang="en-US" sz="1300" dirty="0">
                <a:solidFill>
                  <a:prstClr val="white"/>
                </a:solidFill>
              </a:rPr>
              <a:t> </a:t>
            </a:r>
            <a:r>
              <a:rPr lang="el-GR" sz="1300" dirty="0">
                <a:solidFill>
                  <a:prstClr val="white"/>
                </a:solidFill>
              </a:rPr>
              <a:t>να τρώει</a:t>
            </a:r>
            <a:r>
              <a:rPr lang="en-US" sz="1300" dirty="0">
                <a:solidFill>
                  <a:prstClr val="white"/>
                </a:solidFill>
              </a:rPr>
              <a:t>;</a:t>
            </a:r>
            <a:endParaRPr lang="ro-RO" sz="1300" dirty="0">
              <a:solidFill>
                <a:prstClr val="white"/>
              </a:solidFill>
            </a:endParaRPr>
          </a:p>
        </p:txBody>
      </p:sp>
      <p:sp>
        <p:nvSpPr>
          <p:cNvPr id="16" name="Oval Callout 15"/>
          <p:cNvSpPr/>
          <p:nvPr/>
        </p:nvSpPr>
        <p:spPr>
          <a:xfrm>
            <a:off x="3733800" y="3213100"/>
            <a:ext cx="1447800" cy="923925"/>
          </a:xfrm>
          <a:prstGeom prst="wedgeEllipseCallout">
            <a:avLst>
              <a:gd name="adj1" fmla="val -28483"/>
              <a:gd name="adj2" fmla="val 71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300" dirty="0">
                <a:solidFill>
                  <a:prstClr val="white"/>
                </a:solidFill>
              </a:rPr>
              <a:t>Τι πίνει η</a:t>
            </a:r>
            <a:r>
              <a:rPr lang="en-US" sz="1300" dirty="0">
                <a:solidFill>
                  <a:prstClr val="white"/>
                </a:solidFill>
              </a:rPr>
              <a:t> </a:t>
            </a:r>
            <a:r>
              <a:rPr lang="en-US" sz="1300" dirty="0" err="1">
                <a:solidFill>
                  <a:prstClr val="white"/>
                </a:solidFill>
              </a:rPr>
              <a:t>Ema</a:t>
            </a:r>
            <a:r>
              <a:rPr lang="en-US" sz="1300" dirty="0">
                <a:solidFill>
                  <a:prstClr val="white"/>
                </a:solidFill>
              </a:rPr>
              <a:t>; </a:t>
            </a:r>
            <a:r>
              <a:rPr lang="el-GR" sz="1300" dirty="0">
                <a:solidFill>
                  <a:prstClr val="white"/>
                </a:solidFill>
              </a:rPr>
              <a:t>Πότε πίνει</a:t>
            </a:r>
            <a:r>
              <a:rPr lang="en-US" sz="1300" dirty="0">
                <a:solidFill>
                  <a:prstClr val="white"/>
                </a:solidFill>
              </a:rPr>
              <a:t>;</a:t>
            </a:r>
            <a:r>
              <a:rPr lang="ro-RO" sz="1300" dirty="0">
                <a:solidFill>
                  <a:prstClr val="white"/>
                </a:solidFill>
              </a:rPr>
              <a:t> </a:t>
            </a:r>
          </a:p>
        </p:txBody>
      </p:sp>
      <p:sp>
        <p:nvSpPr>
          <p:cNvPr id="17" name="Oval Callout 16"/>
          <p:cNvSpPr/>
          <p:nvPr/>
        </p:nvSpPr>
        <p:spPr>
          <a:xfrm>
            <a:off x="4343400" y="1447800"/>
            <a:ext cx="1447800" cy="990600"/>
          </a:xfrm>
          <a:prstGeom prst="wedgeEllipseCallout">
            <a:avLst>
              <a:gd name="adj1" fmla="val 52495"/>
              <a:gd name="adj2" fmla="val 657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300" dirty="0">
                <a:solidFill>
                  <a:prstClr val="white"/>
                </a:solidFill>
              </a:rPr>
              <a:t>Τι κάνει η </a:t>
            </a:r>
            <a:r>
              <a:rPr lang="en-US" sz="1300" dirty="0">
                <a:solidFill>
                  <a:prstClr val="white"/>
                </a:solidFill>
              </a:rPr>
              <a:t> </a:t>
            </a:r>
            <a:r>
              <a:rPr lang="en-US" sz="1300" dirty="0" err="1">
                <a:solidFill>
                  <a:prstClr val="white"/>
                </a:solidFill>
              </a:rPr>
              <a:t>Ema</a:t>
            </a:r>
            <a:r>
              <a:rPr lang="en-US" sz="1300" dirty="0">
                <a:solidFill>
                  <a:prstClr val="white"/>
                </a:solidFill>
              </a:rPr>
              <a:t> </a:t>
            </a:r>
            <a:r>
              <a:rPr lang="el-GR" sz="1300" dirty="0">
                <a:solidFill>
                  <a:prstClr val="white"/>
                </a:solidFill>
              </a:rPr>
              <a:t>όταν δεν έχει φαγητό</a:t>
            </a:r>
            <a:r>
              <a:rPr lang="en-US" sz="1300" dirty="0">
                <a:solidFill>
                  <a:prstClr val="white"/>
                </a:solidFill>
              </a:rPr>
              <a:t>;</a:t>
            </a:r>
            <a:r>
              <a:rPr lang="ro-RO" sz="1300" dirty="0">
                <a:solidFill>
                  <a:prstClr val="white"/>
                </a:solidFill>
              </a:rPr>
              <a:t> </a:t>
            </a:r>
          </a:p>
        </p:txBody>
      </p:sp>
      <p:sp>
        <p:nvSpPr>
          <p:cNvPr id="18" name="Rounded Rectangle 17"/>
          <p:cNvSpPr/>
          <p:nvPr/>
        </p:nvSpPr>
        <p:spPr>
          <a:xfrm>
            <a:off x="4800600" y="4114800"/>
            <a:ext cx="25146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200" dirty="0">
                <a:solidFill>
                  <a:prstClr val="black"/>
                </a:solidFill>
              </a:rPr>
              <a:t>Έδωσα στα παιδιά διάφορα λαχανικά</a:t>
            </a:r>
            <a:r>
              <a:rPr lang="en-US" sz="1200" dirty="0">
                <a:solidFill>
                  <a:prstClr val="black"/>
                </a:solidFill>
              </a:rPr>
              <a:t>. </a:t>
            </a:r>
            <a:r>
              <a:rPr lang="el-GR" sz="1200" dirty="0">
                <a:solidFill>
                  <a:prstClr val="black"/>
                </a:solidFill>
              </a:rPr>
              <a:t>Αυτό έκανε τα παιδιά να σκεφτούν ιδέες με βάσει τις εμπειρίες τους από τρωκτικά, ιδιαίτερα τις ομοιότητες  ανάμεσα στο κουνέλι και το ινδικό χοιρίδιο</a:t>
            </a:r>
            <a:r>
              <a:rPr lang="en-US" sz="1200" dirty="0">
                <a:solidFill>
                  <a:prstClr val="black"/>
                </a:solidFill>
              </a:rPr>
              <a:t>. </a:t>
            </a:r>
          </a:p>
        </p:txBody>
      </p:sp>
      <p:sp>
        <p:nvSpPr>
          <p:cNvPr id="19" name="Rounded Rectangle 18"/>
          <p:cNvSpPr/>
          <p:nvPr/>
        </p:nvSpPr>
        <p:spPr>
          <a:xfrm>
            <a:off x="152400" y="5157788"/>
            <a:ext cx="1828800" cy="9350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200" dirty="0">
                <a:solidFill>
                  <a:prstClr val="black"/>
                </a:solidFill>
              </a:rPr>
              <a:t>Είδα με χαρά τα παιδιά να συμμετέχουν στη συζήτηση που γέννησε πολλές νέες ερωτήσεις</a:t>
            </a:r>
            <a:r>
              <a:rPr lang="en-US" sz="1200" dirty="0">
                <a:solidFill>
                  <a:prstClr val="black"/>
                </a:solidFill>
              </a:rPr>
              <a:t>.</a:t>
            </a:r>
          </a:p>
        </p:txBody>
      </p:sp>
      <p:sp>
        <p:nvSpPr>
          <p:cNvPr id="20" name="Rounded Rectangle 19"/>
          <p:cNvSpPr/>
          <p:nvPr/>
        </p:nvSpPr>
        <p:spPr>
          <a:xfrm>
            <a:off x="5148263" y="5486400"/>
            <a:ext cx="3843337" cy="7508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200" dirty="0">
                <a:solidFill>
                  <a:prstClr val="black"/>
                </a:solidFill>
              </a:rPr>
              <a:t>Πρότεινα να γίνει μια έρευνα για το τι αρέσει στην </a:t>
            </a:r>
            <a:r>
              <a:rPr lang="en-US" sz="1200" dirty="0" err="1">
                <a:solidFill>
                  <a:prstClr val="black"/>
                </a:solidFill>
              </a:rPr>
              <a:t>Ema</a:t>
            </a:r>
            <a:r>
              <a:rPr lang="en-US" sz="1200" dirty="0">
                <a:solidFill>
                  <a:prstClr val="black"/>
                </a:solidFill>
              </a:rPr>
              <a:t> </a:t>
            </a:r>
            <a:r>
              <a:rPr lang="el-GR" sz="1200" dirty="0">
                <a:solidFill>
                  <a:prstClr val="black"/>
                </a:solidFill>
              </a:rPr>
              <a:t>να τρώει και τα παιδιά διάλεξαν δύο λαχανικά για την έρευνα</a:t>
            </a:r>
            <a:r>
              <a:rPr lang="en-US" sz="1200" dirty="0">
                <a:solidFill>
                  <a:prstClr val="black"/>
                </a:solidFill>
              </a:rPr>
              <a:t>: </a:t>
            </a:r>
            <a:r>
              <a:rPr lang="el-GR" sz="1200" dirty="0">
                <a:solidFill>
                  <a:prstClr val="black"/>
                </a:solidFill>
              </a:rPr>
              <a:t>καρότο και σέλινο</a:t>
            </a:r>
            <a:r>
              <a:rPr lang="en-US" sz="1200" dirty="0">
                <a:solidFill>
                  <a:prstClr val="black"/>
                </a:solidFill>
              </a:rPr>
              <a:t>. </a:t>
            </a:r>
            <a:r>
              <a:rPr lang="el-GR" sz="1200" dirty="0">
                <a:solidFill>
                  <a:prstClr val="black"/>
                </a:solidFill>
              </a:rPr>
              <a:t>Τι θα προτιμήσει η</a:t>
            </a:r>
            <a:r>
              <a:rPr lang="en-US" sz="1200" dirty="0">
                <a:solidFill>
                  <a:prstClr val="black"/>
                </a:solidFill>
              </a:rPr>
              <a:t> </a:t>
            </a:r>
            <a:r>
              <a:rPr lang="en-US" sz="1200" dirty="0" err="1">
                <a:solidFill>
                  <a:prstClr val="black"/>
                </a:solidFill>
              </a:rPr>
              <a:t>Ema</a:t>
            </a:r>
            <a:r>
              <a:rPr lang="en-US" sz="1200" dirty="0">
                <a:solidFill>
                  <a:prstClr val="black"/>
                </a:solidFill>
              </a:rPr>
              <a:t>; </a:t>
            </a:r>
            <a:r>
              <a:rPr lang="el-GR" sz="1200" dirty="0">
                <a:solidFill>
                  <a:prstClr val="black"/>
                </a:solidFill>
              </a:rPr>
              <a:t>Τα παιδιά ήταν πολύ περίεργα</a:t>
            </a:r>
            <a:r>
              <a:rPr lang="en-US" sz="1200" dirty="0">
                <a:solidFill>
                  <a:prstClr val="black"/>
                </a:solidFill>
              </a:rPr>
              <a:t> </a:t>
            </a:r>
            <a:r>
              <a:rPr lang="el-GR" sz="1200" dirty="0">
                <a:solidFill>
                  <a:prstClr val="black"/>
                </a:solidFill>
              </a:rPr>
              <a:t>να μάθουν</a:t>
            </a:r>
            <a:r>
              <a:rPr lang="en-US" sz="1200" dirty="0">
                <a:solidFill>
                  <a:prstClr val="black"/>
                </a:solidFill>
              </a:rPr>
              <a:t>.</a:t>
            </a:r>
          </a:p>
        </p:txBody>
      </p:sp>
      <p:sp>
        <p:nvSpPr>
          <p:cNvPr id="31759" name="Title 1"/>
          <p:cNvSpPr txBox="1">
            <a:spLocks/>
          </p:cNvSpPr>
          <p:nvPr/>
        </p:nvSpPr>
        <p:spPr bwMode="auto">
          <a:xfrm>
            <a:off x="2268538" y="836613"/>
            <a:ext cx="53022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l-GR" altLang="el-GR" sz="1500" b="1"/>
              <a:t>Αναπτύσσοντας το ταξίδι της μάθησης 1: Αρχικές ερωτήσεις, παρατηρήσεις και εξερευνήσεις</a:t>
            </a:r>
            <a:endParaRPr lang="en-GB" altLang="el-GR" sz="15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2700338" y="292100"/>
            <a:ext cx="5846762" cy="850900"/>
          </a:xfrm>
          <a:ln>
            <a:solidFill>
              <a:srgbClr val="92D050"/>
            </a:solidFill>
            <a:miter lim="800000"/>
            <a:headEnd/>
            <a:tailEnd/>
          </a:ln>
        </p:spPr>
        <p:txBody>
          <a:bodyPr/>
          <a:lstStyle/>
          <a:p>
            <a:r>
              <a:rPr lang="en-US" altLang="el-GR" sz="3200" b="1" smtClean="0">
                <a:solidFill>
                  <a:srgbClr val="00B050"/>
                </a:solidFill>
                <a:ea typeface="ＭＳ Ｐゴシック" pitchFamily="34" charset="-128"/>
              </a:rPr>
              <a:t>Ήχοι γύρω μας</a:t>
            </a:r>
          </a:p>
        </p:txBody>
      </p:sp>
      <p:sp>
        <p:nvSpPr>
          <p:cNvPr id="5" name="Text Placeholder 2"/>
          <p:cNvSpPr txBox="1">
            <a:spLocks/>
          </p:cNvSpPr>
          <p:nvPr/>
        </p:nvSpPr>
        <p:spPr>
          <a:xfrm>
            <a:off x="3979863" y="1301750"/>
            <a:ext cx="4560887" cy="1412875"/>
          </a:xfrm>
          <a:prstGeom prst="rect">
            <a:avLst/>
          </a:prstGeom>
        </p:spPr>
        <p:style>
          <a:lnRef idx="2">
            <a:schemeClr val="accent2"/>
          </a:lnRef>
          <a:fillRef idx="1">
            <a:schemeClr val="lt1"/>
          </a:fillRef>
          <a:effectRef idx="0">
            <a:schemeClr val="accent2"/>
          </a:effectRef>
          <a:fontRef idx="minor">
            <a:schemeClr val="dk1"/>
          </a:fontRef>
        </p:style>
        <p:txBody>
          <a:bodyPr>
            <a:normAutofit lnSpcReduction="10000"/>
          </a:bodyPr>
          <a:lstStyle/>
          <a:p>
            <a:pPr eaLnBrk="0" hangingPunct="0">
              <a:lnSpc>
                <a:spcPct val="110000"/>
              </a:lnSpc>
              <a:buFont typeface="Arial" charset="0"/>
              <a:buNone/>
              <a:defRPr/>
            </a:pPr>
            <a:r>
              <a:rPr lang="en-US" sz="1700" b="1">
                <a:solidFill>
                  <a:srgbClr val="000000"/>
                </a:solidFill>
                <a:ea typeface="ＭＳ Ｐゴシック" pitchFamily="34" charset="-128"/>
              </a:rPr>
              <a:t>Δραστηριότητα: Hχητικό παιχνίδι με μουσικά όργανα</a:t>
            </a:r>
          </a:p>
          <a:p>
            <a:pPr eaLnBrk="0" hangingPunct="0">
              <a:lnSpc>
                <a:spcPct val="110000"/>
              </a:lnSpc>
              <a:buFont typeface="Arial" charset="0"/>
              <a:buNone/>
              <a:defRPr/>
            </a:pPr>
            <a:r>
              <a:rPr lang="en-US" sz="1700">
                <a:solidFill>
                  <a:srgbClr val="000000"/>
                </a:solidFill>
                <a:ea typeface="ＭＳ Ｐゴシック" pitchFamily="34" charset="-128"/>
              </a:rPr>
              <a:t>Τα παιδιά κλείνουν τα μάτια και προσπαθούν να αναγνωρίσουν από ποιο μουσικό όργανο της ντουλάπας προέρχεται ο ήχος που ακούν. </a:t>
            </a:r>
          </a:p>
        </p:txBody>
      </p:sp>
      <p:sp>
        <p:nvSpPr>
          <p:cNvPr id="11" name="Rectangular Callout 10"/>
          <p:cNvSpPr/>
          <p:nvPr/>
        </p:nvSpPr>
        <p:spPr>
          <a:xfrm>
            <a:off x="2576513" y="3533775"/>
            <a:ext cx="1223962" cy="823913"/>
          </a:xfrm>
          <a:prstGeom prst="wedgeRectCallout">
            <a:avLst>
              <a:gd name="adj1" fmla="val -76448"/>
              <a:gd name="adj2" fmla="val -38058"/>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buFont typeface="Arial" charset="0"/>
              <a:buNone/>
              <a:defRPr/>
            </a:pPr>
            <a:r>
              <a:rPr lang="en-US" sz="1400">
                <a:solidFill>
                  <a:srgbClr val="000000"/>
                </a:solidFill>
                <a:ea typeface="ＭＳ Ｐゴシック" pitchFamily="34" charset="-128"/>
              </a:rPr>
              <a:t>Μπορείς να αναγνωρίσεις αυτό τον ήχο;</a:t>
            </a:r>
          </a:p>
        </p:txBody>
      </p:sp>
      <p:sp>
        <p:nvSpPr>
          <p:cNvPr id="31749" name="Pentagon 8"/>
          <p:cNvSpPr>
            <a:spLocks noChangeArrowheads="1"/>
          </p:cNvSpPr>
          <p:nvPr/>
        </p:nvSpPr>
        <p:spPr bwMode="auto">
          <a:xfrm>
            <a:off x="5940425" y="4581525"/>
            <a:ext cx="2870200" cy="1425575"/>
          </a:xfrm>
          <a:prstGeom prst="homePlate">
            <a:avLst>
              <a:gd name="adj" fmla="val 49999"/>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dist="20000" dir="5400000" rotWithShape="0">
              <a:srgbClr val="808080">
                <a:alpha val="37999"/>
              </a:srgbClr>
            </a:outerShdw>
          </a:effectLst>
        </p:spPr>
        <p:txBody>
          <a:bodyPr anchor="ctr"/>
          <a:lstStyle/>
          <a:p>
            <a:pPr algn="ctr" eaLnBrk="0" hangingPunct="0">
              <a:buFont typeface="Arial" charset="0"/>
              <a:buNone/>
              <a:defRPr/>
            </a:pPr>
            <a:r>
              <a:rPr lang="en-US" sz="1400">
                <a:solidFill>
                  <a:srgbClr val="000000"/>
                </a:solidFill>
                <a:latin typeface="Cambria" pitchFamily="18" charset="0"/>
              </a:rPr>
              <a:t>Επειδή ήταν λίγο περιορισμένοι οι ήχοι σε ό,τι υπήρχε στην ντουλάπα έπρεπε να το ανοίξουμε…</a:t>
            </a:r>
          </a:p>
        </p:txBody>
      </p:sp>
      <p:sp>
        <p:nvSpPr>
          <p:cNvPr id="13" name="TextBox 12"/>
          <p:cNvSpPr txBox="1"/>
          <p:nvPr/>
        </p:nvSpPr>
        <p:spPr>
          <a:xfrm>
            <a:off x="3975100" y="2941638"/>
            <a:ext cx="2298700" cy="11699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buSzPct val="100000"/>
              <a:defRPr/>
            </a:pPr>
            <a:r>
              <a:rPr lang="en-US" sz="1400" b="1" dirty="0" err="1">
                <a:solidFill>
                  <a:srgbClr val="000000"/>
                </a:solidFill>
                <a:ea typeface="ＭＳ Ｐゴシック" pitchFamily="34" charset="-128"/>
              </a:rPr>
              <a:t>Σκεπτικό</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στόχος</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αυτής</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της</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δραστηριότητας</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ήταν</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να</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δώσει</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το</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έναυσμα</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για</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να</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αρχίσει</a:t>
            </a:r>
            <a:r>
              <a:rPr lang="en-US" sz="1400" dirty="0">
                <a:solidFill>
                  <a:srgbClr val="000000"/>
                </a:solidFill>
                <a:ea typeface="ＭＳ Ｐゴシック" pitchFamily="34" charset="-128"/>
              </a:rPr>
              <a:t> η </a:t>
            </a:r>
            <a:r>
              <a:rPr lang="en-US" sz="1400" dirty="0" err="1">
                <a:solidFill>
                  <a:srgbClr val="000000"/>
                </a:solidFill>
                <a:ea typeface="ＭＳ Ｐゴシック" pitchFamily="34" charset="-128"/>
              </a:rPr>
              <a:t>συζήτηση</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για</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τον</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ήχο</a:t>
            </a:r>
            <a:r>
              <a:rPr lang="en-US" sz="1400" dirty="0">
                <a:solidFill>
                  <a:srgbClr val="000000"/>
                </a:solidFill>
                <a:ea typeface="ＭＳ Ｐゴシック" pitchFamily="34" charset="-128"/>
              </a:rPr>
              <a:t>.</a:t>
            </a:r>
          </a:p>
        </p:txBody>
      </p:sp>
      <p:pic>
        <p:nvPicPr>
          <p:cNvPr id="32775" name="Picture 9" descr="http://musicmarket.gr/images/detailed/3/set_krousta_or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1393825"/>
            <a:ext cx="3513138"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ular Callout 5"/>
          <p:cNvSpPr/>
          <p:nvPr/>
        </p:nvSpPr>
        <p:spPr>
          <a:xfrm>
            <a:off x="741363" y="5148263"/>
            <a:ext cx="1739900" cy="892175"/>
          </a:xfrm>
          <a:prstGeom prst="wedgeRectCallout">
            <a:avLst>
              <a:gd name="adj1" fmla="val -639"/>
              <a:gd name="adj2" fmla="val -84895"/>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buFont typeface="Arial" charset="0"/>
              <a:buNone/>
              <a:defRPr/>
            </a:pPr>
            <a:r>
              <a:rPr lang="en-US" sz="1400">
                <a:solidFill>
                  <a:srgbClr val="000000"/>
                </a:solidFill>
                <a:ea typeface="ＭＳ Ｐゴシック" pitchFamily="34" charset="-128"/>
              </a:rPr>
              <a:t>Κυρία S., δείτε τι ένταση ήχου παράγει αυτό το τύμπανο… </a:t>
            </a:r>
          </a:p>
        </p:txBody>
      </p:sp>
      <p:sp>
        <p:nvSpPr>
          <p:cNvPr id="7" name="Cloud Callout 6"/>
          <p:cNvSpPr/>
          <p:nvPr/>
        </p:nvSpPr>
        <p:spPr>
          <a:xfrm>
            <a:off x="3116263" y="4630738"/>
            <a:ext cx="2251075" cy="1527175"/>
          </a:xfrm>
          <a:prstGeom prst="cloudCallout">
            <a:avLst>
              <a:gd name="adj1" fmla="val 44566"/>
              <a:gd name="adj2" fmla="val -98097"/>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buFont typeface="Arial" charset="0"/>
              <a:buNone/>
              <a:defRPr/>
            </a:pPr>
            <a:r>
              <a:rPr lang="en-US" sz="1400">
                <a:solidFill>
                  <a:srgbClr val="000000"/>
                </a:solidFill>
                <a:ea typeface="ＭＳ Ｐゴシック" pitchFamily="34" charset="-128"/>
              </a:rPr>
              <a:t>Το παιχνίδι κερδίζει άμεσα το ενδιαφέρον των παιδιών. </a:t>
            </a:r>
          </a:p>
        </p:txBody>
      </p:sp>
      <p:sp>
        <p:nvSpPr>
          <p:cNvPr id="8" name="Cloud Callout 7"/>
          <p:cNvSpPr/>
          <p:nvPr/>
        </p:nvSpPr>
        <p:spPr>
          <a:xfrm>
            <a:off x="6677025" y="2962275"/>
            <a:ext cx="2043113" cy="1425575"/>
          </a:xfrm>
          <a:prstGeom prst="cloudCallout">
            <a:avLst>
              <a:gd name="adj1" fmla="val -75064"/>
              <a:gd name="adj2" fmla="val -5017"/>
            </a:avLst>
          </a:prstGeom>
        </p:spPr>
        <p:style>
          <a:lnRef idx="2">
            <a:schemeClr val="dk1"/>
          </a:lnRef>
          <a:fillRef idx="1">
            <a:schemeClr val="lt1"/>
          </a:fillRef>
          <a:effectRef idx="0">
            <a:schemeClr val="dk1"/>
          </a:effectRef>
          <a:fontRef idx="minor">
            <a:schemeClr val="dk1"/>
          </a:fontRef>
        </p:style>
        <p:txBody>
          <a:bodyPr anchor="ctr"/>
          <a:lstStyle/>
          <a:p>
            <a:pPr algn="ctr" eaLnBrk="0" hangingPunct="0">
              <a:buSzPct val="100000"/>
              <a:defRPr/>
            </a:pPr>
            <a:endParaRPr lang="en-US" sz="1400" dirty="0">
              <a:solidFill>
                <a:srgbClr val="000000"/>
              </a:solidFill>
              <a:ea typeface="ＭＳ Ｐゴシック" pitchFamily="34" charset="-128"/>
            </a:endParaRPr>
          </a:p>
          <a:p>
            <a:pPr algn="ctr" eaLnBrk="0" hangingPunct="0">
              <a:buSzPct val="100000"/>
              <a:defRPr/>
            </a:pPr>
            <a:r>
              <a:rPr lang="en-US" sz="1400" dirty="0" err="1">
                <a:solidFill>
                  <a:srgbClr val="000000"/>
                </a:solidFill>
                <a:ea typeface="ＭＳ Ｐゴシック" pitchFamily="34" charset="-128"/>
              </a:rPr>
              <a:t>Όλα</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τα</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παιδιά</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συμμετείχαν</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και</a:t>
            </a:r>
            <a:r>
              <a:rPr lang="en-US" sz="1400" dirty="0">
                <a:solidFill>
                  <a:srgbClr val="000000"/>
                </a:solidFill>
                <a:ea typeface="ＭＳ Ｐゴシック" pitchFamily="34" charset="-128"/>
              </a:rPr>
              <a:t> </a:t>
            </a:r>
            <a:r>
              <a:rPr lang="en-US" sz="1400" dirty="0" err="1">
                <a:solidFill>
                  <a:srgbClr val="000000"/>
                </a:solidFill>
                <a:ea typeface="ＭＳ Ｐゴシック" pitchFamily="34" charset="-128"/>
              </a:rPr>
              <a:t>διασκέδα</a:t>
            </a:r>
            <a:r>
              <a:rPr lang="el-GR" sz="1400" dirty="0">
                <a:solidFill>
                  <a:srgbClr val="000000"/>
                </a:solidFill>
                <a:ea typeface="ＭＳ Ｐゴシック" pitchFamily="34" charset="-128"/>
              </a:rPr>
              <a:t>σ</a:t>
            </a:r>
            <a:r>
              <a:rPr lang="en-US" sz="1400" dirty="0" err="1">
                <a:solidFill>
                  <a:srgbClr val="000000"/>
                </a:solidFill>
                <a:ea typeface="ＭＳ Ｐゴシック" pitchFamily="34" charset="-128"/>
              </a:rPr>
              <a:t>αν</a:t>
            </a:r>
            <a:r>
              <a:rPr lang="en-US" sz="1400" dirty="0">
                <a:solidFill>
                  <a:srgbClr val="000000"/>
                </a:solidFill>
                <a:ea typeface="ＭＳ Ｐゴシック" pitchFamily="34" charset="-128"/>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2771775" y="274638"/>
            <a:ext cx="6372225" cy="1282700"/>
          </a:xfrm>
        </p:spPr>
        <p:txBody>
          <a:bodyPr/>
          <a:lstStyle/>
          <a:p>
            <a:r>
              <a:rPr lang="en-US" altLang="el-GR" sz="3600" b="1" smtClean="0">
                <a:solidFill>
                  <a:srgbClr val="00B050"/>
                </a:solidFill>
                <a:ea typeface="ＭＳ Ｐゴシック" pitchFamily="34" charset="-128"/>
              </a:rPr>
              <a:t>Ανάλυση παραδειγμάτων από την τάξη</a:t>
            </a:r>
          </a:p>
        </p:txBody>
      </p:sp>
      <p:sp>
        <p:nvSpPr>
          <p:cNvPr id="3" name="Tijdelijke aanduiding voor inhoud 2"/>
          <p:cNvSpPr>
            <a:spLocks noGrp="1"/>
          </p:cNvSpPr>
          <p:nvPr>
            <p:ph idx="1"/>
          </p:nvPr>
        </p:nvSpPr>
        <p:spPr/>
        <p:txBody>
          <a:bodyPr>
            <a:normAutofit/>
          </a:bodyPr>
          <a:lstStyle/>
          <a:p>
            <a:pPr marL="0" indent="0">
              <a:buFont typeface="Arial" charset="0"/>
              <a:buNone/>
              <a:defRPr/>
            </a:pPr>
            <a:endParaRPr lang="nl-BE" dirty="0" smtClean="0">
              <a:latin typeface="+mj-lt"/>
            </a:endParaRPr>
          </a:p>
          <a:p>
            <a:pPr marL="0" indent="0">
              <a:buFont typeface="Arial" charset="0"/>
              <a:buNone/>
              <a:defRPr/>
            </a:pPr>
            <a:endParaRPr lang="nl-BE" dirty="0" smtClean="0"/>
          </a:p>
          <a:p>
            <a:pPr>
              <a:defRPr/>
            </a:pPr>
            <a:endParaRPr lang="nl-BE" dirty="0"/>
          </a:p>
        </p:txBody>
      </p:sp>
      <p:sp>
        <p:nvSpPr>
          <p:cNvPr id="33796" name="Tijdelijke aanduiding voor inhoud 2"/>
          <p:cNvSpPr txBox="1">
            <a:spLocks/>
          </p:cNvSpPr>
          <p:nvPr/>
        </p:nvSpPr>
        <p:spPr bwMode="auto">
          <a:xfrm>
            <a:off x="539750" y="1700213"/>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4000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nSpc>
                <a:spcPct val="90000"/>
              </a:lnSpc>
              <a:spcBef>
                <a:spcPct val="20000"/>
              </a:spcBef>
              <a:spcAft>
                <a:spcPts val="1200"/>
              </a:spcAft>
              <a:buFont typeface="Arial" charset="0"/>
              <a:buNone/>
            </a:pPr>
            <a:r>
              <a:rPr lang="en-US" altLang="el-GR" sz="2000" b="1" dirty="0">
                <a:solidFill>
                  <a:srgbClr val="000000"/>
                </a:solidFill>
                <a:latin typeface="Calibri" pitchFamily="34" charset="0"/>
              </a:rPr>
              <a:t>1. </a:t>
            </a:r>
            <a:r>
              <a:rPr lang="en-US" altLang="el-GR" sz="2000" b="1" dirty="0" err="1">
                <a:solidFill>
                  <a:srgbClr val="000000"/>
                </a:solidFill>
                <a:latin typeface="Calibri" pitchFamily="34" charset="0"/>
              </a:rPr>
              <a:t>Σε</a:t>
            </a:r>
            <a:r>
              <a:rPr lang="en-US" altLang="el-GR" sz="2000" b="1" dirty="0">
                <a:solidFill>
                  <a:srgbClr val="000000"/>
                </a:solidFill>
                <a:latin typeface="Calibri" pitchFamily="34" charset="0"/>
              </a:rPr>
              <a:t> </a:t>
            </a:r>
            <a:r>
              <a:rPr lang="en-US" altLang="el-GR" sz="2000" b="1" dirty="0" err="1">
                <a:solidFill>
                  <a:srgbClr val="000000"/>
                </a:solidFill>
                <a:latin typeface="Calibri" pitchFamily="34" charset="0"/>
              </a:rPr>
              <a:t>ζευγάρι</a:t>
            </a:r>
            <a:r>
              <a:rPr lang="en-US" altLang="el-GR" sz="2000" b="1" dirty="0">
                <a:solidFill>
                  <a:srgbClr val="000000"/>
                </a:solidFill>
                <a:latin typeface="Calibri" pitchFamily="34" charset="0"/>
              </a:rPr>
              <a:t>α διαβάστε όλο το παράδειγμα.</a:t>
            </a:r>
          </a:p>
          <a:p>
            <a:pPr>
              <a:lnSpc>
                <a:spcPct val="90000"/>
              </a:lnSpc>
              <a:spcBef>
                <a:spcPct val="20000"/>
              </a:spcBef>
              <a:buFont typeface="Arial" charset="0"/>
              <a:buNone/>
            </a:pPr>
            <a:r>
              <a:rPr lang="en-US" altLang="el-GR" sz="2000" b="1" dirty="0" smtClean="0">
                <a:solidFill>
                  <a:srgbClr val="000000"/>
                </a:solidFill>
                <a:latin typeface="Calibri" pitchFamily="34" charset="0"/>
              </a:rPr>
              <a:t>2</a:t>
            </a:r>
            <a:r>
              <a:rPr lang="en-US" altLang="el-GR" sz="2000" b="1" dirty="0">
                <a:solidFill>
                  <a:srgbClr val="000000"/>
                </a:solidFill>
                <a:latin typeface="Calibri" pitchFamily="34" charset="0"/>
              </a:rPr>
              <a:t>. Έπ</a:t>
            </a:r>
            <a:r>
              <a:rPr lang="en-US" altLang="el-GR" sz="2000" b="1" dirty="0" err="1">
                <a:solidFill>
                  <a:srgbClr val="000000"/>
                </a:solidFill>
                <a:latin typeface="Calibri" pitchFamily="34" charset="0"/>
              </a:rPr>
              <a:t>ειτ</a:t>
            </a:r>
            <a:r>
              <a:rPr lang="en-US" altLang="el-GR" sz="2000" b="1" dirty="0">
                <a:solidFill>
                  <a:srgbClr val="000000"/>
                </a:solidFill>
                <a:latin typeface="Calibri" pitchFamily="34" charset="0"/>
              </a:rPr>
              <a:t>α σκεφτείτε τις παρακάτω ερωτήσεις:</a:t>
            </a:r>
          </a:p>
          <a:p>
            <a:pPr lvl="1">
              <a:lnSpc>
                <a:spcPct val="110000"/>
              </a:lnSpc>
              <a:spcBef>
                <a:spcPct val="20000"/>
              </a:spcBef>
              <a:spcAft>
                <a:spcPts val="600"/>
              </a:spcAft>
              <a:buFont typeface="Arial" charset="0"/>
              <a:buNone/>
            </a:pPr>
            <a:r>
              <a:rPr lang="en-US" altLang="el-GR" sz="2000" dirty="0" err="1">
                <a:solidFill>
                  <a:srgbClr val="000000"/>
                </a:solidFill>
                <a:latin typeface="Calibri" pitchFamily="34" charset="0"/>
              </a:rPr>
              <a:t>Ποι</a:t>
            </a:r>
            <a:r>
              <a:rPr lang="en-US" altLang="el-GR" sz="2000" dirty="0">
                <a:solidFill>
                  <a:srgbClr val="000000"/>
                </a:solidFill>
                <a:latin typeface="Calibri" pitchFamily="34" charset="0"/>
              </a:rPr>
              <a:t>α είναι τα </a:t>
            </a:r>
            <a:r>
              <a:rPr lang="en-US" altLang="el-GR" sz="2000" b="1" dirty="0">
                <a:solidFill>
                  <a:srgbClr val="FF0000"/>
                </a:solidFill>
                <a:latin typeface="Calibri" pitchFamily="34" charset="0"/>
              </a:rPr>
              <a:t>πιθανά οφέλη </a:t>
            </a:r>
            <a:r>
              <a:rPr lang="en-US" altLang="el-GR" sz="2000" dirty="0">
                <a:solidFill>
                  <a:srgbClr val="000000"/>
                </a:solidFill>
                <a:latin typeface="Calibri" pitchFamily="34" charset="0"/>
              </a:rPr>
              <a:t>της διαθεματικής διδασκαλίας των φυσικών επιστημών που αντανακλώνται στα παραδείγματα από την τάξη;</a:t>
            </a:r>
          </a:p>
          <a:p>
            <a:pPr lvl="1">
              <a:lnSpc>
                <a:spcPct val="110000"/>
              </a:lnSpc>
              <a:spcAft>
                <a:spcPts val="600"/>
              </a:spcAft>
              <a:buFont typeface="Arial" charset="0"/>
              <a:buNone/>
            </a:pPr>
            <a:r>
              <a:rPr lang="en-US" altLang="el-GR" sz="2000" dirty="0" err="1" smtClean="0">
                <a:solidFill>
                  <a:srgbClr val="000000"/>
                </a:solidFill>
                <a:latin typeface="Calibri" pitchFamily="34" charset="0"/>
              </a:rPr>
              <a:t>Ποιος</a:t>
            </a:r>
            <a:r>
              <a:rPr lang="en-US" altLang="el-GR" sz="2000" dirty="0" smtClean="0">
                <a:solidFill>
                  <a:srgbClr val="000000"/>
                </a:solidFill>
                <a:latin typeface="Calibri" pitchFamily="34" charset="0"/>
              </a:rPr>
              <a:t> </a:t>
            </a:r>
            <a:r>
              <a:rPr lang="en-US" altLang="el-GR" sz="2000" dirty="0" err="1">
                <a:solidFill>
                  <a:srgbClr val="000000"/>
                </a:solidFill>
                <a:latin typeface="Calibri" pitchFamily="34" charset="0"/>
              </a:rPr>
              <a:t>είν</a:t>
            </a:r>
            <a:r>
              <a:rPr lang="en-US" altLang="el-GR" sz="2000" dirty="0">
                <a:solidFill>
                  <a:srgbClr val="000000"/>
                </a:solidFill>
                <a:latin typeface="Calibri" pitchFamily="34" charset="0"/>
              </a:rPr>
              <a:t>αι ο </a:t>
            </a:r>
            <a:r>
              <a:rPr lang="en-US" altLang="el-GR" sz="2000" b="1" dirty="0">
                <a:solidFill>
                  <a:srgbClr val="FF0000"/>
                </a:solidFill>
                <a:latin typeface="Calibri" pitchFamily="34" charset="0"/>
              </a:rPr>
              <a:t>ρόλος του/της δασκάλου/ας </a:t>
            </a:r>
            <a:r>
              <a:rPr lang="en-US" altLang="el-GR" sz="2000" dirty="0">
                <a:solidFill>
                  <a:srgbClr val="000000"/>
                </a:solidFill>
                <a:latin typeface="Calibri" pitchFamily="34" charset="0"/>
              </a:rPr>
              <a:t>στην ενίσχυση της ανάπτυξης συ</a:t>
            </a:r>
            <a:r>
              <a:rPr lang="el-GR" altLang="el-GR" sz="2000" dirty="0" err="1">
                <a:solidFill>
                  <a:srgbClr val="000000"/>
                </a:solidFill>
                <a:latin typeface="Calibri" pitchFamily="34" charset="0"/>
              </a:rPr>
              <a:t>σχετισμών</a:t>
            </a:r>
            <a:r>
              <a:rPr lang="en-US" altLang="el-GR" sz="2000" dirty="0">
                <a:solidFill>
                  <a:srgbClr val="000000"/>
                </a:solidFill>
                <a:latin typeface="Calibri" pitchFamily="34" charset="0"/>
              </a:rPr>
              <a:t>;</a:t>
            </a:r>
          </a:p>
          <a:p>
            <a:pPr lvl="1">
              <a:lnSpc>
                <a:spcPct val="110000"/>
              </a:lnSpc>
              <a:spcAft>
                <a:spcPts val="600"/>
              </a:spcAft>
              <a:buFont typeface="Arial" charset="0"/>
              <a:buNone/>
            </a:pPr>
            <a:r>
              <a:rPr lang="en-US" altLang="el-GR" sz="2000" dirty="0" err="1" smtClean="0">
                <a:solidFill>
                  <a:srgbClr val="000000"/>
                </a:solidFill>
                <a:latin typeface="Calibri" pitchFamily="34" charset="0"/>
              </a:rPr>
              <a:t>Με</a:t>
            </a:r>
            <a:r>
              <a:rPr lang="en-US" altLang="el-GR" sz="2000" dirty="0" smtClean="0">
                <a:solidFill>
                  <a:srgbClr val="000000"/>
                </a:solidFill>
                <a:latin typeface="Calibri" pitchFamily="34" charset="0"/>
              </a:rPr>
              <a:t> </a:t>
            </a:r>
            <a:r>
              <a:rPr lang="en-US" altLang="el-GR" sz="2000" dirty="0">
                <a:solidFill>
                  <a:srgbClr val="000000"/>
                </a:solidFill>
                <a:latin typeface="Calibri" pitchFamily="34" charset="0"/>
              </a:rPr>
              <a:t>π</a:t>
            </a:r>
            <a:r>
              <a:rPr lang="en-US" altLang="el-GR" sz="2000" dirty="0" err="1">
                <a:solidFill>
                  <a:srgbClr val="000000"/>
                </a:solidFill>
                <a:latin typeface="Calibri" pitchFamily="34" charset="0"/>
              </a:rPr>
              <a:t>οιους</a:t>
            </a:r>
            <a:r>
              <a:rPr lang="en-US" altLang="el-GR" sz="2000" dirty="0">
                <a:solidFill>
                  <a:srgbClr val="000000"/>
                </a:solidFill>
                <a:latin typeface="Calibri" pitchFamily="34" charset="0"/>
              </a:rPr>
              <a:t> </a:t>
            </a:r>
            <a:r>
              <a:rPr lang="en-US" altLang="el-GR" sz="2000" dirty="0" err="1">
                <a:solidFill>
                  <a:srgbClr val="000000"/>
                </a:solidFill>
                <a:latin typeface="Calibri" pitchFamily="34" charset="0"/>
              </a:rPr>
              <a:t>τρό</a:t>
            </a:r>
            <a:r>
              <a:rPr lang="en-US" altLang="el-GR" sz="2000" dirty="0">
                <a:solidFill>
                  <a:srgbClr val="000000"/>
                </a:solidFill>
                <a:latin typeface="Calibri" pitchFamily="34" charset="0"/>
              </a:rPr>
              <a:t>πους υποστηρίζουν αυτές οι διαθεματικές προσεγγίσεις </a:t>
            </a:r>
            <a:r>
              <a:rPr lang="en-US" altLang="el-GR" sz="2000" b="1" dirty="0">
                <a:solidFill>
                  <a:srgbClr val="FF0000"/>
                </a:solidFill>
                <a:latin typeface="Calibri" pitchFamily="34" charset="0"/>
              </a:rPr>
              <a:t>τη δημιουργικότητα και τη διερεύνηση των παιδιών</a:t>
            </a:r>
            <a:r>
              <a:rPr lang="en-US" altLang="el-GR" sz="2000" dirty="0">
                <a:solidFill>
                  <a:srgbClr val="000000"/>
                </a:solidFill>
                <a:latin typeface="Calibri" pitchFamily="34" charset="0"/>
              </a:rPr>
              <a:t>;</a:t>
            </a:r>
          </a:p>
          <a:p>
            <a:pPr lvl="1">
              <a:lnSpc>
                <a:spcPct val="110000"/>
              </a:lnSpc>
              <a:spcAft>
                <a:spcPts val="1200"/>
              </a:spcAft>
              <a:buFont typeface="Arial" charset="0"/>
              <a:buNone/>
            </a:pPr>
            <a:r>
              <a:rPr lang="en-US" altLang="el-GR" sz="2000" dirty="0" err="1" smtClean="0">
                <a:solidFill>
                  <a:srgbClr val="000000"/>
                </a:solidFill>
                <a:latin typeface="Calibri" pitchFamily="34" charset="0"/>
              </a:rPr>
              <a:t>Ποιες</a:t>
            </a:r>
            <a:r>
              <a:rPr lang="en-US" altLang="el-GR" sz="2000" dirty="0" smtClean="0">
                <a:solidFill>
                  <a:srgbClr val="000000"/>
                </a:solidFill>
                <a:latin typeface="Calibri" pitchFamily="34" charset="0"/>
              </a:rPr>
              <a:t> </a:t>
            </a:r>
            <a:r>
              <a:rPr lang="en-US" altLang="el-GR" sz="2000" dirty="0" err="1">
                <a:solidFill>
                  <a:srgbClr val="000000"/>
                </a:solidFill>
                <a:latin typeface="Calibri" pitchFamily="34" charset="0"/>
              </a:rPr>
              <a:t>είν</a:t>
            </a:r>
            <a:r>
              <a:rPr lang="en-US" altLang="el-GR" sz="2000" dirty="0">
                <a:solidFill>
                  <a:srgbClr val="000000"/>
                </a:solidFill>
                <a:latin typeface="Calibri" pitchFamily="34" charset="0"/>
              </a:rPr>
              <a:t>αι οι </a:t>
            </a:r>
            <a:r>
              <a:rPr lang="en-US" altLang="el-GR" sz="2000" b="1" dirty="0">
                <a:solidFill>
                  <a:srgbClr val="FF0000"/>
                </a:solidFill>
                <a:latin typeface="Calibri" pitchFamily="34" charset="0"/>
              </a:rPr>
              <a:t>επιπτώσεις στο σχεδιασμό</a:t>
            </a:r>
            <a:r>
              <a:rPr lang="en-US" altLang="el-GR" sz="2000" dirty="0">
                <a:solidFill>
                  <a:srgbClr val="000000"/>
                </a:solidFill>
                <a:latin typeface="Calibri" pitchFamily="34" charset="0"/>
              </a:rPr>
              <a:t>;</a:t>
            </a:r>
          </a:p>
          <a:p>
            <a:pPr>
              <a:lnSpc>
                <a:spcPct val="90000"/>
              </a:lnSpc>
              <a:spcBef>
                <a:spcPct val="20000"/>
              </a:spcBef>
              <a:buFont typeface="Arial" charset="0"/>
              <a:buNone/>
            </a:pPr>
            <a:r>
              <a:rPr lang="en-US" altLang="el-GR" sz="2000" b="1" dirty="0" smtClean="0">
                <a:solidFill>
                  <a:srgbClr val="000000"/>
                </a:solidFill>
                <a:latin typeface="Calibri" pitchFamily="34" charset="0"/>
              </a:rPr>
              <a:t>3</a:t>
            </a:r>
            <a:r>
              <a:rPr lang="en-US" altLang="el-GR" sz="2000" b="1" dirty="0">
                <a:solidFill>
                  <a:srgbClr val="000000"/>
                </a:solidFill>
                <a:latin typeface="Calibri" pitchFamily="34" charset="0"/>
              </a:rPr>
              <a:t>. </a:t>
            </a:r>
            <a:r>
              <a:rPr lang="en-US" altLang="el-GR" sz="2000" b="1" dirty="0" err="1">
                <a:solidFill>
                  <a:srgbClr val="000000"/>
                </a:solidFill>
                <a:latin typeface="Calibri" pitchFamily="34" charset="0"/>
              </a:rPr>
              <a:t>Όλη</a:t>
            </a:r>
            <a:r>
              <a:rPr lang="en-US" altLang="el-GR" sz="2000" b="1" dirty="0">
                <a:solidFill>
                  <a:srgbClr val="000000"/>
                </a:solidFill>
                <a:latin typeface="Calibri" pitchFamily="34" charset="0"/>
              </a:rPr>
              <a:t> η </a:t>
            </a:r>
            <a:r>
              <a:rPr lang="en-US" altLang="el-GR" sz="2000" b="1" dirty="0" err="1">
                <a:solidFill>
                  <a:srgbClr val="000000"/>
                </a:solidFill>
                <a:latin typeface="Calibri" pitchFamily="34" charset="0"/>
              </a:rPr>
              <a:t>ομάδ</a:t>
            </a:r>
            <a:r>
              <a:rPr lang="en-US" altLang="el-GR" sz="2000" b="1" dirty="0">
                <a:solidFill>
                  <a:srgbClr val="000000"/>
                </a:solidFill>
                <a:latin typeface="Calibri" pitchFamily="34" charset="0"/>
              </a:rPr>
              <a:t>α - Ανταλλαγή ιδεών και </a:t>
            </a:r>
            <a:r>
              <a:rPr lang="el-GR" altLang="el-GR" sz="2000" b="1" dirty="0">
                <a:solidFill>
                  <a:srgbClr val="000000"/>
                </a:solidFill>
                <a:latin typeface="Calibri" pitchFamily="34" charset="0"/>
              </a:rPr>
              <a:t>επιπτώσεις για </a:t>
            </a:r>
            <a:r>
              <a:rPr lang="en-US" altLang="el-GR" sz="2000" b="1" dirty="0" err="1">
                <a:solidFill>
                  <a:srgbClr val="000000"/>
                </a:solidFill>
                <a:latin typeface="Calibri" pitchFamily="34" charset="0"/>
              </a:rPr>
              <a:t>το</a:t>
            </a:r>
            <a:r>
              <a:rPr lang="en-US" altLang="el-GR" sz="2000" b="1" dirty="0">
                <a:solidFill>
                  <a:srgbClr val="000000"/>
                </a:solidFill>
                <a:latin typeface="Calibri" pitchFamily="34" charset="0"/>
              </a:rPr>
              <a:t> </a:t>
            </a:r>
            <a:r>
              <a:rPr lang="en-US" altLang="el-GR" sz="2000" b="1" dirty="0" err="1">
                <a:solidFill>
                  <a:srgbClr val="000000"/>
                </a:solidFill>
                <a:latin typeface="Calibri" pitchFamily="34" charset="0"/>
              </a:rPr>
              <a:t>σχεδι</a:t>
            </a:r>
            <a:r>
              <a:rPr lang="en-US" altLang="el-GR" sz="2000" b="1" dirty="0">
                <a:solidFill>
                  <a:srgbClr val="000000"/>
                </a:solidFill>
                <a:latin typeface="Calibri" pitchFamily="34" charset="0"/>
              </a:rPr>
              <a:t>ασμό</a:t>
            </a:r>
          </a:p>
          <a:p>
            <a:pPr>
              <a:lnSpc>
                <a:spcPct val="90000"/>
              </a:lnSpc>
              <a:spcBef>
                <a:spcPct val="20000"/>
              </a:spcBef>
              <a:buFont typeface="Arial" charset="0"/>
              <a:buNone/>
            </a:pPr>
            <a:endParaRPr lang="en-US" altLang="el-GR" sz="16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771775" y="188913"/>
            <a:ext cx="5915025" cy="1281112"/>
          </a:xfrm>
        </p:spPr>
        <p:txBody>
          <a:bodyPr/>
          <a:lstStyle/>
          <a:p>
            <a:r>
              <a:rPr lang="en-US" altLang="el-GR" sz="2800" b="1" smtClean="0">
                <a:solidFill>
                  <a:srgbClr val="00B050"/>
                </a:solidFill>
                <a:ea typeface="ＭＳ Ｐゴシック" pitchFamily="34" charset="-128"/>
              </a:rPr>
              <a:t>Σύνδεση διερευνητικής εκπαίδευσης στις φυσικές επιστήμες και δημιουργικών προσεγγίσεων</a:t>
            </a:r>
          </a:p>
        </p:txBody>
      </p:sp>
      <p:sp>
        <p:nvSpPr>
          <p:cNvPr id="3" name="Text Placeholder 2"/>
          <p:cNvSpPr>
            <a:spLocks noGrp="1"/>
          </p:cNvSpPr>
          <p:nvPr>
            <p:ph type="body" idx="1"/>
          </p:nvPr>
        </p:nvSpPr>
        <p:spPr/>
        <p:txBody>
          <a:bodyPr>
            <a:normAutofit fontScale="92500" lnSpcReduction="20000"/>
          </a:bodyPr>
          <a:lstStyle/>
          <a:p>
            <a:pPr>
              <a:defRPr/>
            </a:pPr>
            <a:r>
              <a:rPr lang="en-US" sz="2200" b="0" smtClean="0">
                <a:solidFill>
                  <a:srgbClr val="000000"/>
                </a:solidFill>
                <a:latin typeface="Calibri" pitchFamily="34" charset="0"/>
                <a:ea typeface="ＭＳ Ｐゴシック" pitchFamily="34" charset="-128"/>
              </a:rPr>
              <a:t>Διερευνητική εκπαίδευση στις φυσικές επιστήμες</a:t>
            </a:r>
          </a:p>
        </p:txBody>
      </p:sp>
      <p:sp>
        <p:nvSpPr>
          <p:cNvPr id="4" name="Content Placeholder 3"/>
          <p:cNvSpPr>
            <a:spLocks noGrp="1"/>
          </p:cNvSpPr>
          <p:nvPr>
            <p:ph sz="half" idx="2"/>
          </p:nvPr>
        </p:nvSpPr>
        <p:spPr>
          <a:xfrm>
            <a:off x="457200" y="2420938"/>
            <a:ext cx="4040188" cy="2808287"/>
          </a:xfrm>
        </p:spPr>
        <p:txBody>
          <a:bodyPr>
            <a:normAutofit fontScale="92500"/>
          </a:bodyPr>
          <a:lstStyle/>
          <a:p>
            <a:pPr>
              <a:lnSpc>
                <a:spcPct val="90000"/>
              </a:lnSpc>
              <a:defRPr/>
            </a:pPr>
            <a:r>
              <a:rPr lang="en-US" sz="2000" dirty="0" err="1" smtClean="0">
                <a:solidFill>
                  <a:srgbClr val="000000"/>
                </a:solidFill>
                <a:latin typeface="Calibri" pitchFamily="34" charset="0"/>
                <a:ea typeface="ＭＳ Ｐゴシック" pitchFamily="34" charset="-128"/>
              </a:rPr>
              <a:t>Ερωτήσεις</a:t>
            </a:r>
            <a:endParaRPr lang="en-US" sz="2000" dirty="0" smtClean="0">
              <a:solidFill>
                <a:srgbClr val="000000"/>
              </a:solidFill>
              <a:latin typeface="Calibri" pitchFamily="34" charset="0"/>
              <a:ea typeface="ＭＳ Ｐゴシック" pitchFamily="34" charset="-128"/>
            </a:endParaRPr>
          </a:p>
          <a:p>
            <a:pPr>
              <a:lnSpc>
                <a:spcPct val="90000"/>
              </a:lnSpc>
              <a:defRPr/>
            </a:pPr>
            <a:r>
              <a:rPr lang="en-US" sz="2000" dirty="0" err="1" smtClean="0">
                <a:solidFill>
                  <a:srgbClr val="000000"/>
                </a:solidFill>
                <a:latin typeface="Calibri" pitchFamily="34" charset="0"/>
                <a:ea typeface="ＭＳ Ｐゴシック" pitchFamily="34" charset="-128"/>
              </a:rPr>
              <a:t>Σχεδιασμός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προγραμματισμός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ερευνών</a:t>
            </a:r>
            <a:endParaRPr lang="en-US" sz="2000" dirty="0" smtClean="0">
              <a:solidFill>
                <a:srgbClr val="000000"/>
              </a:solidFill>
              <a:latin typeface="Calibri" pitchFamily="34" charset="0"/>
              <a:ea typeface="ＭＳ Ｐゴシック" pitchFamily="34" charset="-128"/>
            </a:endParaRPr>
          </a:p>
          <a:p>
            <a:pPr>
              <a:lnSpc>
                <a:spcPct val="90000"/>
              </a:lnSpc>
              <a:defRPr/>
            </a:pPr>
            <a:r>
              <a:rPr lang="en-US" sz="2000" dirty="0" err="1" smtClean="0">
                <a:solidFill>
                  <a:srgbClr val="000000"/>
                </a:solidFill>
                <a:latin typeface="Calibri" pitchFamily="34" charset="0"/>
                <a:ea typeface="ＭＳ Ｐゴシック" pitchFamily="34" charset="-128"/>
              </a:rPr>
              <a:t>Συλλογή</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αποδεικτικών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στοιχείων</a:t>
            </a:r>
            <a:endParaRPr lang="en-US" sz="2000" dirty="0" smtClean="0">
              <a:solidFill>
                <a:srgbClr val="000000"/>
              </a:solidFill>
              <a:latin typeface="Calibri" pitchFamily="34" charset="0"/>
              <a:ea typeface="ＭＳ Ｐゴシック" pitchFamily="34" charset="-128"/>
            </a:endParaRPr>
          </a:p>
          <a:p>
            <a:pPr>
              <a:lnSpc>
                <a:spcPct val="90000"/>
              </a:lnSpc>
              <a:defRPr/>
            </a:pPr>
            <a:r>
              <a:rPr lang="en-US" sz="2000" dirty="0" err="1" smtClean="0">
                <a:solidFill>
                  <a:srgbClr val="000000"/>
                </a:solidFill>
                <a:latin typeface="Calibri" pitchFamily="34" charset="0"/>
                <a:ea typeface="ＭＳ Ｐゴシック" pitchFamily="34" charset="-128"/>
              </a:rPr>
              <a:t>Δυνατότητα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να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κάνουν</a:t>
            </a:r>
            <a:r>
              <a:rPr lang="en-US" sz="2000" dirty="0" smtClean="0">
                <a:solidFill>
                  <a:srgbClr val="000000"/>
                </a:solidFill>
                <a:latin typeface="Calibri" pitchFamily="34" charset="0"/>
                <a:ea typeface="ＭＳ Ｐゴシック" pitchFamily="34" charset="-128"/>
              </a:rPr>
              <a:t> </a:t>
            </a:r>
            <a:r>
              <a:rPr lang="el-GR" sz="2000" dirty="0" smtClean="0">
                <a:solidFill>
                  <a:srgbClr val="000000"/>
                </a:solidFill>
                <a:latin typeface="Calibri" pitchFamily="34" charset="0"/>
                <a:ea typeface="ＭＳ Ｐゴシック" pitchFamily="34" charset="-128"/>
              </a:rPr>
              <a:t>συσχετισμούς</a:t>
            </a:r>
            <a:endParaRPr lang="en-US" sz="2000" dirty="0" smtClean="0">
              <a:solidFill>
                <a:srgbClr val="000000"/>
              </a:solidFill>
              <a:latin typeface="Calibri" pitchFamily="34" charset="0"/>
              <a:ea typeface="ＭＳ Ｐゴシック" pitchFamily="34" charset="-128"/>
            </a:endParaRPr>
          </a:p>
          <a:p>
            <a:pPr>
              <a:lnSpc>
                <a:spcPct val="90000"/>
              </a:lnSpc>
              <a:defRPr/>
            </a:pPr>
            <a:r>
              <a:rPr lang="el-GR" sz="2000" dirty="0" smtClean="0">
                <a:solidFill>
                  <a:srgbClr val="000000"/>
                </a:solidFill>
                <a:latin typeface="Calibri" pitchFamily="34" charset="0"/>
                <a:ea typeface="ＭＳ Ｐゴシック" pitchFamily="34" charset="-128"/>
              </a:rPr>
              <a:t>Ερμηνεία αποδεικτικών στοιχείων</a:t>
            </a:r>
            <a:endParaRPr lang="en-US" sz="2000" dirty="0" smtClean="0">
              <a:solidFill>
                <a:srgbClr val="000000"/>
              </a:solidFill>
              <a:latin typeface="Calibri" pitchFamily="34" charset="0"/>
              <a:ea typeface="ＭＳ Ｐゴシック" pitchFamily="34" charset="-128"/>
            </a:endParaRPr>
          </a:p>
          <a:p>
            <a:pPr>
              <a:lnSpc>
                <a:spcPct val="90000"/>
              </a:lnSpc>
              <a:defRPr/>
            </a:pPr>
            <a:r>
              <a:rPr lang="en-US" sz="2000" dirty="0" err="1" smtClean="0">
                <a:solidFill>
                  <a:srgbClr val="000000"/>
                </a:solidFill>
                <a:latin typeface="Calibri" pitchFamily="34" charset="0"/>
                <a:ea typeface="ＭＳ Ｐゴシック" pitchFamily="34" charset="-128"/>
              </a:rPr>
              <a:t>Παρουσίαση</a:t>
            </a:r>
            <a:r>
              <a:rPr lang="en-US" sz="2000" dirty="0" smtClean="0">
                <a:solidFill>
                  <a:srgbClr val="000000"/>
                </a:solidFill>
                <a:latin typeface="Calibri" pitchFamily="34" charset="0"/>
                <a:ea typeface="ＭＳ Ｐゴシック" pitchFamily="34" charset="-128"/>
              </a:rPr>
              <a:t> </a:t>
            </a:r>
            <a:r>
              <a:rPr lang="el-GR" sz="2000" dirty="0" smtClean="0">
                <a:solidFill>
                  <a:srgbClr val="000000"/>
                </a:solidFill>
                <a:latin typeface="Calibri" pitchFamily="34" charset="0"/>
                <a:ea typeface="ＭＳ Ｐゴシック" pitchFamily="34" charset="-128"/>
              </a:rPr>
              <a:t>ερμηνειών</a:t>
            </a:r>
            <a:endParaRPr lang="en-US" sz="2000" dirty="0" smtClean="0">
              <a:solidFill>
                <a:srgbClr val="000000"/>
              </a:solidFill>
              <a:latin typeface="Calibri" pitchFamily="34" charset="0"/>
              <a:ea typeface="ＭＳ Ｐゴシック" pitchFamily="34" charset="-128"/>
            </a:endParaRPr>
          </a:p>
          <a:p>
            <a:pPr>
              <a:lnSpc>
                <a:spcPct val="90000"/>
              </a:lnSpc>
              <a:buFont typeface="Arial" charset="0"/>
              <a:buNone/>
              <a:defRPr/>
            </a:pPr>
            <a:r>
              <a:rPr lang="en-US" sz="2000" dirty="0" smtClean="0">
                <a:solidFill>
                  <a:srgbClr val="000000"/>
                </a:solidFill>
                <a:latin typeface="Calibri" pitchFamily="34" charset="0"/>
                <a:ea typeface="ＭＳ Ｐゴシック" pitchFamily="34" charset="-128"/>
              </a:rPr>
              <a:t>(</a:t>
            </a:r>
            <a:r>
              <a:rPr lang="en-US" sz="2000" dirty="0" err="1" smtClean="0">
                <a:solidFill>
                  <a:srgbClr val="000000"/>
                </a:solidFill>
                <a:latin typeface="Calibri" pitchFamily="34" charset="0"/>
                <a:ea typeface="ＭＳ Ｐゴシック" pitchFamily="34" charset="-128"/>
              </a:rPr>
              <a:t>για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παράδειγμα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Minner</a:t>
            </a:r>
            <a:r>
              <a:rPr lang="en-US" sz="2000" dirty="0" smtClean="0">
                <a:solidFill>
                  <a:srgbClr val="000000"/>
                </a:solidFill>
                <a:latin typeface="Calibri" pitchFamily="34" charset="0"/>
                <a:ea typeface="ＭＳ Ｐゴシック" pitchFamily="34" charset="-128"/>
              </a:rPr>
              <a:t> et al 2010)</a:t>
            </a:r>
          </a:p>
        </p:txBody>
      </p:sp>
      <p:sp>
        <p:nvSpPr>
          <p:cNvPr id="7173" name="Text Placeholder 4"/>
          <p:cNvSpPr>
            <a:spLocks noGrp="1"/>
          </p:cNvSpPr>
          <p:nvPr>
            <p:ph type="body" sz="quarter" idx="3"/>
          </p:nvPr>
        </p:nvSpPr>
        <p:spPr/>
        <p:txBody>
          <a:bodyPr/>
          <a:lstStyle/>
          <a:p>
            <a:r>
              <a:rPr lang="en-US" altLang="el-GR" sz="2200" b="0" smtClean="0">
                <a:solidFill>
                  <a:srgbClr val="000000"/>
                </a:solidFill>
                <a:latin typeface="Calibri" pitchFamily="34" charset="0"/>
                <a:ea typeface="ＭＳ Ｐゴシック" pitchFamily="34" charset="-128"/>
              </a:rPr>
              <a:t>Δημιουργικές προδιαθέσεις</a:t>
            </a:r>
          </a:p>
        </p:txBody>
      </p:sp>
      <p:sp>
        <p:nvSpPr>
          <p:cNvPr id="6" name="Content Placeholder 5"/>
          <p:cNvSpPr>
            <a:spLocks noGrp="1"/>
          </p:cNvSpPr>
          <p:nvPr>
            <p:ph sz="quarter" idx="4"/>
          </p:nvPr>
        </p:nvSpPr>
        <p:spPr>
          <a:xfrm>
            <a:off x="4645025" y="2195513"/>
            <a:ext cx="4041775" cy="3951287"/>
          </a:xfrm>
        </p:spPr>
        <p:txBody>
          <a:bodyPr>
            <a:normAutofit lnSpcReduction="10000"/>
          </a:bodyPr>
          <a:lstStyle/>
          <a:p>
            <a:pPr>
              <a:defRPr/>
            </a:pPr>
            <a:r>
              <a:rPr lang="en-US" sz="2000" dirty="0" err="1" smtClean="0">
                <a:solidFill>
                  <a:srgbClr val="000000"/>
                </a:solidFill>
                <a:latin typeface="Calibri" pitchFamily="34" charset="0"/>
                <a:ea typeface="ＭＳ Ｐゴシック" pitchFamily="34" charset="-128"/>
              </a:rPr>
              <a:t>Αίσθηση</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πρωτοβουλίας</a:t>
            </a:r>
            <a:endParaRPr lang="en-US" sz="2000" dirty="0" smtClean="0">
              <a:solidFill>
                <a:srgbClr val="000000"/>
              </a:solidFill>
              <a:latin typeface="Calibri" pitchFamily="34" charset="0"/>
              <a:ea typeface="ＭＳ Ｐゴシック" pitchFamily="34" charset="-128"/>
            </a:endParaRPr>
          </a:p>
          <a:p>
            <a:pPr>
              <a:defRPr/>
            </a:pPr>
            <a:r>
              <a:rPr lang="en-US" sz="2000" dirty="0" err="1" smtClean="0">
                <a:solidFill>
                  <a:srgbClr val="000000"/>
                </a:solidFill>
                <a:latin typeface="Calibri" pitchFamily="34" charset="0"/>
                <a:ea typeface="ＭＳ Ｐゴシック" pitchFamily="34" charset="-128"/>
              </a:rPr>
              <a:t>Κίνητρο</a:t>
            </a:r>
            <a:endParaRPr lang="en-US" sz="2000" dirty="0" smtClean="0">
              <a:solidFill>
                <a:srgbClr val="000000"/>
              </a:solidFill>
              <a:latin typeface="Calibri" pitchFamily="34" charset="0"/>
              <a:ea typeface="ＭＳ Ｐゴシック" pitchFamily="34" charset="-128"/>
            </a:endParaRPr>
          </a:p>
          <a:p>
            <a:pPr>
              <a:defRPr/>
            </a:pPr>
            <a:r>
              <a:rPr lang="en-US" sz="2000" dirty="0" err="1" smtClean="0">
                <a:solidFill>
                  <a:srgbClr val="000000"/>
                </a:solidFill>
                <a:latin typeface="Calibri" pitchFamily="34" charset="0"/>
                <a:ea typeface="ＭＳ Ｐゴシック" pitchFamily="34" charset="-128"/>
              </a:rPr>
              <a:t>Δυνατότητα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να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παράγουν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κάτι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νέο</a:t>
            </a:r>
            <a:endParaRPr lang="en-US" sz="2000" dirty="0" smtClean="0">
              <a:solidFill>
                <a:srgbClr val="000000"/>
              </a:solidFill>
              <a:latin typeface="Calibri" pitchFamily="34" charset="0"/>
              <a:ea typeface="ＭＳ Ｐゴシック" pitchFamily="34" charset="-128"/>
            </a:endParaRPr>
          </a:p>
          <a:p>
            <a:pPr>
              <a:defRPr/>
            </a:pPr>
            <a:r>
              <a:rPr lang="en-US" sz="2000" dirty="0" err="1" smtClean="0">
                <a:solidFill>
                  <a:srgbClr val="000000"/>
                </a:solidFill>
                <a:latin typeface="Calibri" pitchFamily="34" charset="0"/>
                <a:ea typeface="ＭＳ Ｐゴシック" pitchFamily="34" charset="-128"/>
              </a:rPr>
              <a:t>Δυνατότητα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να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κάνουν</a:t>
            </a:r>
            <a:r>
              <a:rPr lang="en-US" sz="2000" dirty="0" smtClean="0">
                <a:solidFill>
                  <a:srgbClr val="000000"/>
                </a:solidFill>
                <a:latin typeface="Calibri" pitchFamily="34" charset="0"/>
                <a:ea typeface="ＭＳ Ｐゴシック" pitchFamily="34" charset="-128"/>
              </a:rPr>
              <a:t> </a:t>
            </a:r>
            <a:r>
              <a:rPr lang="el-GR" sz="2000" dirty="0" smtClean="0">
                <a:solidFill>
                  <a:srgbClr val="000000"/>
                </a:solidFill>
                <a:latin typeface="Calibri" pitchFamily="34" charset="0"/>
                <a:ea typeface="ＭＳ Ｐゴシック" pitchFamily="34" charset="-128"/>
              </a:rPr>
              <a:t>συσχετισμούς</a:t>
            </a:r>
            <a:endParaRPr lang="en-US" sz="2000" dirty="0" smtClean="0">
              <a:solidFill>
                <a:srgbClr val="000000"/>
              </a:solidFill>
              <a:latin typeface="Calibri" pitchFamily="34" charset="0"/>
              <a:ea typeface="ＭＳ Ｐゴシック" pitchFamily="34" charset="-128"/>
            </a:endParaRPr>
          </a:p>
          <a:p>
            <a:pPr>
              <a:defRPr/>
            </a:pPr>
            <a:r>
              <a:rPr lang="en-US" sz="2000" dirty="0" err="1" smtClean="0">
                <a:solidFill>
                  <a:srgbClr val="000000"/>
                </a:solidFill>
                <a:latin typeface="Calibri" pitchFamily="34" charset="0"/>
                <a:ea typeface="ＭＳ Ｐゴシック" pitchFamily="34" charset="-128"/>
              </a:rPr>
              <a:t>Φαντασία</a:t>
            </a:r>
            <a:endParaRPr lang="en-US" sz="2000" dirty="0" smtClean="0">
              <a:solidFill>
                <a:srgbClr val="000000"/>
              </a:solidFill>
              <a:latin typeface="Calibri" pitchFamily="34" charset="0"/>
              <a:ea typeface="ＭＳ Ｐゴシック" pitchFamily="34" charset="-128"/>
            </a:endParaRPr>
          </a:p>
          <a:p>
            <a:pPr>
              <a:defRPr/>
            </a:pPr>
            <a:r>
              <a:rPr lang="en-US" sz="2000" dirty="0" err="1" smtClean="0">
                <a:solidFill>
                  <a:srgbClr val="000000"/>
                </a:solidFill>
                <a:latin typeface="Calibri" pitchFamily="34" charset="0"/>
                <a:ea typeface="ＭＳ Ｐゴシック" pitchFamily="34" charset="-128"/>
              </a:rPr>
              <a:t>Περιέργεια</a:t>
            </a:r>
            <a:endParaRPr lang="en-US" sz="2000" dirty="0" smtClean="0">
              <a:solidFill>
                <a:srgbClr val="000000"/>
              </a:solidFill>
              <a:latin typeface="Calibri" pitchFamily="34" charset="0"/>
              <a:ea typeface="ＭＳ Ｐゴシック" pitchFamily="34" charset="-128"/>
            </a:endParaRPr>
          </a:p>
          <a:p>
            <a:pPr>
              <a:defRPr/>
            </a:pPr>
            <a:r>
              <a:rPr lang="en-US" sz="2000" dirty="0" err="1" smtClean="0">
                <a:solidFill>
                  <a:srgbClr val="000000"/>
                </a:solidFill>
                <a:latin typeface="Calibri" pitchFamily="34" charset="0"/>
                <a:ea typeface="ＭＳ Ｐゴシック" pitchFamily="34" charset="-128"/>
              </a:rPr>
              <a:t>Δυνατότητα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να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εργ</a:t>
            </a:r>
            <a:r>
              <a:rPr lang="el-GR" sz="2000" dirty="0" smtClean="0">
                <a:solidFill>
                  <a:srgbClr val="000000"/>
                </a:solidFill>
                <a:latin typeface="Calibri" pitchFamily="34" charset="0"/>
                <a:ea typeface="ＭＳ Ｐゴシック" pitchFamily="34" charset="-128"/>
              </a:rPr>
              <a:t>άζονται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από</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κοινού</a:t>
            </a:r>
            <a:endParaRPr lang="en-US" sz="2000" dirty="0" smtClean="0">
              <a:solidFill>
                <a:srgbClr val="000000"/>
              </a:solidFill>
              <a:latin typeface="Calibri" pitchFamily="34" charset="0"/>
              <a:ea typeface="ＭＳ Ｐゴシック" pitchFamily="34" charset="-128"/>
            </a:endParaRPr>
          </a:p>
          <a:p>
            <a:pPr>
              <a:defRPr/>
            </a:pPr>
            <a:r>
              <a:rPr lang="en-US" sz="2000" dirty="0" err="1" smtClean="0">
                <a:solidFill>
                  <a:srgbClr val="000000"/>
                </a:solidFill>
                <a:latin typeface="Calibri" pitchFamily="34" charset="0"/>
                <a:ea typeface="ＭＳ Ｐゴシック" pitchFamily="34" charset="-128"/>
              </a:rPr>
              <a:t>Δεξιότητες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σκέψης</a:t>
            </a:r>
            <a:endParaRPr lang="en-US" sz="2000" dirty="0" smtClean="0">
              <a:solidFill>
                <a:srgbClr val="000000"/>
              </a:solidFill>
              <a:latin typeface="Calibri" pitchFamily="34" charset="0"/>
              <a:ea typeface="ＭＳ Ｐゴシック" pitchFamily="34" charset="-128"/>
            </a:endParaRPr>
          </a:p>
          <a:p>
            <a:pPr>
              <a:buFont typeface="Arial" charset="0"/>
              <a:buNone/>
              <a:defRPr/>
            </a:pPr>
            <a:r>
              <a:rPr lang="en-US" sz="2000" dirty="0" smtClean="0">
                <a:solidFill>
                  <a:srgbClr val="000000"/>
                </a:solidFill>
                <a:latin typeface="Calibri" pitchFamily="34" charset="0"/>
                <a:ea typeface="ＭＳ Ｐゴシック" pitchFamily="34" charset="-128"/>
              </a:rPr>
              <a:t>(</a:t>
            </a:r>
            <a:r>
              <a:rPr lang="en-US" sz="2000" dirty="0" err="1" smtClean="0">
                <a:solidFill>
                  <a:srgbClr val="000000"/>
                </a:solidFill>
                <a:latin typeface="Calibri" pitchFamily="34" charset="0"/>
                <a:ea typeface="ＭＳ Ｐゴシック" pitchFamily="34" charset="-128"/>
              </a:rPr>
              <a:t>για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παράδειγμα</a:t>
            </a:r>
            <a:r>
              <a:rPr lang="en-US" sz="2000" dirty="0" smtClean="0">
                <a:solidFill>
                  <a:srgbClr val="000000"/>
                </a:solidFill>
                <a:latin typeface="Calibri" pitchFamily="34" charset="0"/>
                <a:ea typeface="ＭＳ Ｐゴシック" pitchFamily="34" charset="-128"/>
              </a:rPr>
              <a:t> Chappell et al 2008)</a:t>
            </a:r>
          </a:p>
        </p:txBody>
      </p:sp>
      <p:sp>
        <p:nvSpPr>
          <p:cNvPr id="8" name="Oval Callout 7"/>
          <p:cNvSpPr/>
          <p:nvPr/>
        </p:nvSpPr>
        <p:spPr>
          <a:xfrm>
            <a:off x="250825" y="5229225"/>
            <a:ext cx="3074988" cy="936625"/>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anchor="ctr"/>
          <a:lstStyle/>
          <a:p>
            <a:pPr algn="ctr" eaLnBrk="0" hangingPunct="0">
              <a:buSzPct val="100000"/>
              <a:defRPr/>
            </a:pPr>
            <a:r>
              <a:rPr lang="en-US">
                <a:solidFill>
                  <a:srgbClr val="000000"/>
                </a:solidFill>
                <a:latin typeface="Calibri" pitchFamily="34" charset="0"/>
                <a:ea typeface="ＭＳ Ｐゴシック" pitchFamily="34" charset="-128"/>
              </a:rPr>
              <a:t>Creative Little Scientists, 2012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492500" y="260350"/>
            <a:ext cx="5194300" cy="1714500"/>
          </a:xfrm>
        </p:spPr>
        <p:txBody>
          <a:bodyPr/>
          <a:lstStyle/>
          <a:p>
            <a:r>
              <a:rPr lang="en-US" altLang="el-GR" sz="1600" smtClean="0">
                <a:solidFill>
                  <a:srgbClr val="000000"/>
                </a:solidFill>
                <a:ea typeface="ＭＳ Ｐゴシック" pitchFamily="34" charset="-128"/>
              </a:rPr>
              <a:t/>
            </a:r>
            <a:br>
              <a:rPr lang="en-US" altLang="el-GR" sz="1600" smtClean="0">
                <a:solidFill>
                  <a:srgbClr val="000000"/>
                </a:solidFill>
                <a:ea typeface="ＭＳ Ｐゴシック" pitchFamily="34" charset="-128"/>
              </a:rPr>
            </a:br>
            <a:r>
              <a:rPr lang="en-US" altLang="el-GR" sz="2800" b="1" smtClean="0">
                <a:solidFill>
                  <a:srgbClr val="00B050"/>
                </a:solidFill>
                <a:ea typeface="ＭＳ Ｐゴシック" pitchFamily="34" charset="-128"/>
              </a:rPr>
              <a:t>Ενίσχυση των δημιουργικών προδιαθέσεων στο πλαίσιο της διαθεματικής διδασκαλίας</a:t>
            </a:r>
            <a:r>
              <a:rPr lang="en-US" altLang="el-GR" sz="2800" b="1" smtClean="0">
                <a:solidFill>
                  <a:srgbClr val="FF5050"/>
                </a:solidFill>
                <a:ea typeface="ＭＳ Ｐゴシック" pitchFamily="34" charset="-128"/>
              </a:rPr>
              <a:t> </a:t>
            </a:r>
            <a:r>
              <a:rPr lang="en-US" altLang="el-GR" sz="1600" smtClean="0">
                <a:solidFill>
                  <a:srgbClr val="000000"/>
                </a:solidFill>
                <a:ea typeface="ＭＳ Ｐゴシック" pitchFamily="34" charset="-128"/>
              </a:rPr>
              <a:t/>
            </a:r>
            <a:br>
              <a:rPr lang="en-US" altLang="el-GR" sz="1600" smtClean="0">
                <a:solidFill>
                  <a:srgbClr val="000000"/>
                </a:solidFill>
                <a:ea typeface="ＭＳ Ｐゴシック" pitchFamily="34" charset="-128"/>
              </a:rPr>
            </a:br>
            <a:r>
              <a:rPr lang="en-US" altLang="el-GR" sz="1300" smtClean="0">
                <a:solidFill>
                  <a:srgbClr val="000000"/>
                </a:solidFill>
                <a:ea typeface="ＭＳ Ｐゴシック" pitchFamily="34" charset="-128"/>
              </a:rPr>
              <a:t> (Creative Little Scientists, 2012)</a:t>
            </a:r>
            <a:r>
              <a:rPr lang="en-US" altLang="el-GR" sz="1600" smtClean="0">
                <a:solidFill>
                  <a:srgbClr val="000000"/>
                </a:solidFill>
                <a:ea typeface="ＭＳ Ｐゴシック" pitchFamily="34" charset="-128"/>
              </a:rPr>
              <a:t/>
            </a:r>
            <a:br>
              <a:rPr lang="en-US" altLang="el-GR" sz="1600" smtClean="0">
                <a:solidFill>
                  <a:srgbClr val="000000"/>
                </a:solidFill>
                <a:ea typeface="ＭＳ Ｐゴシック" pitchFamily="34" charset="-128"/>
              </a:rPr>
            </a:br>
            <a:endParaRPr lang="en-US" altLang="el-GR" sz="1600" smtClean="0">
              <a:solidFill>
                <a:srgbClr val="000000"/>
              </a:solidFill>
              <a:ea typeface="ＭＳ Ｐゴシック" pitchFamily="34" charset="-128"/>
            </a:endParaRPr>
          </a:p>
        </p:txBody>
      </p:sp>
      <p:sp>
        <p:nvSpPr>
          <p:cNvPr id="3" name="Content Placeholder 2"/>
          <p:cNvSpPr>
            <a:spLocks noGrp="1"/>
          </p:cNvSpPr>
          <p:nvPr>
            <p:ph idx="1"/>
          </p:nvPr>
        </p:nvSpPr>
        <p:spPr>
          <a:xfrm>
            <a:off x="457200" y="1989138"/>
            <a:ext cx="8218488" cy="4032250"/>
          </a:xfrm>
        </p:spPr>
        <p:txBody>
          <a:bodyPr>
            <a:normAutofit lnSpcReduction="10000"/>
          </a:bodyPr>
          <a:lstStyle/>
          <a:p>
            <a:pPr>
              <a:lnSpc>
                <a:spcPct val="80000"/>
              </a:lnSpc>
              <a:defRPr/>
            </a:pPr>
            <a:r>
              <a:rPr lang="en-US" sz="2400" dirty="0" err="1" smtClean="0">
                <a:solidFill>
                  <a:srgbClr val="000000"/>
                </a:solidFill>
                <a:latin typeface="Calibri" pitchFamily="34" charset="0"/>
                <a:ea typeface="ＭＳ Ｐゴシック" pitchFamily="34" charset="-128"/>
              </a:rPr>
              <a:t>Αίσθηση</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πρωτοβουλίας</a:t>
            </a:r>
            <a:endParaRPr lang="en-US" sz="2400" dirty="0" smtClean="0">
              <a:solidFill>
                <a:srgbClr val="000000"/>
              </a:solidFill>
              <a:latin typeface="Calibri" pitchFamily="34" charset="0"/>
              <a:ea typeface="ＭＳ Ｐゴシック" pitchFamily="34" charset="-128"/>
            </a:endParaRPr>
          </a:p>
          <a:p>
            <a:pPr>
              <a:lnSpc>
                <a:spcPct val="80000"/>
              </a:lnSpc>
              <a:defRPr/>
            </a:pPr>
            <a:r>
              <a:rPr lang="en-US" sz="2400" dirty="0" err="1" smtClean="0">
                <a:solidFill>
                  <a:srgbClr val="000000"/>
                </a:solidFill>
                <a:latin typeface="Calibri" pitchFamily="34" charset="0"/>
                <a:ea typeface="ＭＳ Ｐゴシック" pitchFamily="34" charset="-128"/>
              </a:rPr>
              <a:t>Κίνητρο</a:t>
            </a:r>
            <a:endParaRPr lang="en-US" sz="2400" dirty="0" smtClean="0">
              <a:solidFill>
                <a:srgbClr val="000000"/>
              </a:solidFill>
              <a:latin typeface="Calibri" pitchFamily="34" charset="0"/>
              <a:ea typeface="ＭＳ Ｐゴシック" pitchFamily="34" charset="-128"/>
            </a:endParaRPr>
          </a:p>
          <a:p>
            <a:pPr>
              <a:lnSpc>
                <a:spcPct val="80000"/>
              </a:lnSpc>
              <a:defRPr/>
            </a:pPr>
            <a:r>
              <a:rPr lang="en-US" sz="2400" dirty="0" err="1" smtClean="0">
                <a:solidFill>
                  <a:srgbClr val="000000"/>
                </a:solidFill>
                <a:latin typeface="Calibri" pitchFamily="34" charset="0"/>
                <a:ea typeface="ＭＳ Ｐゴシック" pitchFamily="34" charset="-128"/>
              </a:rPr>
              <a:t>Δυνατότητα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να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παράγουν</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κάτι</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νέο</a:t>
            </a:r>
            <a:endParaRPr lang="en-US" sz="2400" dirty="0" smtClean="0">
              <a:solidFill>
                <a:srgbClr val="000000"/>
              </a:solidFill>
              <a:latin typeface="Calibri" pitchFamily="34" charset="0"/>
              <a:ea typeface="ＭＳ Ｐゴシック" pitchFamily="34" charset="-128"/>
            </a:endParaRPr>
          </a:p>
          <a:p>
            <a:pPr>
              <a:lnSpc>
                <a:spcPct val="80000"/>
              </a:lnSpc>
              <a:defRPr/>
            </a:pPr>
            <a:r>
              <a:rPr lang="en-US" sz="2400" dirty="0" err="1" smtClean="0">
                <a:solidFill>
                  <a:srgbClr val="000000"/>
                </a:solidFill>
                <a:latin typeface="Calibri" pitchFamily="34" charset="0"/>
                <a:ea typeface="ＭＳ Ｐゴシック" pitchFamily="34" charset="-128"/>
              </a:rPr>
              <a:t>Ικανότητα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σύνδεσης</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όσων</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έχουν</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μάθει</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κατά</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τη</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διάρκεια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των</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μαθημάτων</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με</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θέματα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από</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άλλα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μαθήματα</a:t>
            </a:r>
            <a:endParaRPr lang="en-US" sz="2400" dirty="0" smtClean="0">
              <a:solidFill>
                <a:srgbClr val="000000"/>
              </a:solidFill>
              <a:latin typeface="Calibri" pitchFamily="34" charset="0"/>
              <a:ea typeface="ＭＳ Ｐゴシック" pitchFamily="34" charset="-128"/>
            </a:endParaRPr>
          </a:p>
          <a:p>
            <a:pPr>
              <a:lnSpc>
                <a:spcPct val="80000"/>
              </a:lnSpc>
              <a:defRPr/>
            </a:pPr>
            <a:r>
              <a:rPr lang="en-US" sz="2400" dirty="0" err="1" smtClean="0">
                <a:solidFill>
                  <a:srgbClr val="000000"/>
                </a:solidFill>
                <a:latin typeface="Calibri" pitchFamily="34" charset="0"/>
                <a:ea typeface="ＭＳ Ｐゴシック" pitchFamily="34" charset="-128"/>
              </a:rPr>
              <a:t>Φαντασία</a:t>
            </a:r>
            <a:endParaRPr lang="en-US" sz="2400" dirty="0" smtClean="0">
              <a:solidFill>
                <a:srgbClr val="000000"/>
              </a:solidFill>
              <a:latin typeface="Calibri" pitchFamily="34" charset="0"/>
              <a:ea typeface="ＭＳ Ｐゴシック" pitchFamily="34" charset="-128"/>
            </a:endParaRPr>
          </a:p>
          <a:p>
            <a:pPr>
              <a:lnSpc>
                <a:spcPct val="80000"/>
              </a:lnSpc>
              <a:defRPr/>
            </a:pPr>
            <a:r>
              <a:rPr lang="en-US" sz="2400" dirty="0" err="1" smtClean="0">
                <a:solidFill>
                  <a:srgbClr val="000000"/>
                </a:solidFill>
                <a:latin typeface="Calibri" pitchFamily="34" charset="0"/>
                <a:ea typeface="ＭＳ Ｐゴシック" pitchFamily="34" charset="-128"/>
              </a:rPr>
              <a:t>Περιέργεια</a:t>
            </a:r>
            <a:endParaRPr lang="en-US" sz="2400" dirty="0" smtClean="0">
              <a:solidFill>
                <a:srgbClr val="000000"/>
              </a:solidFill>
              <a:latin typeface="Calibri" pitchFamily="34" charset="0"/>
              <a:ea typeface="ＭＳ Ｐゴシック" pitchFamily="34" charset="-128"/>
            </a:endParaRPr>
          </a:p>
          <a:p>
            <a:pPr>
              <a:lnSpc>
                <a:spcPct val="80000"/>
              </a:lnSpc>
              <a:defRPr/>
            </a:pPr>
            <a:r>
              <a:rPr lang="en-US" sz="2400" dirty="0" err="1" smtClean="0">
                <a:solidFill>
                  <a:srgbClr val="000000"/>
                </a:solidFill>
                <a:latin typeface="Calibri" pitchFamily="34" charset="0"/>
                <a:ea typeface="ＭＳ Ｐゴシック" pitchFamily="34" charset="-128"/>
              </a:rPr>
              <a:t>Δυνατότητα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να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εργ</a:t>
            </a:r>
            <a:r>
              <a:rPr lang="el-GR" sz="2400" dirty="0" smtClean="0">
                <a:solidFill>
                  <a:srgbClr val="000000"/>
                </a:solidFill>
                <a:latin typeface="Calibri" pitchFamily="34" charset="0"/>
                <a:ea typeface="ＭＳ Ｐゴシック" pitchFamily="34" charset="-128"/>
              </a:rPr>
              <a:t>άζονται</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από</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κοινού</a:t>
            </a:r>
            <a:endParaRPr lang="en-US" sz="2400" dirty="0" smtClean="0">
              <a:solidFill>
                <a:srgbClr val="000000"/>
              </a:solidFill>
              <a:latin typeface="Calibri" pitchFamily="34" charset="0"/>
              <a:ea typeface="ＭＳ Ｐゴシック" pitchFamily="34" charset="-128"/>
            </a:endParaRPr>
          </a:p>
          <a:p>
            <a:pPr>
              <a:lnSpc>
                <a:spcPct val="80000"/>
              </a:lnSpc>
              <a:defRPr/>
            </a:pPr>
            <a:r>
              <a:rPr lang="en-US" sz="2400" dirty="0" err="1" smtClean="0">
                <a:solidFill>
                  <a:srgbClr val="000000"/>
                </a:solidFill>
                <a:latin typeface="Calibri" pitchFamily="34" charset="0"/>
                <a:ea typeface="ＭＳ Ｐゴシック" pitchFamily="34" charset="-128"/>
              </a:rPr>
              <a:t>Δεξιότητες</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σκέψης</a:t>
            </a:r>
            <a:endParaRPr lang="en-US" sz="2400" dirty="0" smtClean="0">
              <a:solidFill>
                <a:srgbClr val="000000"/>
              </a:solidFill>
              <a:latin typeface="Calibri" pitchFamily="34" charset="0"/>
              <a:ea typeface="ＭＳ Ｐゴシック" pitchFamily="34" charset="-128"/>
            </a:endParaRPr>
          </a:p>
          <a:p>
            <a:pPr>
              <a:lnSpc>
                <a:spcPct val="80000"/>
              </a:lnSpc>
              <a:buSzPct val="100000"/>
              <a:buFont typeface="Arial" charset="0"/>
              <a:buNone/>
              <a:defRPr/>
            </a:pPr>
            <a:endParaRPr lang="en-US" sz="2400" dirty="0" smtClean="0">
              <a:solidFill>
                <a:srgbClr val="000000"/>
              </a:solidFill>
              <a:latin typeface="Calibri" pitchFamily="34" charset="0"/>
              <a:ea typeface="ＭＳ Ｐゴシック" pitchFamily="34" charset="-128"/>
            </a:endParaRPr>
          </a:p>
          <a:p>
            <a:pPr>
              <a:lnSpc>
                <a:spcPct val="80000"/>
              </a:lnSpc>
              <a:buSzPct val="100000"/>
              <a:buFont typeface="Arial" charset="0"/>
              <a:buNone/>
              <a:defRPr/>
            </a:pPr>
            <a:r>
              <a:rPr lang="el-GR"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Αναστοχασμός</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των</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αποδεικτικών</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στοιχείων</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από</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τα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παραδείγματα</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από</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την</a:t>
            </a:r>
            <a:r>
              <a:rPr lang="en-US" sz="2400" dirty="0" smtClean="0">
                <a:solidFill>
                  <a:srgbClr val="000000"/>
                </a:solidFill>
                <a:latin typeface="Calibri" pitchFamily="34" charset="0"/>
                <a:ea typeface="ＭＳ Ｐゴシック" pitchFamily="34" charset="-128"/>
              </a:rPr>
              <a:t> </a:t>
            </a:r>
            <a:r>
              <a:rPr lang="en-US" sz="2400" dirty="0" err="1" smtClean="0">
                <a:solidFill>
                  <a:srgbClr val="000000"/>
                </a:solidFill>
                <a:latin typeface="Calibri" pitchFamily="34" charset="0"/>
                <a:ea typeface="ＭＳ Ｐゴシック" pitchFamily="34" charset="-128"/>
              </a:rPr>
              <a:t>τάξη</a:t>
            </a:r>
            <a:endParaRPr lang="en-US" sz="2400" dirty="0" smtClean="0">
              <a:solidFill>
                <a:srgbClr val="000000"/>
              </a:solidFill>
              <a:latin typeface="Calibri" pitchFamily="34" charset="0"/>
              <a:ea typeface="ＭＳ Ｐゴシック"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843213" y="274638"/>
            <a:ext cx="5843587" cy="1282700"/>
          </a:xfrm>
        </p:spPr>
        <p:txBody>
          <a:bodyPr/>
          <a:lstStyle/>
          <a:p>
            <a:r>
              <a:rPr lang="en-US" altLang="el-GR" sz="3600" b="1" smtClean="0">
                <a:solidFill>
                  <a:srgbClr val="00B050"/>
                </a:solidFill>
                <a:ea typeface="ＭＳ Ｐゴシック" pitchFamily="34" charset="-128"/>
              </a:rPr>
              <a:t>Ποιοι είναι οι ρόλοι του/της δασκάλου/ας;</a:t>
            </a:r>
          </a:p>
        </p:txBody>
      </p:sp>
      <p:sp>
        <p:nvSpPr>
          <p:cNvPr id="35843" name="Content Placeholder 2"/>
          <p:cNvSpPr>
            <a:spLocks noGrp="1"/>
          </p:cNvSpPr>
          <p:nvPr>
            <p:ph idx="1"/>
          </p:nvPr>
        </p:nvSpPr>
        <p:spPr/>
        <p:txBody>
          <a:bodyPr/>
          <a:lstStyle/>
          <a:p>
            <a:pPr marL="0" indent="0">
              <a:buFont typeface="Arial" charset="0"/>
              <a:buNone/>
            </a:pPr>
            <a:r>
              <a:rPr lang="en-US" altLang="el-GR" sz="2400" b="1" dirty="0" err="1" smtClean="0">
                <a:solidFill>
                  <a:srgbClr val="000000"/>
                </a:solidFill>
                <a:latin typeface="Calibri" pitchFamily="34" charset="0"/>
                <a:ea typeface="ＭＳ Ｐゴシック" pitchFamily="34" charset="-128"/>
              </a:rPr>
              <a:t>Σε</a:t>
            </a:r>
            <a:r>
              <a:rPr lang="en-US" altLang="el-GR" sz="2400" b="1" dirty="0" smtClean="0">
                <a:solidFill>
                  <a:srgbClr val="000000"/>
                </a:solidFill>
                <a:latin typeface="Calibri" pitchFamily="34" charset="0"/>
                <a:ea typeface="ＭＳ Ｐゴシック" pitchFamily="34" charset="-128"/>
              </a:rPr>
              <a:t> </a:t>
            </a:r>
            <a:r>
              <a:rPr lang="en-US" altLang="el-GR" sz="2400" b="1" dirty="0" err="1" smtClean="0">
                <a:solidFill>
                  <a:srgbClr val="000000"/>
                </a:solidFill>
                <a:latin typeface="Calibri" pitchFamily="34" charset="0"/>
                <a:ea typeface="ＭＳ Ｐゴシック" pitchFamily="34" charset="-128"/>
              </a:rPr>
              <a:t>ομάδες</a:t>
            </a:r>
            <a:r>
              <a:rPr lang="en-US" altLang="el-GR" sz="2400" b="1" dirty="0" smtClean="0">
                <a:solidFill>
                  <a:srgbClr val="000000"/>
                </a:solidFill>
                <a:latin typeface="Calibri" pitchFamily="34" charset="0"/>
                <a:ea typeface="ＭＳ Ｐゴシック" pitchFamily="34" charset="-128"/>
              </a:rPr>
              <a:t> </a:t>
            </a:r>
            <a:r>
              <a:rPr lang="en-US" altLang="el-GR" sz="2400" b="1" dirty="0" err="1" smtClean="0">
                <a:solidFill>
                  <a:srgbClr val="000000"/>
                </a:solidFill>
                <a:latin typeface="Calibri" pitchFamily="34" charset="0"/>
                <a:ea typeface="ＭＳ Ｐゴシック" pitchFamily="34" charset="-128"/>
              </a:rPr>
              <a:t>των</a:t>
            </a:r>
            <a:r>
              <a:rPr lang="en-US" altLang="el-GR" sz="2400" b="1" dirty="0" smtClean="0">
                <a:solidFill>
                  <a:srgbClr val="000000"/>
                </a:solidFill>
                <a:latin typeface="Calibri" pitchFamily="34" charset="0"/>
                <a:ea typeface="ＭＳ Ｐゴシック" pitchFamily="34" charset="-128"/>
              </a:rPr>
              <a:t> 4 </a:t>
            </a:r>
            <a:r>
              <a:rPr lang="en-US" altLang="el-GR" sz="2400" dirty="0" smtClean="0">
                <a:solidFill>
                  <a:srgbClr val="000000"/>
                </a:solidFill>
                <a:latin typeface="Calibri" pitchFamily="34" charset="0"/>
                <a:ea typeface="ＭＳ Ｐゴシック" pitchFamily="34" charset="-128"/>
              </a:rPr>
              <a:t>α</a:t>
            </a:r>
            <a:r>
              <a:rPr lang="en-US" altLang="el-GR" sz="2400" dirty="0" err="1" smtClean="0">
                <a:solidFill>
                  <a:srgbClr val="000000"/>
                </a:solidFill>
                <a:latin typeface="Calibri" pitchFamily="34" charset="0"/>
                <a:ea typeface="ＭＳ Ｐゴシック" pitchFamily="34" charset="-128"/>
              </a:rPr>
              <a:t>τόμων</a:t>
            </a:r>
            <a:r>
              <a:rPr lang="en-US" altLang="el-GR" sz="2400" dirty="0" smtClean="0">
                <a:solidFill>
                  <a:srgbClr val="000000"/>
                </a:solidFill>
                <a:latin typeface="Calibri" pitchFamily="34" charset="0"/>
                <a:ea typeface="ＭＳ Ｐゴシック" pitchFamily="34" charset="-128"/>
              </a:rPr>
              <a:t> επα</a:t>
            </a:r>
            <a:r>
              <a:rPr lang="en-US" altLang="el-GR" sz="2400" dirty="0" err="1" smtClean="0">
                <a:solidFill>
                  <a:srgbClr val="000000"/>
                </a:solidFill>
                <a:latin typeface="Calibri" pitchFamily="34" charset="0"/>
                <a:ea typeface="ＭＳ Ｐゴシック" pitchFamily="34" charset="-128"/>
              </a:rPr>
              <a:t>νεξετάστε</a:t>
            </a:r>
            <a:r>
              <a:rPr lang="en-US" altLang="el-GR" sz="2400" dirty="0" smtClean="0">
                <a:solidFill>
                  <a:srgbClr val="000000"/>
                </a:solidFill>
                <a:latin typeface="Calibri" pitchFamily="34" charset="0"/>
                <a:ea typeface="ＭＳ Ｐゴシック" pitchFamily="34" charset="-128"/>
              </a:rPr>
              <a:t> </a:t>
            </a:r>
            <a:r>
              <a:rPr lang="en-US" altLang="el-GR" sz="2400" dirty="0" err="1" smtClean="0">
                <a:solidFill>
                  <a:srgbClr val="000000"/>
                </a:solidFill>
                <a:latin typeface="Calibri" pitchFamily="34" charset="0"/>
                <a:ea typeface="ＭＳ Ｐゴシック" pitchFamily="34" charset="-128"/>
              </a:rPr>
              <a:t>τους</a:t>
            </a:r>
            <a:r>
              <a:rPr lang="en-US" altLang="el-GR" sz="2400" dirty="0" smtClean="0">
                <a:solidFill>
                  <a:srgbClr val="000000"/>
                </a:solidFill>
                <a:latin typeface="Calibri" pitchFamily="34" charset="0"/>
                <a:ea typeface="ＭＳ Ｐゴシック" pitchFamily="34" charset="-128"/>
              </a:rPr>
              <a:t> </a:t>
            </a:r>
            <a:r>
              <a:rPr lang="en-US" altLang="el-GR" sz="2400" dirty="0" err="1" smtClean="0">
                <a:solidFill>
                  <a:srgbClr val="000000"/>
                </a:solidFill>
                <a:latin typeface="Calibri" pitchFamily="34" charset="0"/>
                <a:ea typeface="ＭＳ Ｐゴシック" pitchFamily="34" charset="-128"/>
              </a:rPr>
              <a:t>ρόλους</a:t>
            </a:r>
            <a:r>
              <a:rPr lang="en-US" altLang="el-GR" sz="2400" dirty="0" smtClean="0">
                <a:solidFill>
                  <a:srgbClr val="000000"/>
                </a:solidFill>
                <a:latin typeface="Calibri" pitchFamily="34" charset="0"/>
                <a:ea typeface="ＭＳ Ｐゴシック" pitchFamily="34" charset="-128"/>
              </a:rPr>
              <a:t> </a:t>
            </a:r>
            <a:r>
              <a:rPr lang="en-US" altLang="el-GR" sz="2400" dirty="0" err="1" smtClean="0">
                <a:solidFill>
                  <a:srgbClr val="000000"/>
                </a:solidFill>
                <a:latin typeface="Calibri" pitchFamily="34" charset="0"/>
                <a:ea typeface="ＭＳ Ｐゴシック" pitchFamily="34" charset="-128"/>
              </a:rPr>
              <a:t>των</a:t>
            </a:r>
            <a:r>
              <a:rPr lang="en-US" altLang="el-GR" sz="2400" dirty="0" smtClean="0">
                <a:solidFill>
                  <a:srgbClr val="000000"/>
                </a:solidFill>
                <a:latin typeface="Calibri" pitchFamily="34" charset="0"/>
                <a:ea typeface="ＭＳ Ｐゴシック" pitchFamily="34" charset="-128"/>
              </a:rPr>
              <a:t> δα</a:t>
            </a:r>
            <a:r>
              <a:rPr lang="en-US" altLang="el-GR" sz="2400" dirty="0" err="1" smtClean="0">
                <a:solidFill>
                  <a:srgbClr val="000000"/>
                </a:solidFill>
                <a:latin typeface="Calibri" pitchFamily="34" charset="0"/>
                <a:ea typeface="ＭＳ Ｐゴシック" pitchFamily="34" charset="-128"/>
              </a:rPr>
              <a:t>σκάλων</a:t>
            </a:r>
            <a:r>
              <a:rPr lang="en-US" altLang="el-GR" sz="2400" dirty="0" smtClean="0">
                <a:solidFill>
                  <a:srgbClr val="000000"/>
                </a:solidFill>
                <a:latin typeface="Calibri" pitchFamily="34" charset="0"/>
                <a:ea typeface="ＭＳ Ｐゴシック" pitchFamily="34" charset="-128"/>
              </a:rPr>
              <a:t> </a:t>
            </a:r>
            <a:r>
              <a:rPr lang="en-US" altLang="el-GR" sz="2400" dirty="0" err="1" smtClean="0">
                <a:solidFill>
                  <a:srgbClr val="000000"/>
                </a:solidFill>
                <a:latin typeface="Calibri" pitchFamily="34" charset="0"/>
                <a:ea typeface="ＭＳ Ｐゴシック" pitchFamily="34" charset="-128"/>
              </a:rPr>
              <a:t>στ</a:t>
            </a:r>
            <a:r>
              <a:rPr lang="en-US" altLang="el-GR" sz="2400" dirty="0" smtClean="0">
                <a:solidFill>
                  <a:srgbClr val="000000"/>
                </a:solidFill>
                <a:latin typeface="Calibri" pitchFamily="34" charset="0"/>
                <a:ea typeface="ＭＳ Ｐゴシック" pitchFamily="34" charset="-128"/>
              </a:rPr>
              <a:t>α παραδείγματα που συζητήθηκαν.</a:t>
            </a:r>
          </a:p>
          <a:p>
            <a:pPr marL="0" indent="0"/>
            <a:r>
              <a:rPr lang="en-US" altLang="el-GR" sz="2400" dirty="0" err="1" smtClean="0">
                <a:solidFill>
                  <a:srgbClr val="000000"/>
                </a:solidFill>
                <a:latin typeface="Calibri" pitchFamily="34" charset="0"/>
                <a:ea typeface="ＭＳ Ｐゴシック" pitchFamily="34" charset="-128"/>
              </a:rPr>
              <a:t>Πώς</a:t>
            </a:r>
            <a:r>
              <a:rPr lang="en-US" altLang="el-GR" sz="2400" dirty="0" smtClean="0">
                <a:solidFill>
                  <a:srgbClr val="000000"/>
                </a:solidFill>
                <a:latin typeface="Calibri" pitchFamily="34" charset="0"/>
                <a:ea typeface="ＭＳ Ｐゴシック" pitchFamily="34" charset="-128"/>
              </a:rPr>
              <a:t> π</a:t>
            </a:r>
            <a:r>
              <a:rPr lang="en-US" altLang="el-GR" sz="2400" dirty="0" err="1" smtClean="0">
                <a:solidFill>
                  <a:srgbClr val="000000"/>
                </a:solidFill>
                <a:latin typeface="Calibri" pitchFamily="34" charset="0"/>
                <a:ea typeface="ＭＳ Ｐゴシック" pitchFamily="34" charset="-128"/>
              </a:rPr>
              <a:t>ροώθησ</a:t>
            </a:r>
            <a:r>
              <a:rPr lang="en-US" altLang="el-GR" sz="2400" dirty="0" smtClean="0">
                <a:solidFill>
                  <a:srgbClr val="000000"/>
                </a:solidFill>
                <a:latin typeface="Calibri" pitchFamily="34" charset="0"/>
                <a:ea typeface="ＭＳ Ｐゴシック" pitchFamily="34" charset="-128"/>
              </a:rPr>
              <a:t>αν οι δάσκαλοι/ες τ</a:t>
            </a:r>
            <a:r>
              <a:rPr lang="el-GR" altLang="el-GR" sz="2400" dirty="0" smtClean="0">
                <a:solidFill>
                  <a:srgbClr val="000000"/>
                </a:solidFill>
                <a:latin typeface="Calibri" pitchFamily="34" charset="0"/>
                <a:ea typeface="ＭＳ Ｐゴシック" pitchFamily="34" charset="-128"/>
              </a:rPr>
              <a:t>ου</a:t>
            </a:r>
            <a:r>
              <a:rPr lang="en-US" altLang="el-GR" sz="2400" dirty="0" smtClean="0">
                <a:solidFill>
                  <a:srgbClr val="000000"/>
                </a:solidFill>
                <a:latin typeface="Calibri" pitchFamily="34" charset="0"/>
                <a:ea typeface="ＭＳ Ｐゴシック" pitchFamily="34" charset="-128"/>
              </a:rPr>
              <a:t>ς </a:t>
            </a:r>
            <a:r>
              <a:rPr lang="en-US" altLang="el-GR" sz="2400" dirty="0" err="1" smtClean="0">
                <a:solidFill>
                  <a:srgbClr val="000000"/>
                </a:solidFill>
                <a:latin typeface="Calibri" pitchFamily="34" charset="0"/>
                <a:ea typeface="ＭＳ Ｐゴシック" pitchFamily="34" charset="-128"/>
              </a:rPr>
              <a:t>δι</a:t>
            </a:r>
            <a:r>
              <a:rPr lang="en-US" altLang="el-GR" sz="2400" dirty="0" smtClean="0">
                <a:solidFill>
                  <a:srgbClr val="000000"/>
                </a:solidFill>
                <a:latin typeface="Calibri" pitchFamily="34" charset="0"/>
                <a:ea typeface="ＭＳ Ｐゴシック" pitchFamily="34" charset="-128"/>
              </a:rPr>
              <a:t>αθεματικ</a:t>
            </a:r>
            <a:r>
              <a:rPr lang="el-GR" altLang="el-GR" sz="2400" dirty="0" err="1" smtClean="0">
                <a:solidFill>
                  <a:srgbClr val="000000"/>
                </a:solidFill>
                <a:latin typeface="Calibri" pitchFamily="34" charset="0"/>
                <a:ea typeface="ＭＳ Ｐゴシック" pitchFamily="34" charset="-128"/>
              </a:rPr>
              <a:t>ού</a:t>
            </a:r>
            <a:r>
              <a:rPr lang="en-US" altLang="el-GR" sz="2400" dirty="0" smtClean="0">
                <a:solidFill>
                  <a:srgbClr val="000000"/>
                </a:solidFill>
                <a:latin typeface="Calibri" pitchFamily="34" charset="0"/>
                <a:ea typeface="ＭＳ Ｐゴシック" pitchFamily="34" charset="-128"/>
              </a:rPr>
              <a:t>ς </a:t>
            </a:r>
            <a:r>
              <a:rPr lang="el-GR" altLang="el-GR" sz="2400" dirty="0" smtClean="0">
                <a:solidFill>
                  <a:srgbClr val="000000"/>
                </a:solidFill>
                <a:latin typeface="Calibri" pitchFamily="34" charset="0"/>
                <a:ea typeface="ＭＳ Ｐゴシック" pitchFamily="34" charset="-128"/>
              </a:rPr>
              <a:t>συσχετισμούς</a:t>
            </a:r>
            <a:endParaRPr lang="en-US" altLang="el-GR" sz="2400" dirty="0" smtClean="0">
              <a:solidFill>
                <a:srgbClr val="000000"/>
              </a:solidFill>
              <a:latin typeface="Calibri" pitchFamily="34" charset="0"/>
              <a:ea typeface="ＭＳ Ｐゴシック" pitchFamily="34" charset="-128"/>
            </a:endParaRPr>
          </a:p>
          <a:p>
            <a:pPr marL="0" indent="0"/>
            <a:r>
              <a:rPr lang="en-US" altLang="el-GR" sz="2400" dirty="0" err="1" smtClean="0">
                <a:solidFill>
                  <a:srgbClr val="000000"/>
                </a:solidFill>
                <a:latin typeface="Calibri" pitchFamily="34" charset="0"/>
                <a:ea typeface="ＭＳ Ｐゴシック" pitchFamily="34" charset="-128"/>
              </a:rPr>
              <a:t>Με</a:t>
            </a:r>
            <a:r>
              <a:rPr lang="en-US" altLang="el-GR" sz="2400" dirty="0" smtClean="0">
                <a:solidFill>
                  <a:srgbClr val="000000"/>
                </a:solidFill>
                <a:latin typeface="Calibri" pitchFamily="34" charset="0"/>
                <a:ea typeface="ＭＳ Ｐゴシック" pitchFamily="34" charset="-128"/>
              </a:rPr>
              <a:t> π</a:t>
            </a:r>
            <a:r>
              <a:rPr lang="en-US" altLang="el-GR" sz="2400" dirty="0" err="1" smtClean="0">
                <a:solidFill>
                  <a:srgbClr val="000000"/>
                </a:solidFill>
                <a:latin typeface="Calibri" pitchFamily="34" charset="0"/>
                <a:ea typeface="ＭＳ Ｐゴシック" pitchFamily="34" charset="-128"/>
              </a:rPr>
              <a:t>οιους</a:t>
            </a:r>
            <a:r>
              <a:rPr lang="en-US" altLang="el-GR" sz="2400" dirty="0" smtClean="0">
                <a:solidFill>
                  <a:srgbClr val="000000"/>
                </a:solidFill>
                <a:latin typeface="Calibri" pitchFamily="34" charset="0"/>
                <a:ea typeface="ＭＳ Ｐゴシック" pitchFamily="34" charset="-128"/>
              </a:rPr>
              <a:t> </a:t>
            </a:r>
            <a:r>
              <a:rPr lang="en-US" altLang="el-GR" sz="2400" dirty="0" err="1" smtClean="0">
                <a:solidFill>
                  <a:srgbClr val="000000"/>
                </a:solidFill>
                <a:latin typeface="Calibri" pitchFamily="34" charset="0"/>
                <a:ea typeface="ＭＳ Ｐゴシック" pitchFamily="34" charset="-128"/>
              </a:rPr>
              <a:t>τρό</a:t>
            </a:r>
            <a:r>
              <a:rPr lang="en-US" altLang="el-GR" sz="2400" dirty="0" smtClean="0">
                <a:solidFill>
                  <a:srgbClr val="000000"/>
                </a:solidFill>
                <a:latin typeface="Calibri" pitchFamily="34" charset="0"/>
                <a:ea typeface="ＭＳ Ｐゴシック" pitchFamily="34" charset="-128"/>
              </a:rPr>
              <a:t>πους πιστεύετε ότι ενίσχυσαν τη δημιουργικότητα και τη διερεύνηση των παιδιών;</a:t>
            </a:r>
          </a:p>
          <a:p>
            <a:pPr marL="0" indent="0"/>
            <a:r>
              <a:rPr lang="en-US" altLang="el-GR" sz="2400" dirty="0" err="1" smtClean="0">
                <a:solidFill>
                  <a:srgbClr val="000000"/>
                </a:solidFill>
                <a:latin typeface="Calibri" pitchFamily="34" charset="0"/>
                <a:ea typeface="ＭＳ Ｐゴシック" pitchFamily="34" charset="-128"/>
              </a:rPr>
              <a:t>Με</a:t>
            </a:r>
            <a:r>
              <a:rPr lang="en-US" altLang="el-GR" sz="2400" dirty="0" smtClean="0">
                <a:solidFill>
                  <a:srgbClr val="000000"/>
                </a:solidFill>
                <a:latin typeface="Calibri" pitchFamily="34" charset="0"/>
                <a:ea typeface="ＭＳ Ｐゴシック" pitchFamily="34" charset="-128"/>
              </a:rPr>
              <a:t> π</a:t>
            </a:r>
            <a:r>
              <a:rPr lang="en-US" altLang="el-GR" sz="2400" dirty="0" err="1" smtClean="0">
                <a:solidFill>
                  <a:srgbClr val="000000"/>
                </a:solidFill>
                <a:latin typeface="Calibri" pitchFamily="34" charset="0"/>
                <a:ea typeface="ＭＳ Ｐゴシック" pitchFamily="34" charset="-128"/>
              </a:rPr>
              <a:t>οιο</a:t>
            </a:r>
            <a:r>
              <a:rPr lang="en-US" altLang="el-GR" sz="2400" dirty="0" smtClean="0">
                <a:solidFill>
                  <a:srgbClr val="000000"/>
                </a:solidFill>
                <a:latin typeface="Calibri" pitchFamily="34" charset="0"/>
                <a:ea typeface="ＭＳ Ｐゴシック" pitchFamily="34" charset="-128"/>
              </a:rPr>
              <a:t> </a:t>
            </a:r>
            <a:r>
              <a:rPr lang="en-US" altLang="el-GR" sz="2400" dirty="0" err="1" smtClean="0">
                <a:solidFill>
                  <a:srgbClr val="000000"/>
                </a:solidFill>
                <a:latin typeface="Calibri" pitchFamily="34" charset="0"/>
                <a:ea typeface="ＭＳ Ｐゴシック" pitchFamily="34" charset="-128"/>
              </a:rPr>
              <a:t>τρό</a:t>
            </a:r>
            <a:r>
              <a:rPr lang="en-US" altLang="el-GR" sz="2400" dirty="0" smtClean="0">
                <a:solidFill>
                  <a:srgbClr val="000000"/>
                </a:solidFill>
                <a:latin typeface="Calibri" pitchFamily="34" charset="0"/>
                <a:ea typeface="ＭＳ Ｐゴシック" pitchFamily="34" charset="-128"/>
              </a:rPr>
              <a:t>πο υποστηρίχθηκαν τα παιδιά στη λήψη αποφάσεων σε κάθε περίπτωση;</a:t>
            </a:r>
          </a:p>
          <a:p>
            <a:pPr marL="0" indent="0">
              <a:buFont typeface="Arial" charset="0"/>
              <a:buNone/>
            </a:pPr>
            <a:endParaRPr lang="en-US" altLang="el-GR" sz="1000" dirty="0" smtClean="0">
              <a:solidFill>
                <a:srgbClr val="000000"/>
              </a:solidFill>
              <a:latin typeface="Calibri" pitchFamily="34" charset="0"/>
              <a:ea typeface="ＭＳ Ｐゴシック" pitchFamily="34" charset="-128"/>
            </a:endParaRPr>
          </a:p>
          <a:p>
            <a:pPr marL="0" indent="0">
              <a:buFont typeface="Arial" charset="0"/>
              <a:buNone/>
            </a:pPr>
            <a:r>
              <a:rPr lang="en-US" altLang="el-GR" sz="2400" b="1" dirty="0" err="1" smtClean="0">
                <a:solidFill>
                  <a:srgbClr val="000000"/>
                </a:solidFill>
                <a:latin typeface="Calibri" pitchFamily="34" charset="0"/>
                <a:ea typeface="ＭＳ Ｐゴシック" pitchFamily="34" charset="-128"/>
              </a:rPr>
              <a:t>Όλη</a:t>
            </a:r>
            <a:r>
              <a:rPr lang="en-US" altLang="el-GR" sz="2400" b="1" dirty="0" smtClean="0">
                <a:solidFill>
                  <a:srgbClr val="000000"/>
                </a:solidFill>
                <a:latin typeface="Calibri" pitchFamily="34" charset="0"/>
                <a:ea typeface="ＭＳ Ｐゴシック" pitchFamily="34" charset="-128"/>
              </a:rPr>
              <a:t> η </a:t>
            </a:r>
            <a:r>
              <a:rPr lang="en-US" altLang="el-GR" sz="2400" b="1" dirty="0" err="1" smtClean="0">
                <a:solidFill>
                  <a:srgbClr val="000000"/>
                </a:solidFill>
                <a:latin typeface="Calibri" pitchFamily="34" charset="0"/>
                <a:ea typeface="ＭＳ Ｐゴシック" pitchFamily="34" charset="-128"/>
              </a:rPr>
              <a:t>ομάδ</a:t>
            </a:r>
            <a:r>
              <a:rPr lang="en-US" altLang="el-GR" sz="2400" b="1" dirty="0" smtClean="0">
                <a:solidFill>
                  <a:srgbClr val="000000"/>
                </a:solidFill>
                <a:latin typeface="Calibri" pitchFamily="34" charset="0"/>
                <a:ea typeface="ＭＳ Ｐゴシック" pitchFamily="34" charset="-128"/>
              </a:rPr>
              <a:t>α </a:t>
            </a:r>
            <a:r>
              <a:rPr lang="en-US" altLang="el-GR" sz="2400" dirty="0" smtClean="0">
                <a:solidFill>
                  <a:srgbClr val="000000"/>
                </a:solidFill>
                <a:latin typeface="Calibri" pitchFamily="34" charset="0"/>
                <a:ea typeface="ＭＳ Ｐゴシック" pitchFamily="34" charset="-128"/>
              </a:rPr>
              <a:t>συνοψίζει τις επιπτώσεις στο σχεδιασμό</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txBox="1">
            <a:spLocks/>
          </p:cNvSpPr>
          <p:nvPr/>
        </p:nvSpPr>
        <p:spPr bwMode="auto">
          <a:xfrm>
            <a:off x="4427538" y="333375"/>
            <a:ext cx="4259262"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buFont typeface="Arial" charset="0"/>
              <a:buNone/>
            </a:pPr>
            <a:r>
              <a:rPr lang="en-US" altLang="el-GR" sz="3200" b="1">
                <a:solidFill>
                  <a:srgbClr val="00B050"/>
                </a:solidFill>
                <a:latin typeface="Calibri" pitchFamily="34" charset="0"/>
              </a:rPr>
              <a:t>Επιπτώσεις στο σχεδιασμό</a:t>
            </a:r>
          </a:p>
          <a:p>
            <a:pPr algn="ctr">
              <a:buFont typeface="Arial" charset="0"/>
              <a:buNone/>
            </a:pPr>
            <a:r>
              <a:rPr lang="en-US" altLang="el-GR" sz="3200" b="1">
                <a:solidFill>
                  <a:srgbClr val="00B050"/>
                </a:solidFill>
                <a:latin typeface="Calibri" pitchFamily="34" charset="0"/>
              </a:rPr>
              <a:t>Κάντε καταιγισμό ιδεών σε ομάδες των 4 ατόμων</a:t>
            </a:r>
          </a:p>
        </p:txBody>
      </p:sp>
      <p:pic>
        <p:nvPicPr>
          <p:cNvPr id="36867" name="Afbeelding 3"/>
          <p:cNvPicPr>
            <a:picLocks noChangeAspect="1" noChangeArrowheads="1"/>
          </p:cNvPicPr>
          <p:nvPr/>
        </p:nvPicPr>
        <p:blipFill>
          <a:blip r:embed="rId3">
            <a:extLst>
              <a:ext uri="{28A0092B-C50C-407E-A947-70E740481C1C}">
                <a14:useLocalDpi xmlns:a14="http://schemas.microsoft.com/office/drawing/2010/main" val="0"/>
              </a:ext>
            </a:extLst>
          </a:blip>
          <a:srcRect r="6248"/>
          <a:stretch>
            <a:fillRect/>
          </a:stretch>
        </p:blipFill>
        <p:spPr bwMode="auto">
          <a:xfrm>
            <a:off x="4427538" y="1412875"/>
            <a:ext cx="432117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5"/>
          <p:cNvSpPr txBox="1">
            <a:spLocks noChangeArrowheads="1"/>
          </p:cNvSpPr>
          <p:nvPr/>
        </p:nvSpPr>
        <p:spPr bwMode="auto">
          <a:xfrm>
            <a:off x="468313" y="1700213"/>
            <a:ext cx="3959225" cy="3724275"/>
          </a:xfrm>
          <a:prstGeom prst="rect">
            <a:avLst/>
          </a:prstGeom>
          <a:solidFill>
            <a:srgbClr val="CCFFCC"/>
          </a:solidFill>
          <a:ln w="9525">
            <a:solidFill>
              <a:srgbClr val="98B954"/>
            </a:solidFill>
            <a:miter lim="800000"/>
            <a:headEnd/>
            <a:tailEnd/>
          </a:ln>
          <a:effectLst>
            <a:outerShdw dist="20000" dir="5400000" rotWithShape="0">
              <a:srgbClr val="808080">
                <a:alpha val="37999"/>
              </a:srgbClr>
            </a:outerShdw>
          </a:effectLst>
        </p:spPr>
        <p:txBody>
          <a:bodyPr>
            <a:spAutoFit/>
          </a:bodyPr>
          <a:lstStyle/>
          <a:p>
            <a:pPr eaLnBrk="0" hangingPunct="0">
              <a:buFont typeface="Arial" charset="0"/>
              <a:buNone/>
              <a:defRPr/>
            </a:pPr>
            <a:r>
              <a:rPr lang="en-US" b="1" dirty="0" err="1">
                <a:solidFill>
                  <a:srgbClr val="000000"/>
                </a:solidFill>
                <a:latin typeface="Calibri" pitchFamily="34" charset="0"/>
              </a:rPr>
              <a:t>Σχεδιάστε</a:t>
            </a:r>
            <a:r>
              <a:rPr lang="en-US" b="1" dirty="0">
                <a:solidFill>
                  <a:srgbClr val="000000"/>
                </a:solidFill>
                <a:latin typeface="Calibri" pitchFamily="34" charset="0"/>
              </a:rPr>
              <a:t> </a:t>
            </a:r>
            <a:r>
              <a:rPr lang="en-US" b="1" dirty="0" err="1">
                <a:solidFill>
                  <a:srgbClr val="000000"/>
                </a:solidFill>
                <a:latin typeface="Calibri" pitchFamily="34" charset="0"/>
              </a:rPr>
              <a:t>μια</a:t>
            </a:r>
            <a:r>
              <a:rPr lang="en-US" b="1" dirty="0">
                <a:solidFill>
                  <a:srgbClr val="000000"/>
                </a:solidFill>
                <a:latin typeface="Calibri" pitchFamily="34" charset="0"/>
              </a:rPr>
              <a:t> </a:t>
            </a:r>
            <a:r>
              <a:rPr lang="en-US" b="1" dirty="0" err="1">
                <a:solidFill>
                  <a:srgbClr val="000000"/>
                </a:solidFill>
                <a:latin typeface="Calibri" pitchFamily="34" charset="0"/>
              </a:rPr>
              <a:t>διαθεματική</a:t>
            </a:r>
            <a:r>
              <a:rPr lang="en-US" b="1" dirty="0">
                <a:solidFill>
                  <a:srgbClr val="000000"/>
                </a:solidFill>
                <a:latin typeface="Calibri" pitchFamily="34" charset="0"/>
              </a:rPr>
              <a:t> </a:t>
            </a:r>
            <a:r>
              <a:rPr lang="en-US" b="1" dirty="0" err="1">
                <a:solidFill>
                  <a:srgbClr val="000000"/>
                </a:solidFill>
                <a:latin typeface="Calibri" pitchFamily="34" charset="0"/>
              </a:rPr>
              <a:t>εργασία</a:t>
            </a:r>
            <a:r>
              <a:rPr lang="en-US" b="1" dirty="0">
                <a:solidFill>
                  <a:srgbClr val="000000"/>
                </a:solidFill>
                <a:latin typeface="Calibri" pitchFamily="34" charset="0"/>
              </a:rPr>
              <a:t> </a:t>
            </a:r>
            <a:r>
              <a:rPr lang="en-US" b="1" dirty="0" err="1">
                <a:solidFill>
                  <a:srgbClr val="000000"/>
                </a:solidFill>
                <a:latin typeface="Calibri" pitchFamily="34" charset="0"/>
              </a:rPr>
              <a:t>στο</a:t>
            </a:r>
            <a:r>
              <a:rPr lang="en-US" b="1" dirty="0">
                <a:solidFill>
                  <a:srgbClr val="000000"/>
                </a:solidFill>
                <a:latin typeface="Calibri" pitchFamily="34" charset="0"/>
              </a:rPr>
              <a:t> </a:t>
            </a:r>
            <a:r>
              <a:rPr lang="en-US" b="1" dirty="0" err="1">
                <a:solidFill>
                  <a:srgbClr val="000000"/>
                </a:solidFill>
                <a:latin typeface="Calibri" pitchFamily="34" charset="0"/>
              </a:rPr>
              <a:t>μάθημα</a:t>
            </a:r>
            <a:r>
              <a:rPr lang="en-US" b="1" dirty="0">
                <a:solidFill>
                  <a:srgbClr val="000000"/>
                </a:solidFill>
                <a:latin typeface="Calibri" pitchFamily="34" charset="0"/>
              </a:rPr>
              <a:t> </a:t>
            </a:r>
            <a:r>
              <a:rPr lang="en-US" b="1" dirty="0" err="1">
                <a:solidFill>
                  <a:srgbClr val="000000"/>
                </a:solidFill>
                <a:latin typeface="Calibri" pitchFamily="34" charset="0"/>
              </a:rPr>
              <a:t>των</a:t>
            </a:r>
            <a:r>
              <a:rPr lang="en-US" b="1" dirty="0">
                <a:solidFill>
                  <a:srgbClr val="000000"/>
                </a:solidFill>
                <a:latin typeface="Calibri" pitchFamily="34" charset="0"/>
              </a:rPr>
              <a:t> </a:t>
            </a:r>
            <a:r>
              <a:rPr lang="en-US" b="1" dirty="0" err="1">
                <a:solidFill>
                  <a:srgbClr val="000000"/>
                </a:solidFill>
                <a:latin typeface="Calibri" pitchFamily="34" charset="0"/>
              </a:rPr>
              <a:t>φυσικών</a:t>
            </a:r>
            <a:r>
              <a:rPr lang="en-US" b="1" dirty="0">
                <a:solidFill>
                  <a:srgbClr val="000000"/>
                </a:solidFill>
                <a:latin typeface="Calibri" pitchFamily="34" charset="0"/>
              </a:rPr>
              <a:t> </a:t>
            </a:r>
            <a:r>
              <a:rPr lang="en-US" b="1" dirty="0" err="1">
                <a:solidFill>
                  <a:srgbClr val="000000"/>
                </a:solidFill>
                <a:latin typeface="Calibri" pitchFamily="34" charset="0"/>
              </a:rPr>
              <a:t>επιστημών</a:t>
            </a:r>
            <a:r>
              <a:rPr lang="en-US" b="1" dirty="0">
                <a:solidFill>
                  <a:srgbClr val="000000"/>
                </a:solidFill>
                <a:latin typeface="Calibri" pitchFamily="34" charset="0"/>
              </a:rPr>
              <a:t>. </a:t>
            </a:r>
          </a:p>
          <a:p>
            <a:pPr eaLnBrk="0" hangingPunct="0">
              <a:buFont typeface="Arial" charset="0"/>
              <a:buNone/>
              <a:defRPr/>
            </a:pPr>
            <a:r>
              <a:rPr lang="en-US" dirty="0" err="1">
                <a:solidFill>
                  <a:srgbClr val="000000"/>
                </a:solidFill>
                <a:latin typeface="Calibri" pitchFamily="34" charset="0"/>
              </a:rPr>
              <a:t>Κρατήστε</a:t>
            </a:r>
            <a:r>
              <a:rPr lang="en-US" dirty="0">
                <a:solidFill>
                  <a:srgbClr val="000000"/>
                </a:solidFill>
                <a:latin typeface="Calibri" pitchFamily="34" charset="0"/>
              </a:rPr>
              <a:t> </a:t>
            </a:r>
            <a:r>
              <a:rPr lang="en-US" dirty="0" err="1">
                <a:solidFill>
                  <a:srgbClr val="000000"/>
                </a:solidFill>
                <a:latin typeface="Calibri" pitchFamily="34" charset="0"/>
              </a:rPr>
              <a:t>σημειώσεις</a:t>
            </a:r>
            <a:r>
              <a:rPr lang="en-US" dirty="0">
                <a:solidFill>
                  <a:srgbClr val="000000"/>
                </a:solidFill>
                <a:latin typeface="Calibri" pitchFamily="34" charset="0"/>
              </a:rPr>
              <a:t> </a:t>
            </a:r>
            <a:r>
              <a:rPr lang="en-US" dirty="0" err="1">
                <a:solidFill>
                  <a:srgbClr val="000000"/>
                </a:solidFill>
                <a:latin typeface="Calibri" pitchFamily="34" charset="0"/>
              </a:rPr>
              <a:t>σε</a:t>
            </a:r>
            <a:r>
              <a:rPr lang="en-US" dirty="0">
                <a:solidFill>
                  <a:srgbClr val="000000"/>
                </a:solidFill>
                <a:latin typeface="Calibri" pitchFamily="34" charset="0"/>
              </a:rPr>
              <a:t> </a:t>
            </a:r>
            <a:r>
              <a:rPr lang="en-US" dirty="0" err="1">
                <a:solidFill>
                  <a:srgbClr val="000000"/>
                </a:solidFill>
                <a:latin typeface="Calibri" pitchFamily="34" charset="0"/>
              </a:rPr>
              <a:t>σχέση</a:t>
            </a:r>
            <a:r>
              <a:rPr lang="en-US" dirty="0">
                <a:solidFill>
                  <a:srgbClr val="000000"/>
                </a:solidFill>
                <a:latin typeface="Calibri" pitchFamily="34" charset="0"/>
              </a:rPr>
              <a:t> </a:t>
            </a:r>
            <a:r>
              <a:rPr lang="en-US" dirty="0" err="1">
                <a:solidFill>
                  <a:srgbClr val="000000"/>
                </a:solidFill>
                <a:latin typeface="Calibri" pitchFamily="34" charset="0"/>
              </a:rPr>
              <a:t>με</a:t>
            </a:r>
            <a:r>
              <a:rPr lang="en-US" dirty="0">
                <a:solidFill>
                  <a:srgbClr val="000000"/>
                </a:solidFill>
                <a:latin typeface="Calibri" pitchFamily="34" charset="0"/>
              </a:rPr>
              <a:t> </a:t>
            </a:r>
            <a:r>
              <a:rPr lang="en-US" dirty="0" err="1">
                <a:solidFill>
                  <a:srgbClr val="000000"/>
                </a:solidFill>
                <a:latin typeface="Calibri" pitchFamily="34" charset="0"/>
              </a:rPr>
              <a:t>τον</a:t>
            </a:r>
            <a:r>
              <a:rPr lang="en-US" dirty="0">
                <a:solidFill>
                  <a:srgbClr val="000000"/>
                </a:solidFill>
                <a:latin typeface="Calibri" pitchFamily="34" charset="0"/>
              </a:rPr>
              <a:t> «</a:t>
            </a:r>
            <a:r>
              <a:rPr lang="en-US" dirty="0" err="1">
                <a:solidFill>
                  <a:srgbClr val="000000"/>
                </a:solidFill>
                <a:latin typeface="Calibri" pitchFamily="34" charset="0"/>
              </a:rPr>
              <a:t>τρωτό</a:t>
            </a:r>
            <a:r>
              <a:rPr lang="en-US" dirty="0">
                <a:solidFill>
                  <a:srgbClr val="000000"/>
                </a:solidFill>
                <a:latin typeface="Calibri" pitchFamily="34" charset="0"/>
              </a:rPr>
              <a:t> </a:t>
            </a:r>
            <a:r>
              <a:rPr lang="en-US" dirty="0" err="1">
                <a:solidFill>
                  <a:srgbClr val="000000"/>
                </a:solidFill>
                <a:latin typeface="Calibri" pitchFamily="34" charset="0"/>
              </a:rPr>
              <a:t>ιστό</a:t>
            </a:r>
            <a:r>
              <a:rPr lang="en-US" dirty="0">
                <a:solidFill>
                  <a:srgbClr val="000000"/>
                </a:solidFill>
                <a:latin typeface="Calibri" pitchFamily="34" charset="0"/>
              </a:rPr>
              <a:t> </a:t>
            </a:r>
            <a:r>
              <a:rPr lang="en-US" dirty="0" err="1">
                <a:solidFill>
                  <a:srgbClr val="000000"/>
                </a:solidFill>
                <a:latin typeface="Calibri" pitchFamily="34" charset="0"/>
              </a:rPr>
              <a:t>της</a:t>
            </a:r>
            <a:r>
              <a:rPr lang="en-US" dirty="0">
                <a:solidFill>
                  <a:srgbClr val="000000"/>
                </a:solidFill>
                <a:latin typeface="Calibri" pitchFamily="34" charset="0"/>
              </a:rPr>
              <a:t> </a:t>
            </a:r>
            <a:r>
              <a:rPr lang="en-US" dirty="0" err="1">
                <a:solidFill>
                  <a:srgbClr val="000000"/>
                </a:solidFill>
                <a:latin typeface="Calibri" pitchFamily="34" charset="0"/>
              </a:rPr>
              <a:t>αράχνης</a:t>
            </a:r>
            <a:r>
              <a:rPr lang="en-US" dirty="0">
                <a:solidFill>
                  <a:srgbClr val="000000"/>
                </a:solidFill>
                <a:latin typeface="Calibri" pitchFamily="34" charset="0"/>
              </a:rPr>
              <a:t>»</a:t>
            </a:r>
          </a:p>
          <a:p>
            <a:pPr eaLnBrk="0" hangingPunct="0">
              <a:buFont typeface="Arial" charset="0"/>
              <a:buNone/>
              <a:defRPr/>
            </a:pPr>
            <a:endParaRPr lang="en-US" dirty="0">
              <a:solidFill>
                <a:srgbClr val="000000"/>
              </a:solidFill>
              <a:latin typeface="Calibri" pitchFamily="34" charset="0"/>
            </a:endParaRPr>
          </a:p>
          <a:p>
            <a:pPr eaLnBrk="0" hangingPunct="0">
              <a:buFont typeface="Arial" charset="0"/>
              <a:buNone/>
              <a:defRPr/>
            </a:pPr>
            <a:r>
              <a:rPr lang="en-US" dirty="0" err="1">
                <a:solidFill>
                  <a:srgbClr val="000000"/>
                </a:solidFill>
                <a:latin typeface="Calibri" pitchFamily="34" charset="0"/>
              </a:rPr>
              <a:t>Αξιοποιήστε</a:t>
            </a:r>
            <a:r>
              <a:rPr lang="en-US" dirty="0">
                <a:solidFill>
                  <a:srgbClr val="000000"/>
                </a:solidFill>
                <a:latin typeface="Calibri" pitchFamily="34" charset="0"/>
              </a:rPr>
              <a:t> </a:t>
            </a:r>
            <a:r>
              <a:rPr lang="en-US" dirty="0" err="1">
                <a:solidFill>
                  <a:srgbClr val="000000"/>
                </a:solidFill>
                <a:latin typeface="Calibri" pitchFamily="34" charset="0"/>
              </a:rPr>
              <a:t>ένα</a:t>
            </a:r>
            <a:r>
              <a:rPr lang="en-US" dirty="0">
                <a:solidFill>
                  <a:srgbClr val="000000"/>
                </a:solidFill>
                <a:latin typeface="Calibri" pitchFamily="34" charset="0"/>
              </a:rPr>
              <a:t> </a:t>
            </a:r>
            <a:r>
              <a:rPr lang="en-US" dirty="0" err="1">
                <a:solidFill>
                  <a:srgbClr val="000000"/>
                </a:solidFill>
                <a:latin typeface="Calibri" pitchFamily="34" charset="0"/>
              </a:rPr>
              <a:t>θέμα</a:t>
            </a:r>
            <a:r>
              <a:rPr lang="en-US" dirty="0">
                <a:solidFill>
                  <a:srgbClr val="000000"/>
                </a:solidFill>
                <a:latin typeface="Calibri" pitchFamily="34" charset="0"/>
              </a:rPr>
              <a:t> </a:t>
            </a:r>
            <a:r>
              <a:rPr lang="en-US" dirty="0" err="1">
                <a:solidFill>
                  <a:srgbClr val="000000"/>
                </a:solidFill>
                <a:latin typeface="Calibri" pitchFamily="34" charset="0"/>
              </a:rPr>
              <a:t>που</a:t>
            </a:r>
            <a:r>
              <a:rPr lang="en-US" dirty="0">
                <a:solidFill>
                  <a:srgbClr val="000000"/>
                </a:solidFill>
                <a:latin typeface="Calibri" pitchFamily="34" charset="0"/>
              </a:rPr>
              <a:t> </a:t>
            </a:r>
            <a:r>
              <a:rPr lang="en-US" dirty="0" err="1">
                <a:solidFill>
                  <a:srgbClr val="000000"/>
                </a:solidFill>
                <a:latin typeface="Calibri" pitchFamily="34" charset="0"/>
              </a:rPr>
              <a:t>ήδη</a:t>
            </a:r>
            <a:r>
              <a:rPr lang="en-US" dirty="0">
                <a:solidFill>
                  <a:srgbClr val="000000"/>
                </a:solidFill>
                <a:latin typeface="Calibri" pitchFamily="34" charset="0"/>
              </a:rPr>
              <a:t> </a:t>
            </a:r>
            <a:r>
              <a:rPr lang="en-US" dirty="0" err="1">
                <a:solidFill>
                  <a:srgbClr val="000000"/>
                </a:solidFill>
                <a:latin typeface="Calibri" pitchFamily="34" charset="0"/>
              </a:rPr>
              <a:t>χρησιμοποιείτε</a:t>
            </a:r>
            <a:r>
              <a:rPr lang="en-US" dirty="0">
                <a:solidFill>
                  <a:srgbClr val="000000"/>
                </a:solidFill>
                <a:latin typeface="Calibri" pitchFamily="34" charset="0"/>
              </a:rPr>
              <a:t> </a:t>
            </a:r>
            <a:r>
              <a:rPr lang="en-US" dirty="0" err="1">
                <a:solidFill>
                  <a:srgbClr val="000000"/>
                </a:solidFill>
                <a:latin typeface="Calibri" pitchFamily="34" charset="0"/>
              </a:rPr>
              <a:t>στην</a:t>
            </a:r>
            <a:r>
              <a:rPr lang="en-US" dirty="0">
                <a:solidFill>
                  <a:srgbClr val="000000"/>
                </a:solidFill>
                <a:latin typeface="Calibri" pitchFamily="34" charset="0"/>
              </a:rPr>
              <a:t> </a:t>
            </a:r>
            <a:r>
              <a:rPr lang="en-US" dirty="0" err="1">
                <a:solidFill>
                  <a:srgbClr val="000000"/>
                </a:solidFill>
                <a:latin typeface="Calibri" pitchFamily="34" charset="0"/>
              </a:rPr>
              <a:t>τάξη</a:t>
            </a:r>
            <a:r>
              <a:rPr lang="en-US" dirty="0">
                <a:solidFill>
                  <a:srgbClr val="000000"/>
                </a:solidFill>
                <a:latin typeface="Calibri" pitchFamily="34" charset="0"/>
              </a:rPr>
              <a:t> </a:t>
            </a:r>
            <a:r>
              <a:rPr lang="en-US" dirty="0" err="1">
                <a:solidFill>
                  <a:srgbClr val="000000"/>
                </a:solidFill>
                <a:latin typeface="Calibri" pitchFamily="34" charset="0"/>
              </a:rPr>
              <a:t>σας</a:t>
            </a:r>
            <a:r>
              <a:rPr lang="en-US" dirty="0">
                <a:solidFill>
                  <a:srgbClr val="000000"/>
                </a:solidFill>
                <a:latin typeface="Calibri" pitchFamily="34" charset="0"/>
              </a:rPr>
              <a:t> </a:t>
            </a:r>
            <a:r>
              <a:rPr lang="en-US" b="1" dirty="0">
                <a:solidFill>
                  <a:srgbClr val="000000"/>
                </a:solidFill>
                <a:latin typeface="Calibri" pitchFamily="34" charset="0"/>
              </a:rPr>
              <a:t>ή</a:t>
            </a:r>
            <a:r>
              <a:rPr lang="en-US" dirty="0">
                <a:solidFill>
                  <a:srgbClr val="000000"/>
                </a:solidFill>
                <a:latin typeface="Calibri" pitchFamily="34" charset="0"/>
              </a:rPr>
              <a:t> </a:t>
            </a:r>
          </a:p>
          <a:p>
            <a:pPr eaLnBrk="0" hangingPunct="0">
              <a:buFont typeface="Arial" charset="0"/>
              <a:buNone/>
              <a:defRPr/>
            </a:pPr>
            <a:r>
              <a:rPr lang="en-US" dirty="0" err="1">
                <a:solidFill>
                  <a:srgbClr val="000000"/>
                </a:solidFill>
                <a:latin typeface="Calibri" pitchFamily="34" charset="0"/>
              </a:rPr>
              <a:t>Εξετάστε</a:t>
            </a:r>
            <a:r>
              <a:rPr lang="en-US" dirty="0">
                <a:solidFill>
                  <a:srgbClr val="000000"/>
                </a:solidFill>
                <a:latin typeface="Calibri" pitchFamily="34" charset="0"/>
              </a:rPr>
              <a:t> </a:t>
            </a:r>
            <a:r>
              <a:rPr lang="en-US" dirty="0" err="1">
                <a:solidFill>
                  <a:srgbClr val="000000"/>
                </a:solidFill>
                <a:latin typeface="Calibri" pitchFamily="34" charset="0"/>
              </a:rPr>
              <a:t>ένα</a:t>
            </a:r>
            <a:r>
              <a:rPr lang="en-US" dirty="0">
                <a:solidFill>
                  <a:srgbClr val="000000"/>
                </a:solidFill>
                <a:latin typeface="Calibri" pitchFamily="34" charset="0"/>
              </a:rPr>
              <a:t> </a:t>
            </a:r>
            <a:r>
              <a:rPr lang="en-US" dirty="0" err="1">
                <a:solidFill>
                  <a:srgbClr val="000000"/>
                </a:solidFill>
                <a:latin typeface="Calibri" pitchFamily="34" charset="0"/>
              </a:rPr>
              <a:t>από</a:t>
            </a:r>
            <a:r>
              <a:rPr lang="en-US" dirty="0">
                <a:solidFill>
                  <a:srgbClr val="000000"/>
                </a:solidFill>
                <a:latin typeface="Calibri" pitchFamily="34" charset="0"/>
              </a:rPr>
              <a:t> </a:t>
            </a:r>
            <a:r>
              <a:rPr lang="en-US" dirty="0" err="1">
                <a:solidFill>
                  <a:srgbClr val="000000"/>
                </a:solidFill>
                <a:latin typeface="Calibri" pitchFamily="34" charset="0"/>
              </a:rPr>
              <a:t>τα</a:t>
            </a:r>
            <a:r>
              <a:rPr lang="en-US" dirty="0">
                <a:solidFill>
                  <a:srgbClr val="000000"/>
                </a:solidFill>
                <a:latin typeface="Calibri" pitchFamily="34" charset="0"/>
              </a:rPr>
              <a:t> </a:t>
            </a:r>
            <a:r>
              <a:rPr lang="en-US" dirty="0" err="1">
                <a:solidFill>
                  <a:srgbClr val="000000"/>
                </a:solidFill>
                <a:latin typeface="Calibri" pitchFamily="34" charset="0"/>
              </a:rPr>
              <a:t>παρακάτω</a:t>
            </a:r>
            <a:r>
              <a:rPr lang="en-US" dirty="0">
                <a:solidFill>
                  <a:srgbClr val="000000"/>
                </a:solidFill>
                <a:latin typeface="Calibri" pitchFamily="34" charset="0"/>
              </a:rPr>
              <a:t> </a:t>
            </a:r>
            <a:r>
              <a:rPr lang="en-US" dirty="0" err="1">
                <a:solidFill>
                  <a:srgbClr val="000000"/>
                </a:solidFill>
                <a:latin typeface="Calibri" pitchFamily="34" charset="0"/>
              </a:rPr>
              <a:t>θέματα</a:t>
            </a:r>
            <a:r>
              <a:rPr lang="en-US" dirty="0">
                <a:solidFill>
                  <a:srgbClr val="000000"/>
                </a:solidFill>
                <a:latin typeface="Calibri" pitchFamily="34" charset="0"/>
              </a:rPr>
              <a:t>:</a:t>
            </a:r>
          </a:p>
          <a:p>
            <a:pPr eaLnBrk="0" hangingPunct="0">
              <a:buFont typeface="Arial" charset="0"/>
              <a:buNone/>
              <a:defRPr/>
            </a:pPr>
            <a:r>
              <a:rPr lang="en-US" dirty="0" err="1">
                <a:solidFill>
                  <a:srgbClr val="000000"/>
                </a:solidFill>
                <a:latin typeface="Calibri" pitchFamily="34" charset="0"/>
              </a:rPr>
              <a:t>παιχνίδια</a:t>
            </a:r>
            <a:r>
              <a:rPr lang="en-US" dirty="0">
                <a:solidFill>
                  <a:srgbClr val="000000"/>
                </a:solidFill>
                <a:latin typeface="Calibri" pitchFamily="34" charset="0"/>
              </a:rPr>
              <a:t>, </a:t>
            </a:r>
            <a:r>
              <a:rPr lang="en-US" dirty="0" err="1">
                <a:solidFill>
                  <a:srgbClr val="000000"/>
                </a:solidFill>
                <a:latin typeface="Calibri" pitchFamily="34" charset="0"/>
              </a:rPr>
              <a:t>γιορτές</a:t>
            </a:r>
            <a:r>
              <a:rPr lang="en-US" dirty="0">
                <a:solidFill>
                  <a:srgbClr val="000000"/>
                </a:solidFill>
                <a:latin typeface="Calibri" pitchFamily="34" charset="0"/>
              </a:rPr>
              <a:t>, </a:t>
            </a:r>
            <a:r>
              <a:rPr lang="en-US" dirty="0" err="1">
                <a:solidFill>
                  <a:srgbClr val="000000"/>
                </a:solidFill>
                <a:latin typeface="Calibri" pitchFamily="34" charset="0"/>
              </a:rPr>
              <a:t>το</a:t>
            </a:r>
            <a:r>
              <a:rPr lang="en-US" dirty="0">
                <a:solidFill>
                  <a:srgbClr val="000000"/>
                </a:solidFill>
                <a:latin typeface="Calibri" pitchFamily="34" charset="0"/>
              </a:rPr>
              <a:t> </a:t>
            </a:r>
            <a:r>
              <a:rPr lang="en-US" dirty="0" err="1">
                <a:solidFill>
                  <a:srgbClr val="000000"/>
                </a:solidFill>
                <a:latin typeface="Calibri" pitchFamily="34" charset="0"/>
              </a:rPr>
              <a:t>σπίτι</a:t>
            </a:r>
            <a:r>
              <a:rPr lang="en-US" dirty="0">
                <a:solidFill>
                  <a:srgbClr val="000000"/>
                </a:solidFill>
                <a:latin typeface="Calibri" pitchFamily="34" charset="0"/>
              </a:rPr>
              <a:t>.</a:t>
            </a:r>
          </a:p>
          <a:p>
            <a:pPr eaLnBrk="0" hangingPunct="0">
              <a:buFont typeface="Arial" charset="0"/>
              <a:buNone/>
              <a:defRPr/>
            </a:pPr>
            <a:endParaRPr lang="en-US" dirty="0">
              <a:solidFill>
                <a:srgbClr val="000000"/>
              </a:solidFill>
              <a:latin typeface="Calibri" pitchFamily="34" charset="0"/>
            </a:endParaRPr>
          </a:p>
          <a:p>
            <a:pPr eaLnBrk="0" hangingPunct="0">
              <a:buFont typeface="Arial" charset="0"/>
              <a:buNone/>
              <a:defRPr/>
            </a:pPr>
            <a:r>
              <a:rPr lang="en-US" b="1" dirty="0" err="1">
                <a:solidFill>
                  <a:srgbClr val="000000"/>
                </a:solidFill>
                <a:latin typeface="Calibri" pitchFamily="34" charset="0"/>
              </a:rPr>
              <a:t>Ετοιμάστε</a:t>
            </a:r>
            <a:r>
              <a:rPr lang="en-US" b="1" dirty="0">
                <a:solidFill>
                  <a:srgbClr val="000000"/>
                </a:solidFill>
                <a:latin typeface="Calibri" pitchFamily="34" charset="0"/>
              </a:rPr>
              <a:t> </a:t>
            </a:r>
            <a:r>
              <a:rPr lang="en-US" b="1" dirty="0" err="1">
                <a:solidFill>
                  <a:srgbClr val="000000"/>
                </a:solidFill>
                <a:latin typeface="Calibri" pitchFamily="34" charset="0"/>
              </a:rPr>
              <a:t>να</a:t>
            </a:r>
            <a:r>
              <a:rPr lang="en-US" b="1" dirty="0">
                <a:solidFill>
                  <a:srgbClr val="000000"/>
                </a:solidFill>
                <a:latin typeface="Calibri" pitchFamily="34" charset="0"/>
              </a:rPr>
              <a:t> </a:t>
            </a:r>
            <a:r>
              <a:rPr lang="en-US" b="1" dirty="0" err="1">
                <a:solidFill>
                  <a:srgbClr val="000000"/>
                </a:solidFill>
                <a:latin typeface="Calibri" pitchFamily="34" charset="0"/>
              </a:rPr>
              <a:t>παρουσιάσετε</a:t>
            </a:r>
            <a:r>
              <a:rPr lang="en-US" b="1" dirty="0">
                <a:solidFill>
                  <a:srgbClr val="000000"/>
                </a:solidFill>
                <a:latin typeface="Calibri" pitchFamily="34" charset="0"/>
              </a:rPr>
              <a:t> </a:t>
            </a:r>
            <a:r>
              <a:rPr lang="en-US" b="1" dirty="0" err="1">
                <a:solidFill>
                  <a:srgbClr val="000000"/>
                </a:solidFill>
                <a:latin typeface="Calibri" pitchFamily="34" charset="0"/>
              </a:rPr>
              <a:t>μια</a:t>
            </a:r>
            <a:r>
              <a:rPr lang="en-US" b="1" dirty="0">
                <a:solidFill>
                  <a:srgbClr val="000000"/>
                </a:solidFill>
                <a:latin typeface="Calibri" pitchFamily="34" charset="0"/>
              </a:rPr>
              <a:t> </a:t>
            </a:r>
            <a:r>
              <a:rPr lang="en-US" b="1" dirty="0" err="1">
                <a:solidFill>
                  <a:srgbClr val="000000"/>
                </a:solidFill>
                <a:latin typeface="Calibri" pitchFamily="34" charset="0"/>
              </a:rPr>
              <a:t>αφίσα</a:t>
            </a:r>
            <a:endParaRPr lang="en-US" b="1" dirty="0">
              <a:solidFill>
                <a:srgbClr val="000000"/>
              </a:solidFill>
              <a:latin typeface="Calibri" pitchFamily="34" charset="0"/>
            </a:endParaRPr>
          </a:p>
          <a:p>
            <a:pPr eaLnBrk="0" hangingPunct="0">
              <a:buFont typeface="Arial" charset="0"/>
              <a:buNone/>
              <a:defRPr/>
            </a:pPr>
            <a:r>
              <a:rPr lang="en-US" b="1" dirty="0" err="1">
                <a:solidFill>
                  <a:srgbClr val="000000"/>
                </a:solidFill>
                <a:latin typeface="Calibri" pitchFamily="34" charset="0"/>
              </a:rPr>
              <a:t>Προσδιορίστε</a:t>
            </a:r>
            <a:r>
              <a:rPr lang="en-US" b="1" dirty="0">
                <a:solidFill>
                  <a:srgbClr val="000000"/>
                </a:solidFill>
                <a:latin typeface="Calibri" pitchFamily="34" charset="0"/>
              </a:rPr>
              <a:t> </a:t>
            </a:r>
            <a:r>
              <a:rPr lang="en-US" b="1" dirty="0" err="1">
                <a:solidFill>
                  <a:srgbClr val="000000"/>
                </a:solidFill>
                <a:latin typeface="Calibri" pitchFamily="34" charset="0"/>
              </a:rPr>
              <a:t>τυχόν</a:t>
            </a:r>
            <a:r>
              <a:rPr lang="en-US" b="1" dirty="0">
                <a:solidFill>
                  <a:srgbClr val="000000"/>
                </a:solidFill>
                <a:latin typeface="Calibri" pitchFamily="34" charset="0"/>
              </a:rPr>
              <a:t> </a:t>
            </a:r>
            <a:r>
              <a:rPr lang="en-US" b="1" dirty="0" err="1">
                <a:solidFill>
                  <a:srgbClr val="000000"/>
                </a:solidFill>
                <a:latin typeface="Calibri" pitchFamily="34" charset="0"/>
              </a:rPr>
              <a:t>ερωτήσεις</a:t>
            </a:r>
            <a:r>
              <a:rPr lang="en-US" b="1" dirty="0">
                <a:solidFill>
                  <a:srgbClr val="000000"/>
                </a:solidFill>
                <a:latin typeface="Calibri" pitchFamily="34" charset="0"/>
              </a:rPr>
              <a:t>/</a:t>
            </a:r>
            <a:r>
              <a:rPr lang="en-US" b="1" dirty="0" err="1">
                <a:solidFill>
                  <a:srgbClr val="000000"/>
                </a:solidFill>
                <a:latin typeface="Calibri" pitchFamily="34" charset="0"/>
              </a:rPr>
              <a:t>ζητήματα</a:t>
            </a:r>
            <a:r>
              <a:rPr lang="en-US" sz="2000" b="1" dirty="0">
                <a:solidFill>
                  <a:srgbClr val="000000"/>
                </a:solidFill>
                <a:latin typeface="Calibri" pitchFamily="34" charset="0"/>
              </a:rPr>
              <a:t>.</a:t>
            </a:r>
          </a:p>
        </p:txBody>
      </p:sp>
      <p:sp>
        <p:nvSpPr>
          <p:cNvPr id="36869" name="Rectangle 1"/>
          <p:cNvSpPr>
            <a:spLocks noChangeArrowheads="1"/>
          </p:cNvSpPr>
          <p:nvPr/>
        </p:nvSpPr>
        <p:spPr bwMode="auto">
          <a:xfrm>
            <a:off x="4643438" y="5373688"/>
            <a:ext cx="4032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buFont typeface="Arial" charset="0"/>
              <a:buNone/>
            </a:pPr>
            <a:r>
              <a:rPr lang="en-US" altLang="el-GR" sz="1400" b="1">
                <a:solidFill>
                  <a:srgbClr val="00B050"/>
                </a:solidFill>
                <a:latin typeface="Calibri" pitchFamily="34" charset="0"/>
              </a:rPr>
              <a:t>Πτυχές του προγράμματος σπουδών</a:t>
            </a:r>
          </a:p>
          <a:p>
            <a:pPr algn="r">
              <a:buFont typeface="Arial" charset="0"/>
              <a:buNone/>
            </a:pPr>
            <a:r>
              <a:rPr lang="en-US" altLang="el-GR" sz="1400">
                <a:solidFill>
                  <a:srgbClr val="000000"/>
                </a:solidFill>
                <a:latin typeface="Calibri" pitchFamily="34" charset="0"/>
              </a:rPr>
              <a:t>«The vulnerable spider web» («Ο τρωτός ιστός της αράχνης») (van den Akker 2007 σελ. 39)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l-GR" b="1" smtClean="0">
                <a:solidFill>
                  <a:srgbClr val="00B050"/>
                </a:solidFill>
                <a:ea typeface="ＭＳ Ｐゴシック" pitchFamily="34" charset="-128"/>
              </a:rPr>
              <a:t>Αναστοχασμός</a:t>
            </a:r>
          </a:p>
        </p:txBody>
      </p:sp>
      <p:sp>
        <p:nvSpPr>
          <p:cNvPr id="3" name="Content Placeholder 2"/>
          <p:cNvSpPr>
            <a:spLocks noGrp="1"/>
          </p:cNvSpPr>
          <p:nvPr>
            <p:ph idx="1"/>
          </p:nvPr>
        </p:nvSpPr>
        <p:spPr/>
        <p:txBody>
          <a:bodyPr>
            <a:normAutofit fontScale="92500" lnSpcReduction="10000"/>
          </a:bodyPr>
          <a:lstStyle/>
          <a:p>
            <a:pPr marL="0" indent="0">
              <a:lnSpc>
                <a:spcPct val="110000"/>
              </a:lnSpc>
              <a:buFont typeface="Arial" charset="0"/>
              <a:buNone/>
              <a:defRPr/>
            </a:pPr>
            <a:r>
              <a:rPr lang="en-US" sz="2400" i="1" smtClean="0">
                <a:solidFill>
                  <a:srgbClr val="000000"/>
                </a:solidFill>
                <a:latin typeface="Calibri" pitchFamily="34" charset="0"/>
                <a:ea typeface="ＭＳ Ｐゴシック" pitchFamily="34" charset="-128"/>
              </a:rPr>
              <a:t>Σε ομάδες των 2-3 ατόμων</a:t>
            </a:r>
            <a:r>
              <a:rPr lang="en-US" sz="2400" smtClean="0">
                <a:solidFill>
                  <a:srgbClr val="000000"/>
                </a:solidFill>
                <a:latin typeface="Calibri" pitchFamily="34" charset="0"/>
                <a:ea typeface="ＭＳ Ｐゴシック" pitchFamily="34" charset="-128"/>
              </a:rPr>
              <a:t> </a:t>
            </a:r>
          </a:p>
          <a:p>
            <a:pPr marL="0" indent="0">
              <a:lnSpc>
                <a:spcPct val="110000"/>
              </a:lnSpc>
              <a:defRPr/>
            </a:pPr>
            <a:r>
              <a:rPr lang="en-US" sz="2400" smtClean="0">
                <a:solidFill>
                  <a:srgbClr val="000000"/>
                </a:solidFill>
                <a:latin typeface="Calibri" pitchFamily="34" charset="0"/>
                <a:ea typeface="ＭＳ Ｐゴシック" pitchFamily="34" charset="-128"/>
              </a:rPr>
              <a:t>Ανατρέξτε στις αρχικές σας ιδέες σχετικά με τη διαθεματική διδασκαλία των φυσικών επιστημών. Θα προσθέτατε ή θα αλλάζατε κάτι; Σημειώστε τυχόν πρόσθετα σχόλια ή ζητήματα με άλλο χρώμα (στυλό/αυτοκόλλητο).</a:t>
            </a:r>
          </a:p>
          <a:p>
            <a:pPr marL="0" indent="0">
              <a:lnSpc>
                <a:spcPct val="110000"/>
              </a:lnSpc>
              <a:defRPr/>
            </a:pPr>
            <a:r>
              <a:rPr lang="en-US" sz="2400" smtClean="0">
                <a:solidFill>
                  <a:srgbClr val="000000"/>
                </a:solidFill>
                <a:latin typeface="Calibri" pitchFamily="34" charset="0"/>
                <a:ea typeface="ＭＳ Ｐゴシック" pitchFamily="34" charset="-128"/>
              </a:rPr>
              <a:t>Σημειώστε και κρατήστε δύο ενέργειες που θα κάνετε αξιοποιώντας το περιεχόμενο της ενότητας.</a:t>
            </a:r>
          </a:p>
          <a:p>
            <a:pPr marL="0" indent="0">
              <a:lnSpc>
                <a:spcPct val="110000"/>
              </a:lnSpc>
              <a:defRPr/>
            </a:pPr>
            <a:r>
              <a:rPr lang="en-US" sz="2400" smtClean="0">
                <a:solidFill>
                  <a:srgbClr val="000000"/>
                </a:solidFill>
                <a:latin typeface="Calibri" pitchFamily="34" charset="0"/>
                <a:ea typeface="ＭＳ Ｐゴシック" pitchFamily="34" charset="-128"/>
              </a:rPr>
              <a:t>Με ποιους τρόπους υποστήριξαν οι διάφορες δραστηριότητες την εξέλιξη του τρόπου σκέψης σας;</a:t>
            </a:r>
          </a:p>
          <a:p>
            <a:pPr marL="0" indent="0">
              <a:lnSpc>
                <a:spcPct val="110000"/>
              </a:lnSpc>
              <a:defRPr/>
            </a:pPr>
            <a:r>
              <a:rPr lang="en-US" sz="2400" smtClean="0">
                <a:solidFill>
                  <a:srgbClr val="000000"/>
                </a:solidFill>
                <a:latin typeface="Calibri" pitchFamily="34" charset="0"/>
                <a:ea typeface="ＭＳ Ｐゴシック" pitchFamily="34" charset="-128"/>
              </a:rPr>
              <a:t>Σε ποιο βαθμό εκπληρώθηκαν οι στόχοι αυτής της ενότητας;</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843213" y="635000"/>
            <a:ext cx="5634037" cy="925513"/>
          </a:xfrm>
        </p:spPr>
        <p:txBody>
          <a:bodyPr/>
          <a:lstStyle/>
          <a:p>
            <a:r>
              <a:rPr lang="en-US" altLang="el-GR" sz="3600" b="1" smtClean="0">
                <a:solidFill>
                  <a:srgbClr val="00B050"/>
                </a:solidFill>
                <a:ea typeface="ＭＳ Ｐゴシック" pitchFamily="34" charset="-128"/>
              </a:rPr>
              <a:t>Περισσότερες πληροφορίες</a:t>
            </a:r>
          </a:p>
        </p:txBody>
      </p:sp>
      <p:sp>
        <p:nvSpPr>
          <p:cNvPr id="38915" name="Content Placeholder 2"/>
          <p:cNvSpPr>
            <a:spLocks noGrp="1"/>
          </p:cNvSpPr>
          <p:nvPr>
            <p:ph idx="1"/>
          </p:nvPr>
        </p:nvSpPr>
        <p:spPr>
          <a:xfrm>
            <a:off x="612775" y="1700213"/>
            <a:ext cx="7886700" cy="4625975"/>
          </a:xfrm>
        </p:spPr>
        <p:txBody>
          <a:bodyPr/>
          <a:lstStyle/>
          <a:p>
            <a:pPr marL="0" indent="0">
              <a:lnSpc>
                <a:spcPct val="110000"/>
              </a:lnSpc>
              <a:buFont typeface="Arial" charset="0"/>
              <a:buNone/>
            </a:pPr>
            <a:r>
              <a:rPr lang="en-US" altLang="el-GR" sz="2400" b="1" dirty="0" smtClean="0">
                <a:solidFill>
                  <a:srgbClr val="FF0000"/>
                </a:solidFill>
                <a:latin typeface="Calibri" pitchFamily="34" charset="0"/>
                <a:ea typeface="ＭＳ Ｐゴシック" pitchFamily="34" charset="-128"/>
              </a:rPr>
              <a:t>Creative Little Scientists </a:t>
            </a:r>
          </a:p>
          <a:p>
            <a:pPr marL="0" indent="0">
              <a:lnSpc>
                <a:spcPct val="110000"/>
              </a:lnSpc>
              <a:buFont typeface="Arial" charset="0"/>
              <a:buNone/>
            </a:pPr>
            <a:r>
              <a:rPr lang="en-US" altLang="el-GR" sz="2400" dirty="0" smtClean="0">
                <a:solidFill>
                  <a:srgbClr val="FF0000"/>
                </a:solidFill>
                <a:latin typeface="Calibri" pitchFamily="34" charset="0"/>
                <a:ea typeface="ＭＳ Ｐゴシック" pitchFamily="34" charset="-128"/>
              </a:rPr>
              <a:t>(</a:t>
            </a:r>
            <a:r>
              <a:rPr lang="en-US" altLang="el-GR" sz="2400" dirty="0" err="1" smtClean="0">
                <a:solidFill>
                  <a:srgbClr val="FF0000"/>
                </a:solidFill>
                <a:latin typeface="Calibri" pitchFamily="34" charset="0"/>
                <a:ea typeface="ＭＳ Ｐゴシック" pitchFamily="34" charset="-128"/>
              </a:rPr>
              <a:t>Έργο</a:t>
            </a:r>
            <a:r>
              <a:rPr lang="en-US" altLang="el-GR" sz="2400" dirty="0" smtClean="0">
                <a:solidFill>
                  <a:srgbClr val="FF0000"/>
                </a:solidFill>
                <a:latin typeface="Calibri" pitchFamily="34" charset="0"/>
                <a:ea typeface="ＭＳ Ｐゴシック" pitchFamily="34" charset="-128"/>
              </a:rPr>
              <a:t> </a:t>
            </a:r>
            <a:r>
              <a:rPr lang="en-US" altLang="el-GR" sz="2400" dirty="0" err="1" smtClean="0">
                <a:solidFill>
                  <a:srgbClr val="FF0000"/>
                </a:solidFill>
                <a:latin typeface="Calibri" pitchFamily="34" charset="0"/>
                <a:ea typeface="ＭＳ Ｐゴシック" pitchFamily="34" charset="-128"/>
              </a:rPr>
              <a:t>του</a:t>
            </a:r>
            <a:r>
              <a:rPr lang="en-US" altLang="el-GR" sz="2400" dirty="0" smtClean="0">
                <a:solidFill>
                  <a:srgbClr val="FF0000"/>
                </a:solidFill>
                <a:latin typeface="Calibri" pitchFamily="34" charset="0"/>
                <a:ea typeface="ＭＳ Ｐゴシック" pitchFamily="34" charset="-128"/>
              </a:rPr>
              <a:t> 7ου ΠΠ </a:t>
            </a:r>
            <a:r>
              <a:rPr lang="en-US" altLang="el-GR" sz="2400" dirty="0" err="1" smtClean="0">
                <a:solidFill>
                  <a:srgbClr val="FF0000"/>
                </a:solidFill>
                <a:latin typeface="Calibri" pitchFamily="34" charset="0"/>
                <a:ea typeface="ＭＳ Ｐゴシック" pitchFamily="34" charset="-128"/>
              </a:rPr>
              <a:t>της</a:t>
            </a:r>
            <a:r>
              <a:rPr lang="en-US" altLang="el-GR" sz="2400" dirty="0" smtClean="0">
                <a:solidFill>
                  <a:srgbClr val="FF0000"/>
                </a:solidFill>
                <a:latin typeface="Calibri" pitchFamily="34" charset="0"/>
                <a:ea typeface="ＭＳ Ｐゴシック" pitchFamily="34" charset="-128"/>
              </a:rPr>
              <a:t> ΕΕ 2011 – 2014)</a:t>
            </a:r>
          </a:p>
          <a:p>
            <a:pPr marL="0" indent="0">
              <a:spcAft>
                <a:spcPts val="1200"/>
              </a:spcAft>
              <a:buFont typeface="Arial" charset="0"/>
              <a:buNone/>
            </a:pPr>
            <a:r>
              <a:rPr lang="en-US" altLang="el-GR" sz="2200" dirty="0" err="1" smtClean="0">
                <a:solidFill>
                  <a:srgbClr val="000000"/>
                </a:solidFill>
                <a:latin typeface="Calibri" pitchFamily="34" charset="0"/>
                <a:ea typeface="ＭＳ Ｐゴシック" pitchFamily="34" charset="-128"/>
              </a:rPr>
              <a:t>Αρχές</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σχεδι</a:t>
            </a:r>
            <a:r>
              <a:rPr lang="en-US" altLang="el-GR" sz="2200" dirty="0" smtClean="0">
                <a:solidFill>
                  <a:srgbClr val="000000"/>
                </a:solidFill>
                <a:latin typeface="Calibri" pitchFamily="34" charset="0"/>
                <a:ea typeface="ＭＳ Ｐゴシック" pitchFamily="34" charset="-128"/>
              </a:rPr>
              <a:t>ασμού και πρότυπο υλικό βάσει επί τόπου έρευνας </a:t>
            </a:r>
            <a:r>
              <a:rPr lang="en-US" altLang="el-GR" sz="2200" dirty="0" smtClean="0">
                <a:solidFill>
                  <a:srgbClr val="000000"/>
                </a:solidFill>
                <a:latin typeface="Calibri" pitchFamily="34" charset="0"/>
                <a:ea typeface="ＭＳ Ｐゴシック" pitchFamily="34" charset="-128"/>
                <a:hlinkClick r:id="rId3"/>
              </a:rPr>
              <a:t>www.creative-little-scientists.eu</a:t>
            </a:r>
            <a:endParaRPr lang="en-US" altLang="el-GR" sz="2200" dirty="0" smtClean="0">
              <a:solidFill>
                <a:srgbClr val="000000"/>
              </a:solidFill>
              <a:latin typeface="Calibri" pitchFamily="34" charset="0"/>
              <a:ea typeface="ＭＳ Ｐゴシック" pitchFamily="34" charset="-128"/>
            </a:endParaRPr>
          </a:p>
          <a:p>
            <a:pPr marL="0" indent="0">
              <a:lnSpc>
                <a:spcPct val="90000"/>
              </a:lnSpc>
              <a:buFont typeface="Arial" charset="0"/>
              <a:buNone/>
            </a:pPr>
            <a:r>
              <a:rPr lang="en-US" altLang="el-GR" sz="2400" b="1" dirty="0" smtClean="0">
                <a:solidFill>
                  <a:srgbClr val="FF0000"/>
                </a:solidFill>
                <a:latin typeface="Calibri" pitchFamily="34" charset="0"/>
                <a:ea typeface="ＭＳ Ｐゴシック" pitchFamily="34" charset="-128"/>
              </a:rPr>
              <a:t>Creativity in Early Years Science Education </a:t>
            </a:r>
          </a:p>
          <a:p>
            <a:pPr marL="0" indent="0">
              <a:lnSpc>
                <a:spcPct val="90000"/>
              </a:lnSpc>
              <a:buFont typeface="Arial" charset="0"/>
              <a:buNone/>
            </a:pPr>
            <a:r>
              <a:rPr lang="en-US" altLang="el-GR" sz="2400" dirty="0" smtClean="0">
                <a:solidFill>
                  <a:srgbClr val="FF0000"/>
                </a:solidFill>
                <a:latin typeface="Calibri" pitchFamily="34" charset="0"/>
                <a:ea typeface="ＭＳ Ｐゴシック" pitchFamily="34" charset="-128"/>
              </a:rPr>
              <a:t>(</a:t>
            </a:r>
            <a:r>
              <a:rPr lang="en-US" altLang="el-GR" sz="2400" dirty="0" err="1" smtClean="0">
                <a:solidFill>
                  <a:srgbClr val="FF0000"/>
                </a:solidFill>
                <a:latin typeface="Calibri" pitchFamily="34" charset="0"/>
                <a:ea typeface="ＭＳ Ｐゴシック" pitchFamily="34" charset="-128"/>
              </a:rPr>
              <a:t>Έργο</a:t>
            </a:r>
            <a:r>
              <a:rPr lang="en-US" altLang="el-GR" sz="2400" dirty="0" smtClean="0">
                <a:solidFill>
                  <a:srgbClr val="FF0000"/>
                </a:solidFill>
                <a:latin typeface="Calibri" pitchFamily="34" charset="0"/>
                <a:ea typeface="ＭＳ Ｐゴシック" pitchFamily="34" charset="-128"/>
              </a:rPr>
              <a:t> </a:t>
            </a:r>
            <a:r>
              <a:rPr lang="en-US" altLang="el-GR" sz="2400" dirty="0" err="1" smtClean="0">
                <a:solidFill>
                  <a:srgbClr val="FF0000"/>
                </a:solidFill>
                <a:latin typeface="Calibri" pitchFamily="34" charset="0"/>
                <a:ea typeface="ＭＳ Ｐゴシック" pitchFamily="34" charset="-128"/>
              </a:rPr>
              <a:t>της</a:t>
            </a:r>
            <a:r>
              <a:rPr lang="en-US" altLang="el-GR" sz="2400" dirty="0" smtClean="0">
                <a:solidFill>
                  <a:srgbClr val="FF0000"/>
                </a:solidFill>
                <a:latin typeface="Calibri" pitchFamily="34" charset="0"/>
                <a:ea typeface="ＭＳ Ｐゴシック" pitchFamily="34" charset="-128"/>
              </a:rPr>
              <a:t> ΕΕ Erasmus+ 2014 – 2017)</a:t>
            </a:r>
          </a:p>
          <a:p>
            <a:pPr marL="0" indent="0">
              <a:buFont typeface="Arial" charset="0"/>
              <a:buNone/>
            </a:pPr>
            <a:r>
              <a:rPr lang="en-US" altLang="el-GR" sz="2200" dirty="0" err="1" smtClean="0">
                <a:solidFill>
                  <a:srgbClr val="000000"/>
                </a:solidFill>
                <a:latin typeface="Calibri" pitchFamily="34" charset="0"/>
                <a:ea typeface="ＭＳ Ｐゴシック" pitchFamily="34" charset="-128"/>
              </a:rPr>
              <a:t>Υλικό</a:t>
            </a:r>
            <a:r>
              <a:rPr lang="en-US" altLang="el-GR" sz="2200" dirty="0" smtClean="0">
                <a:solidFill>
                  <a:srgbClr val="000000"/>
                </a:solidFill>
                <a:latin typeface="Calibri" pitchFamily="34" charset="0"/>
                <a:ea typeface="ＭＳ Ｐゴシック" pitchFamily="34" charset="-128"/>
              </a:rPr>
              <a:t> π</a:t>
            </a:r>
            <a:r>
              <a:rPr lang="en-US" altLang="el-GR" sz="2200" dirty="0" err="1" smtClean="0">
                <a:solidFill>
                  <a:srgbClr val="000000"/>
                </a:solidFill>
                <a:latin typeface="Calibri" pitchFamily="34" charset="0"/>
                <a:ea typeface="ＭＳ Ｐゴシック" pitchFamily="34" charset="-128"/>
              </a:rPr>
              <a:t>ρογράμμ</a:t>
            </a:r>
            <a:r>
              <a:rPr lang="en-US" altLang="el-GR" sz="2200" dirty="0" smtClean="0">
                <a:solidFill>
                  <a:srgbClr val="000000"/>
                </a:solidFill>
                <a:latin typeface="Calibri" pitchFamily="34" charset="0"/>
                <a:ea typeface="ＭＳ Ｐゴシック" pitchFamily="34" charset="-128"/>
              </a:rPr>
              <a:t>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n-US" altLang="el-GR" sz="2200" dirty="0" smtClean="0">
                <a:solidFill>
                  <a:srgbClr val="000000"/>
                </a:solidFill>
                <a:latin typeface="Calibri" pitchFamily="34" charset="0"/>
                <a:ea typeface="ＭＳ Ｐゴシック" pitchFamily="34" charset="-128"/>
                <a:hlinkClick r:id="rId4"/>
              </a:rPr>
              <a:t>www.ceys‐project.eu</a:t>
            </a:r>
            <a:endParaRPr lang="en-US" altLang="el-GR" sz="2200" dirty="0" smtClean="0">
              <a:solidFill>
                <a:srgbClr val="000000"/>
              </a:solidFill>
              <a:latin typeface="Calibri" pitchFamily="34" charset="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843213" y="476250"/>
            <a:ext cx="5473700" cy="885825"/>
          </a:xfrm>
        </p:spPr>
        <p:txBody>
          <a:bodyPr/>
          <a:lstStyle/>
          <a:p>
            <a:r>
              <a:rPr lang="en-US" altLang="el-GR" b="1" smtClean="0">
                <a:solidFill>
                  <a:srgbClr val="00B050"/>
                </a:solidFill>
                <a:ea typeface="ＭＳ Ｐゴシック" pitchFamily="34" charset="-128"/>
              </a:rPr>
              <a:t>ΕΥΧΑΡΙΣΤΩ!</a:t>
            </a:r>
          </a:p>
        </p:txBody>
      </p:sp>
      <p:pic>
        <p:nvPicPr>
          <p:cNvPr id="39939" name="Picture 4" descr="http://static1.squarespace.com/static/519fe4bae4b02061e74e5de7/t/521545bfe4b04942a678c476/1377125825451/participation%20-%20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484313"/>
            <a:ext cx="520541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6"/>
          <p:cNvSpPr txBox="1">
            <a:spLocks noChangeArrowheads="1"/>
          </p:cNvSpPr>
          <p:nvPr/>
        </p:nvSpPr>
        <p:spPr bwMode="auto">
          <a:xfrm>
            <a:off x="765175" y="4932363"/>
            <a:ext cx="77771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90600" algn="l"/>
              </a:tabLst>
              <a:defRPr>
                <a:solidFill>
                  <a:schemeClr val="tx1"/>
                </a:solidFill>
                <a:latin typeface="Arial" charset="0"/>
                <a:ea typeface="ＭＳ Ｐゴシック" pitchFamily="34" charset="-128"/>
              </a:defRPr>
            </a:lvl1pPr>
            <a:lvl2pPr marL="742950" indent="-285750" eaLnBrk="0" hangingPunct="0">
              <a:tabLst>
                <a:tab pos="990600" algn="l"/>
              </a:tabLst>
              <a:defRPr>
                <a:solidFill>
                  <a:schemeClr val="tx1"/>
                </a:solidFill>
                <a:latin typeface="Arial" charset="0"/>
                <a:ea typeface="ＭＳ Ｐゴシック" pitchFamily="34" charset="-128"/>
              </a:defRPr>
            </a:lvl2pPr>
            <a:lvl3pPr marL="1143000" indent="-228600" eaLnBrk="0" hangingPunct="0">
              <a:tabLst>
                <a:tab pos="990600" algn="l"/>
              </a:tabLst>
              <a:defRPr>
                <a:solidFill>
                  <a:schemeClr val="tx1"/>
                </a:solidFill>
                <a:latin typeface="Arial" charset="0"/>
                <a:ea typeface="ＭＳ Ｐゴシック" pitchFamily="34" charset="-128"/>
              </a:defRPr>
            </a:lvl3pPr>
            <a:lvl4pPr marL="1600200" indent="-228600" eaLnBrk="0" hangingPunct="0">
              <a:tabLst>
                <a:tab pos="990600" algn="l"/>
              </a:tabLst>
              <a:defRPr>
                <a:solidFill>
                  <a:schemeClr val="tx1"/>
                </a:solidFill>
                <a:latin typeface="Arial" charset="0"/>
                <a:ea typeface="ＭＳ Ｐゴシック" pitchFamily="34" charset="-128"/>
              </a:defRPr>
            </a:lvl4pPr>
            <a:lvl5pPr marL="2057400" indent="-228600" eaLnBrk="0" hangingPunct="0">
              <a:tabLst>
                <a:tab pos="990600"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990600"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990600"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990600"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990600" algn="l"/>
              </a:tabLst>
              <a:defRPr>
                <a:solidFill>
                  <a:schemeClr val="tx1"/>
                </a:solidFill>
                <a:latin typeface="Arial" charset="0"/>
                <a:ea typeface="ＭＳ Ｐゴシック" pitchFamily="34" charset="-128"/>
              </a:defRPr>
            </a:lvl9pPr>
          </a:lstStyle>
          <a:p>
            <a:pPr eaLnBrk="1" hangingPunct="1">
              <a:spcAft>
                <a:spcPts val="600"/>
              </a:spcAft>
            </a:pPr>
            <a:r>
              <a:rPr lang="en-US" altLang="el-GR" sz="1600">
                <a:solidFill>
                  <a:srgbClr val="000000"/>
                </a:solidFill>
              </a:rPr>
              <a:t>	</a:t>
            </a:r>
            <a:r>
              <a:rPr lang="en-US" altLang="el-GR" sz="1400">
                <a:solidFill>
                  <a:srgbClr val="000000"/>
                </a:solidFill>
              </a:rPr>
              <a:t>© </a:t>
            </a:r>
            <a:r>
              <a:rPr lang="en-US" altLang="el-GR" sz="1400" i="1">
                <a:solidFill>
                  <a:srgbClr val="000000"/>
                </a:solidFill>
              </a:rPr>
              <a:t>2017 CREATIVITY IN EARLY YEARS SCIENCE EDUCATION Consortium</a:t>
            </a:r>
          </a:p>
          <a:p>
            <a:pPr eaLnBrk="1" hangingPunct="1">
              <a:spcAft>
                <a:spcPts val="600"/>
              </a:spcAft>
            </a:pPr>
            <a:r>
              <a:rPr lang="en-US" altLang="el-GR" sz="1400">
                <a:solidFill>
                  <a:srgbClr val="000000"/>
                </a:solidFill>
              </a:rPr>
              <a:t>This work is licensed under the Creative Commons Attribution-NonCommercial-NoDerivatives 4.0 International License. To view a copy of this license, visit </a:t>
            </a:r>
            <a:r>
              <a:rPr lang="en-US" altLang="el-GR" sz="1400" u="sng">
                <a:solidFill>
                  <a:srgbClr val="000000"/>
                </a:solidFill>
                <a:hlinkClick r:id="rId2"/>
              </a:rPr>
              <a:t>http://creativecommons.org/licenses/by-nc-nd/4.0/</a:t>
            </a:r>
            <a:r>
              <a:rPr lang="en-US" altLang="el-GR" sz="1400">
                <a:solidFill>
                  <a:srgbClr val="000000"/>
                </a:solidFill>
              </a:rPr>
              <a:t>.</a:t>
            </a:r>
            <a:endParaRPr lang="el-GR" altLang="el-GR" sz="1400">
              <a:solidFill>
                <a:srgbClr val="000000"/>
              </a:solidFill>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409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Afbeelding 2"/>
          <p:cNvPicPr>
            <a:picLocks noChangeAspect="1"/>
          </p:cNvPicPr>
          <p:nvPr/>
        </p:nvPicPr>
        <p:blipFill>
          <a:blip r:embed="rId3">
            <a:extLst>
              <a:ext uri="{28A0092B-C50C-407E-A947-70E740481C1C}">
                <a14:useLocalDpi xmlns:a14="http://schemas.microsoft.com/office/drawing/2010/main" val="0"/>
              </a:ext>
            </a:extLst>
          </a:blip>
          <a:srcRect l="9067" t="12994" r="7216" b="6743"/>
          <a:stretch>
            <a:fillRect/>
          </a:stretch>
        </p:blipFill>
        <p:spPr bwMode="auto">
          <a:xfrm>
            <a:off x="900113" y="1773238"/>
            <a:ext cx="74168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r>
              <a:rPr lang="en-US" altLang="el-GR" sz="4000" b="1" smtClean="0">
                <a:solidFill>
                  <a:srgbClr val="00B050"/>
                </a:solidFill>
                <a:ea typeface="ＭＳ Ｐゴシック" pitchFamily="34" charset="-128"/>
              </a:rPr>
              <a:t>Εννοιολογικό πλαίσιο</a:t>
            </a:r>
            <a:r>
              <a:rPr lang="en-US" altLang="el-GR" sz="4000" smtClean="0">
                <a:solidFill>
                  <a:srgbClr val="00B050"/>
                </a:solidFill>
                <a:ea typeface="ＭＳ Ｐゴシック" pitchFamily="34" charset="-128"/>
              </a:rPr>
              <a:t/>
            </a:r>
            <a:br>
              <a:rPr lang="en-US" altLang="el-GR" sz="4000" smtClean="0">
                <a:solidFill>
                  <a:srgbClr val="00B050"/>
                </a:solidFill>
                <a:ea typeface="ＭＳ Ｐゴシック" pitchFamily="34" charset="-128"/>
              </a:rPr>
            </a:br>
            <a:r>
              <a:rPr lang="en-US" altLang="el-GR" sz="1600" smtClean="0">
                <a:solidFill>
                  <a:srgbClr val="000000"/>
                </a:solidFill>
                <a:ea typeface="ＭＳ Ｐゴシック" pitchFamily="34" charset="-128"/>
              </a:rPr>
              <a:t>(Creative Little Scientists, 2014)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l-GR" sz="2800" b="1" smtClean="0">
                <a:solidFill>
                  <a:srgbClr val="00B050"/>
                </a:solidFill>
                <a:ea typeface="ＭＳ Ｐゴシック" pitchFamily="34" charset="-128"/>
              </a:rPr>
              <a:t>Συνέργειες μεταξύ διερευνητικών και δημιουργικών προσεγγίσεων</a:t>
            </a:r>
            <a:r>
              <a:rPr lang="en-US" altLang="el-GR" sz="1400" b="1" smtClean="0">
                <a:solidFill>
                  <a:srgbClr val="00B050"/>
                </a:solidFill>
                <a:ea typeface="ＭＳ Ｐゴシック" pitchFamily="34" charset="-128"/>
              </a:rPr>
              <a:t/>
            </a:r>
            <a:br>
              <a:rPr lang="en-US" altLang="el-GR" sz="1400" b="1" smtClean="0">
                <a:solidFill>
                  <a:srgbClr val="00B050"/>
                </a:solidFill>
                <a:ea typeface="ＭＳ Ｐゴシック" pitchFamily="34" charset="-128"/>
              </a:rPr>
            </a:br>
            <a:r>
              <a:rPr lang="en-US" altLang="el-GR" sz="1400" smtClean="0">
                <a:solidFill>
                  <a:srgbClr val="000000"/>
                </a:solidFill>
                <a:ea typeface="ＭＳ Ｐゴシック" pitchFamily="34" charset="-128"/>
              </a:rPr>
              <a:t> (Creative Little Scientists, 2012)</a:t>
            </a:r>
          </a:p>
        </p:txBody>
      </p:sp>
      <p:sp>
        <p:nvSpPr>
          <p:cNvPr id="9219" name="Content Placeholder 2"/>
          <p:cNvSpPr>
            <a:spLocks noGrp="1"/>
          </p:cNvSpPr>
          <p:nvPr>
            <p:ph idx="1"/>
          </p:nvPr>
        </p:nvSpPr>
        <p:spPr/>
        <p:txBody>
          <a:bodyPr/>
          <a:lstStyle/>
          <a:p>
            <a:pPr>
              <a:lnSpc>
                <a:spcPct val="90000"/>
              </a:lnSpc>
            </a:pPr>
            <a:r>
              <a:rPr lang="en-US" altLang="el-GR" sz="2800" smtClean="0">
                <a:solidFill>
                  <a:srgbClr val="000000"/>
                </a:solidFill>
                <a:latin typeface="Calibri" pitchFamily="34" charset="0"/>
                <a:ea typeface="ＭＳ Ｐゴシック" pitchFamily="34" charset="-128"/>
              </a:rPr>
              <a:t>Παιχνίδι και εξερεύνηση</a:t>
            </a:r>
          </a:p>
          <a:p>
            <a:pPr>
              <a:lnSpc>
                <a:spcPct val="90000"/>
              </a:lnSpc>
            </a:pPr>
            <a:r>
              <a:rPr lang="en-US" altLang="el-GR" sz="2800" smtClean="0">
                <a:solidFill>
                  <a:srgbClr val="000000"/>
                </a:solidFill>
                <a:latin typeface="Calibri" pitchFamily="34" charset="0"/>
                <a:ea typeface="ＭＳ Ｐゴシック" pitchFamily="34" charset="-128"/>
              </a:rPr>
              <a:t>Κίνητρο και συναίσθημα</a:t>
            </a:r>
          </a:p>
          <a:p>
            <a:pPr>
              <a:lnSpc>
                <a:spcPct val="90000"/>
              </a:lnSpc>
            </a:pPr>
            <a:r>
              <a:rPr lang="en-US" altLang="el-GR" sz="2800" smtClean="0">
                <a:solidFill>
                  <a:srgbClr val="000000"/>
                </a:solidFill>
                <a:latin typeface="Calibri" pitchFamily="34" charset="0"/>
                <a:ea typeface="ＭＳ Ｐゴシック" pitchFamily="34" charset="-128"/>
              </a:rPr>
              <a:t>Διάλογος και συνεργασία</a:t>
            </a:r>
          </a:p>
          <a:p>
            <a:pPr>
              <a:lnSpc>
                <a:spcPct val="90000"/>
              </a:lnSpc>
            </a:pPr>
            <a:r>
              <a:rPr lang="en-US" altLang="el-GR" sz="2800" smtClean="0">
                <a:solidFill>
                  <a:srgbClr val="000000"/>
                </a:solidFill>
                <a:latin typeface="Calibri" pitchFamily="34" charset="0"/>
                <a:ea typeface="ＭＳ Ｐゴシック" pitchFamily="34" charset="-128"/>
              </a:rPr>
              <a:t>Επίλυση προβλημάτων και αυτενέργεια</a:t>
            </a:r>
          </a:p>
          <a:p>
            <a:pPr>
              <a:lnSpc>
                <a:spcPct val="90000"/>
              </a:lnSpc>
            </a:pPr>
            <a:r>
              <a:rPr lang="en-US" altLang="el-GR" sz="2800" smtClean="0">
                <a:solidFill>
                  <a:srgbClr val="000000"/>
                </a:solidFill>
                <a:latin typeface="Calibri" pitchFamily="34" charset="0"/>
                <a:ea typeface="ＭＳ Ｐゴシック" pitchFamily="34" charset="-128"/>
              </a:rPr>
              <a:t>Ερωτήσεις και περιέργεια</a:t>
            </a:r>
          </a:p>
          <a:p>
            <a:pPr>
              <a:lnSpc>
                <a:spcPct val="90000"/>
              </a:lnSpc>
            </a:pPr>
            <a:r>
              <a:rPr lang="en-US" altLang="el-GR" sz="2800" smtClean="0">
                <a:solidFill>
                  <a:srgbClr val="000000"/>
                </a:solidFill>
                <a:latin typeface="Calibri" pitchFamily="34" charset="0"/>
                <a:ea typeface="ＭＳ Ｐゴシック" pitchFamily="34" charset="-128"/>
              </a:rPr>
              <a:t>Αναστοχασμός και συλλογισμός</a:t>
            </a:r>
          </a:p>
          <a:p>
            <a:pPr>
              <a:lnSpc>
                <a:spcPct val="90000"/>
              </a:lnSpc>
            </a:pPr>
            <a:r>
              <a:rPr lang="en-US" altLang="el-GR" sz="2800" smtClean="0">
                <a:solidFill>
                  <a:srgbClr val="000000"/>
                </a:solidFill>
                <a:latin typeface="Calibri" pitchFamily="34" charset="0"/>
                <a:ea typeface="ＭＳ Ｐゴシック" pitchFamily="34" charset="-128"/>
              </a:rPr>
              <a:t>Διδακτική στήριξη και εμπλοκή του εκπαιδευτικού</a:t>
            </a:r>
          </a:p>
          <a:p>
            <a:pPr>
              <a:lnSpc>
                <a:spcPct val="90000"/>
              </a:lnSpc>
            </a:pPr>
            <a:r>
              <a:rPr lang="en-US" altLang="el-GR" sz="2800" smtClean="0">
                <a:solidFill>
                  <a:srgbClr val="000000"/>
                </a:solidFill>
                <a:latin typeface="Calibri" pitchFamily="34" charset="0"/>
                <a:ea typeface="ＭＳ Ｐゴシック" pitchFamily="34" charset="-128"/>
              </a:rPr>
              <a:t>Αξιολόγηση για τη μάθηση</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en-US" altLang="el-GR" b="1" smtClean="0">
                <a:solidFill>
                  <a:srgbClr val="00B050"/>
                </a:solidFill>
                <a:ea typeface="ＭＳ Ｐゴシック" pitchFamily="34" charset="-128"/>
              </a:rPr>
              <a:t>Αρχικές προσδοκίες</a:t>
            </a:r>
          </a:p>
        </p:txBody>
      </p:sp>
      <p:sp>
        <p:nvSpPr>
          <p:cNvPr id="10243" name="Tijdelijke aanduiding voor inhoud 2"/>
          <p:cNvSpPr>
            <a:spLocks noGrp="1"/>
          </p:cNvSpPr>
          <p:nvPr>
            <p:ph idx="1"/>
          </p:nvPr>
        </p:nvSpPr>
        <p:spPr>
          <a:xfrm>
            <a:off x="628650" y="1935163"/>
            <a:ext cx="7886700" cy="3929062"/>
          </a:xfrm>
        </p:spPr>
        <p:txBody>
          <a:bodyPr/>
          <a:lstStyle/>
          <a:p>
            <a:pPr marL="0" indent="0">
              <a:lnSpc>
                <a:spcPct val="120000"/>
              </a:lnSpc>
            </a:pPr>
            <a:r>
              <a:rPr lang="en-US" altLang="el-GR" sz="2800" dirty="0" err="1" smtClean="0">
                <a:solidFill>
                  <a:srgbClr val="000000"/>
                </a:solidFill>
                <a:latin typeface="Calibri" pitchFamily="34" charset="0"/>
                <a:ea typeface="ＭＳ Ｐゴシック" pitchFamily="34" charset="-128"/>
              </a:rPr>
              <a:t>Προσδιορίστε</a:t>
            </a:r>
            <a:r>
              <a:rPr lang="en-US" altLang="el-GR" sz="2800" dirty="0" smtClean="0">
                <a:solidFill>
                  <a:srgbClr val="000000"/>
                </a:solidFill>
                <a:latin typeface="Calibri" pitchFamily="34" charset="0"/>
                <a:ea typeface="ＭＳ Ｐゴシック" pitchFamily="34" charset="-128"/>
              </a:rPr>
              <a:t> και </a:t>
            </a:r>
            <a:r>
              <a:rPr lang="en-US" altLang="el-GR" sz="2800" dirty="0" err="1" smtClean="0">
                <a:solidFill>
                  <a:srgbClr val="000000"/>
                </a:solidFill>
                <a:latin typeface="Calibri" pitchFamily="34" charset="0"/>
                <a:ea typeface="ＭＳ Ｐゴシック" pitchFamily="34" charset="-128"/>
              </a:rPr>
              <a:t>μοιρ</a:t>
            </a:r>
            <a:r>
              <a:rPr lang="en-US" altLang="el-GR" sz="2800" dirty="0" smtClean="0">
                <a:solidFill>
                  <a:srgbClr val="000000"/>
                </a:solidFill>
                <a:latin typeface="Calibri" pitchFamily="34" charset="0"/>
                <a:ea typeface="ＭＳ Ｐゴシック" pitchFamily="34" charset="-128"/>
              </a:rPr>
              <a:t>αστείτε τις προσδοκίες σας και τυχόν ερωτήσεις σχετικά με την παρούσα ενότητα.</a:t>
            </a:r>
          </a:p>
          <a:p>
            <a:pPr marL="0" indent="0">
              <a:lnSpc>
                <a:spcPct val="120000"/>
              </a:lnSpc>
            </a:pPr>
            <a:r>
              <a:rPr lang="en-US" altLang="el-GR" sz="2800" dirty="0" smtClean="0">
                <a:solidFill>
                  <a:srgbClr val="000000"/>
                </a:solidFill>
                <a:latin typeface="Calibri" pitchFamily="34" charset="0"/>
                <a:ea typeface="ＭＳ Ｐゴシック" pitchFamily="34" charset="-128"/>
              </a:rPr>
              <a:t>Κατα</a:t>
            </a:r>
            <a:r>
              <a:rPr lang="en-US" altLang="el-GR" sz="2800" dirty="0" err="1" smtClean="0">
                <a:solidFill>
                  <a:srgbClr val="000000"/>
                </a:solidFill>
                <a:latin typeface="Calibri" pitchFamily="34" charset="0"/>
                <a:ea typeface="ＭＳ Ｐゴシック" pitchFamily="34" charset="-128"/>
              </a:rPr>
              <a:t>γράψτε</a:t>
            </a:r>
            <a:r>
              <a:rPr lang="en-US" altLang="el-GR" sz="2800" dirty="0" smtClean="0">
                <a:solidFill>
                  <a:srgbClr val="000000"/>
                </a:solidFill>
                <a:latin typeface="Calibri" pitchFamily="34" charset="0"/>
                <a:ea typeface="ＭＳ Ｐゴシック" pitchFamily="34" charset="-128"/>
              </a:rPr>
              <a:t> </a:t>
            </a:r>
            <a:r>
              <a:rPr lang="en-US" altLang="el-GR" sz="2800" dirty="0" err="1" smtClean="0">
                <a:solidFill>
                  <a:srgbClr val="000000"/>
                </a:solidFill>
                <a:latin typeface="Calibri" pitchFamily="34" charset="0"/>
                <a:ea typeface="ＭＳ Ｐゴシック" pitchFamily="34" charset="-128"/>
              </a:rPr>
              <a:t>τις</a:t>
            </a:r>
            <a:r>
              <a:rPr lang="en-US" altLang="el-GR" sz="2800" dirty="0" smtClean="0">
                <a:solidFill>
                  <a:srgbClr val="000000"/>
                </a:solidFill>
                <a:latin typeface="Calibri" pitchFamily="34" charset="0"/>
                <a:ea typeface="ＭＳ Ｐゴシック" pitchFamily="34" charset="-128"/>
              </a:rPr>
              <a:t> </a:t>
            </a:r>
            <a:r>
              <a:rPr lang="en-US" altLang="el-GR" sz="2800" dirty="0" err="1" smtClean="0">
                <a:solidFill>
                  <a:srgbClr val="000000"/>
                </a:solidFill>
                <a:latin typeface="Calibri" pitchFamily="34" charset="0"/>
                <a:ea typeface="ＭＳ Ｐゴシック" pitchFamily="34" charset="-128"/>
              </a:rPr>
              <a:t>σε</a:t>
            </a:r>
            <a:r>
              <a:rPr lang="en-US" altLang="el-GR" sz="2800" dirty="0" smtClean="0">
                <a:solidFill>
                  <a:srgbClr val="000000"/>
                </a:solidFill>
                <a:latin typeface="Calibri" pitchFamily="34" charset="0"/>
                <a:ea typeface="ＭＳ Ｐゴシック" pitchFamily="34" charset="-128"/>
              </a:rPr>
              <a:t> </a:t>
            </a:r>
            <a:r>
              <a:rPr lang="en-US" altLang="el-GR" sz="2800" dirty="0" err="1" smtClean="0">
                <a:solidFill>
                  <a:srgbClr val="000000"/>
                </a:solidFill>
                <a:latin typeface="Calibri" pitchFamily="34" charset="0"/>
                <a:ea typeface="ＭＳ Ｐゴシック" pitchFamily="34" charset="-128"/>
              </a:rPr>
              <a:t>έν</a:t>
            </a:r>
            <a:r>
              <a:rPr lang="en-US" altLang="el-GR" sz="2800" dirty="0" smtClean="0">
                <a:solidFill>
                  <a:srgbClr val="000000"/>
                </a:solidFill>
                <a:latin typeface="Calibri" pitchFamily="34" charset="0"/>
                <a:ea typeface="ＭＳ Ｐゴシック" pitchFamily="34" charset="-128"/>
              </a:rPr>
              <a:t>α φύλλο χαρτιού για μελλοντική αξιολόγηση</a:t>
            </a:r>
          </a:p>
          <a:p>
            <a:pPr marL="0" indent="0">
              <a:buFont typeface="Arial" charset="0"/>
              <a:buNone/>
            </a:pPr>
            <a:endParaRPr lang="en-US" altLang="el-GR" sz="2800" dirty="0" smtClean="0">
              <a:solidFill>
                <a:srgbClr val="000000"/>
              </a:solidFill>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altLang="el-GR" b="1" smtClean="0">
                <a:solidFill>
                  <a:srgbClr val="00B050"/>
                </a:solidFill>
                <a:ea typeface="ＭＳ Ｐゴシック" pitchFamily="34" charset="-128"/>
              </a:rPr>
              <a:t>Στόχοι της ενότητας</a:t>
            </a:r>
          </a:p>
        </p:txBody>
      </p:sp>
      <p:sp>
        <p:nvSpPr>
          <p:cNvPr id="11267" name="Tijdelijke aanduiding voor inhoud 2"/>
          <p:cNvSpPr>
            <a:spLocks noGrp="1"/>
          </p:cNvSpPr>
          <p:nvPr>
            <p:ph idx="1"/>
          </p:nvPr>
        </p:nvSpPr>
        <p:spPr>
          <a:xfrm>
            <a:off x="628650" y="1804194"/>
            <a:ext cx="8047806" cy="3929062"/>
          </a:xfrm>
        </p:spPr>
        <p:txBody>
          <a:bodyPr/>
          <a:lstStyle/>
          <a:p>
            <a:r>
              <a:rPr lang="en-US" altLang="el-GR" sz="2200" dirty="0" err="1" smtClean="0">
                <a:solidFill>
                  <a:srgbClr val="000000"/>
                </a:solidFill>
                <a:latin typeface="Calibri" pitchFamily="34" charset="0"/>
                <a:ea typeface="ＭＳ Ｐゴシック" pitchFamily="34" charset="-128"/>
              </a:rPr>
              <a:t>Ενημέρωση</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των</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συμμετεχόντων</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γι</a:t>
            </a:r>
            <a:r>
              <a:rPr lang="en-US" altLang="el-GR" sz="2200" dirty="0" smtClean="0">
                <a:solidFill>
                  <a:srgbClr val="000000"/>
                </a:solidFill>
                <a:latin typeface="Calibri" pitchFamily="34" charset="0"/>
                <a:ea typeface="ＭＳ Ｐゴシック" pitchFamily="34" charset="-128"/>
              </a:rPr>
              <a:t>α τη διαθεματική διδασκαλία των φυσικών επιστημών στο πλαίσιο της διερευνητικής και δημιουργικής προσέγγισης της πρώιμης σχολικής εκπαίδευσης στις φυσικές επιστήμες.</a:t>
            </a:r>
          </a:p>
          <a:p>
            <a:r>
              <a:rPr lang="en-US" altLang="el-GR" sz="2200" dirty="0" err="1" smtClean="0">
                <a:solidFill>
                  <a:srgbClr val="000000"/>
                </a:solidFill>
                <a:latin typeface="Calibri" pitchFamily="34" charset="0"/>
                <a:ea typeface="ＭＳ Ｐゴシック" pitchFamily="34" charset="-128"/>
              </a:rPr>
              <a:t>Ενίσχυση</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της</a:t>
            </a:r>
            <a:r>
              <a:rPr lang="en-US" altLang="el-GR" sz="2200" dirty="0" smtClean="0">
                <a:solidFill>
                  <a:srgbClr val="000000"/>
                </a:solidFill>
                <a:latin typeface="Calibri" pitchFamily="34" charset="0"/>
                <a:ea typeface="ＭＳ Ｐゴシック" pitchFamily="34" charset="-128"/>
              </a:rPr>
              <a:t> κατα</a:t>
            </a:r>
            <a:r>
              <a:rPr lang="en-US" altLang="el-GR" sz="2200" dirty="0" err="1" smtClean="0">
                <a:solidFill>
                  <a:srgbClr val="000000"/>
                </a:solidFill>
                <a:latin typeface="Calibri" pitchFamily="34" charset="0"/>
                <a:ea typeface="ＭＳ Ｐゴシック" pitchFamily="34" charset="-128"/>
              </a:rPr>
              <a:t>νόησης</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των</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στόχων</a:t>
            </a:r>
            <a:r>
              <a:rPr lang="en-US" altLang="el-GR" sz="2200" dirty="0" smtClean="0">
                <a:solidFill>
                  <a:srgbClr val="000000"/>
                </a:solidFill>
                <a:latin typeface="Calibri" pitchFamily="34" charset="0"/>
                <a:ea typeface="ＭＳ Ｐゴシック" pitchFamily="34" charset="-128"/>
              </a:rPr>
              <a:t> και </a:t>
            </a:r>
            <a:r>
              <a:rPr lang="en-US" altLang="el-GR" sz="2200" dirty="0" err="1" smtClean="0">
                <a:solidFill>
                  <a:srgbClr val="000000"/>
                </a:solidFill>
                <a:latin typeface="Calibri" pitchFamily="34" charset="0"/>
                <a:ea typeface="ＭＳ Ｐゴシック" pitchFamily="34" charset="-128"/>
              </a:rPr>
              <a:t>οφελών</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των</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δι</a:t>
            </a:r>
            <a:r>
              <a:rPr lang="en-US" altLang="el-GR" sz="2200" dirty="0" smtClean="0">
                <a:solidFill>
                  <a:srgbClr val="000000"/>
                </a:solidFill>
                <a:latin typeface="Calibri" pitchFamily="34" charset="0"/>
                <a:ea typeface="ＭＳ Ｐゴシック" pitchFamily="34" charset="-128"/>
              </a:rPr>
              <a:t>αθεματικών προσεγγίσεων</a:t>
            </a:r>
          </a:p>
          <a:p>
            <a:r>
              <a:rPr lang="en-US" altLang="el-GR" sz="2200" dirty="0" err="1" smtClean="0">
                <a:solidFill>
                  <a:srgbClr val="000000"/>
                </a:solidFill>
                <a:latin typeface="Calibri" pitchFamily="34" charset="0"/>
                <a:ea typeface="ＭＳ Ｐゴシック" pitchFamily="34" charset="-128"/>
              </a:rPr>
              <a:t>Αύξηση</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της</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γνώσης</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των</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συμμετεχόντων</a:t>
            </a:r>
            <a:r>
              <a:rPr lang="en-US" altLang="el-GR" sz="2200" dirty="0" smtClean="0">
                <a:solidFill>
                  <a:srgbClr val="000000"/>
                </a:solidFill>
                <a:latin typeface="Calibri" pitchFamily="34" charset="0"/>
                <a:ea typeface="ＭＳ Ｐゴシック" pitchFamily="34" charset="-128"/>
              </a:rPr>
              <a:t> </a:t>
            </a:r>
            <a:r>
              <a:rPr lang="en-US" altLang="el-GR" sz="2200" dirty="0" err="1" smtClean="0">
                <a:solidFill>
                  <a:srgbClr val="000000"/>
                </a:solidFill>
                <a:latin typeface="Calibri" pitchFamily="34" charset="0"/>
                <a:ea typeface="ＭＳ Ｐゴシック" pitchFamily="34" charset="-128"/>
              </a:rPr>
              <a:t>γι</a:t>
            </a:r>
            <a:r>
              <a:rPr lang="en-US" altLang="el-GR" sz="2200" dirty="0" smtClean="0">
                <a:solidFill>
                  <a:srgbClr val="000000"/>
                </a:solidFill>
                <a:latin typeface="Calibri" pitchFamily="34" charset="0"/>
                <a:ea typeface="ＭＳ Ｐゴシック" pitchFamily="34" charset="-128"/>
              </a:rPr>
              <a:t>α τις διαφορετικές προσεγγίσεις της διαθεματικής διδασκαλίας των φυσικών επιστημών.</a:t>
            </a:r>
          </a:p>
          <a:p>
            <a:r>
              <a:rPr lang="en-US" altLang="el-GR" sz="2200" dirty="0" err="1" smtClean="0">
                <a:solidFill>
                  <a:srgbClr val="000000"/>
                </a:solidFill>
                <a:latin typeface="Calibri" pitchFamily="34" charset="0"/>
                <a:ea typeface="ＭＳ Ｐゴシック" pitchFamily="34" charset="-128"/>
              </a:rPr>
              <a:t>Αντ</a:t>
            </a:r>
            <a:r>
              <a:rPr lang="en-US" altLang="el-GR" sz="2200" dirty="0" smtClean="0">
                <a:solidFill>
                  <a:srgbClr val="000000"/>
                </a:solidFill>
                <a:latin typeface="Calibri" pitchFamily="34" charset="0"/>
                <a:ea typeface="ＭＳ Ｐゴシック" pitchFamily="34" charset="-128"/>
              </a:rPr>
              <a:t>αλλαγή στρατηγικών για το σχεδιασμό διαθεματικών εργασιών. </a:t>
            </a:r>
          </a:p>
          <a:p>
            <a:pPr>
              <a:lnSpc>
                <a:spcPct val="80000"/>
              </a:lnSpc>
              <a:buFont typeface="Arial" charset="0"/>
              <a:buNone/>
            </a:pPr>
            <a:endParaRPr lang="en-US" altLang="el-GR" sz="2600" dirty="0" smtClean="0">
              <a:solidFill>
                <a:srgbClr val="000000"/>
              </a:solidFill>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2555875" y="274638"/>
            <a:ext cx="6130925" cy="1282700"/>
          </a:xfrm>
        </p:spPr>
        <p:txBody>
          <a:bodyPr/>
          <a:lstStyle/>
          <a:p>
            <a:r>
              <a:rPr lang="en-US" altLang="el-GR" sz="3200" b="1" smtClean="0">
                <a:solidFill>
                  <a:srgbClr val="00B050"/>
                </a:solidFill>
                <a:ea typeface="ＭＳ Ｐゴシック" pitchFamily="34" charset="-128"/>
              </a:rPr>
              <a:t>Σύνδεση με τις αρχές σχεδιασμού περιεχομένου και τα αποτελέσματα</a:t>
            </a:r>
          </a:p>
        </p:txBody>
      </p:sp>
      <p:sp>
        <p:nvSpPr>
          <p:cNvPr id="12291" name="Tijdelijke aanduiding voor inhoud 2"/>
          <p:cNvSpPr>
            <a:spLocks noGrp="1"/>
          </p:cNvSpPr>
          <p:nvPr>
            <p:ph idx="1"/>
          </p:nvPr>
        </p:nvSpPr>
        <p:spPr/>
        <p:txBody>
          <a:bodyPr/>
          <a:lstStyle/>
          <a:p>
            <a:pPr marL="0" indent="0">
              <a:buFont typeface="Arial" charset="0"/>
              <a:buNone/>
            </a:pPr>
            <a:r>
              <a:rPr lang="en-US" altLang="el-GR" sz="1800" smtClean="0">
                <a:solidFill>
                  <a:srgbClr val="000000"/>
                </a:solidFill>
                <a:latin typeface="Calibri" pitchFamily="34" charset="0"/>
                <a:ea typeface="ＭＳ Ｐゴシック" pitchFamily="34" charset="-128"/>
              </a:rPr>
              <a:t>16. Η εκπαίδευση των δασκάλων θα πρέπει να μαθαίνει στους/στις δασκάλους/ες τις προσεγγίσεις χρονικού προγραμματισμού και οργάνωσης των διαθεματικών εργασιών. </a:t>
            </a:r>
          </a:p>
          <a:p>
            <a:pPr marL="400050" lvl="1" indent="0">
              <a:buFont typeface="Arial" charset="0"/>
              <a:buNone/>
            </a:pPr>
            <a:r>
              <a:rPr lang="en-US" altLang="el-GR" sz="1800" smtClean="0">
                <a:solidFill>
                  <a:srgbClr val="000000"/>
                </a:solidFill>
                <a:latin typeface="Calibri" pitchFamily="34" charset="0"/>
                <a:ea typeface="ＭＳ Ｐゴシック" pitchFamily="34" charset="-128"/>
              </a:rPr>
              <a:t>16.1 Ο/Η δάσκαλος/α πρέπει να μπορεί να </a:t>
            </a:r>
            <a:r>
              <a:rPr lang="en-US" altLang="el-GR" sz="1800" b="1" smtClean="0">
                <a:solidFill>
                  <a:srgbClr val="FF0000"/>
                </a:solidFill>
                <a:latin typeface="Calibri" pitchFamily="34" charset="0"/>
                <a:ea typeface="ＭＳ Ｐゴシック" pitchFamily="34" charset="-128"/>
              </a:rPr>
              <a:t>χρησιμοποιεί τις προσεγγίσεις της διαθεματικής εργασίας</a:t>
            </a:r>
            <a:r>
              <a:rPr lang="en-US" altLang="el-GR" sz="1800" smtClean="0">
                <a:solidFill>
                  <a:srgbClr val="000000"/>
                </a:solidFill>
                <a:latin typeface="Calibri" pitchFamily="34" charset="0"/>
                <a:ea typeface="ＭＳ Ｐゴシック" pitchFamily="34" charset="-128"/>
              </a:rPr>
              <a:t> για να προάγει τη δημιουργικότητα στις φυσικές επιστήμες και τα μαθηματικά.</a:t>
            </a:r>
          </a:p>
          <a:p>
            <a:pPr marL="400050" lvl="1" indent="0">
              <a:buFont typeface="Arial" charset="0"/>
              <a:buNone/>
            </a:pPr>
            <a:r>
              <a:rPr lang="en-US" altLang="el-GR" sz="1800" smtClean="0">
                <a:solidFill>
                  <a:srgbClr val="000000"/>
                </a:solidFill>
                <a:latin typeface="Calibri" pitchFamily="34" charset="0"/>
                <a:ea typeface="ＭＳ Ｐゴシック" pitchFamily="34" charset="-128"/>
              </a:rPr>
              <a:t>16.2 Οι δάσκαλοι/ες πρέπει να μπορούν να </a:t>
            </a:r>
            <a:r>
              <a:rPr lang="en-US" altLang="el-GR" sz="1800" b="1" smtClean="0">
                <a:solidFill>
                  <a:srgbClr val="FF0000"/>
                </a:solidFill>
                <a:latin typeface="Calibri" pitchFamily="34" charset="0"/>
                <a:ea typeface="ＭＳ Ｐゴシック" pitchFamily="34" charset="-128"/>
              </a:rPr>
              <a:t>χρησιμοποιούν διάφορες προσεγγίσεις χρονικού προγραμματισμού</a:t>
            </a:r>
            <a:r>
              <a:rPr lang="en-US" altLang="el-GR" sz="1800" smtClean="0">
                <a:solidFill>
                  <a:srgbClr val="FF0000"/>
                </a:solidFill>
                <a:latin typeface="Calibri" pitchFamily="34" charset="0"/>
                <a:ea typeface="ＭＳ Ｐゴシック" pitchFamily="34" charset="-128"/>
              </a:rPr>
              <a:t>,</a:t>
            </a:r>
            <a:r>
              <a:rPr lang="en-US" altLang="el-GR" sz="1800" smtClean="0">
                <a:solidFill>
                  <a:srgbClr val="000000"/>
                </a:solidFill>
                <a:latin typeface="Calibri" pitchFamily="34" charset="0"/>
                <a:ea typeface="ＭＳ Ｐゴシック" pitchFamily="34" charset="-128"/>
              </a:rPr>
              <a:t> στο πλαίσιο του υφιστάμενου προγράμματος σπουδών και των προσδοκιών πολιτικής για να</a:t>
            </a:r>
            <a:r>
              <a:rPr lang="en-US" altLang="el-GR" sz="1800" b="1" smtClean="0">
                <a:solidFill>
                  <a:srgbClr val="FF0000"/>
                </a:solidFill>
                <a:latin typeface="Calibri" pitchFamily="34" charset="0"/>
                <a:ea typeface="ＭＳ Ｐゴシック" pitchFamily="34" charset="-128"/>
              </a:rPr>
              <a:t> μπορέσουν να υλοποιηθούν διαθεματικές εργασίες, αλλά και εξερευνήσεις και διερευνήσεις καθοδηγούμενες από τα παιδιά.</a:t>
            </a:r>
          </a:p>
          <a:p>
            <a:pPr marL="400050" lvl="1" indent="0">
              <a:buFont typeface="Arial" charset="0"/>
              <a:buNone/>
            </a:pPr>
            <a:r>
              <a:rPr lang="en-US" altLang="el-GR" sz="1800" smtClean="0">
                <a:solidFill>
                  <a:srgbClr val="000000"/>
                </a:solidFill>
                <a:latin typeface="Calibri" pitchFamily="34" charset="0"/>
                <a:ea typeface="ＭＳ Ｐゴシック" pitchFamily="34" charset="-128"/>
              </a:rPr>
              <a:t>16.3 Οι δάσκαλοι/ες πρέπει να μπορούν να </a:t>
            </a:r>
            <a:r>
              <a:rPr lang="en-US" altLang="el-GR" sz="1800" b="1" smtClean="0">
                <a:solidFill>
                  <a:srgbClr val="FF0000"/>
                </a:solidFill>
                <a:latin typeface="Calibri" pitchFamily="34" charset="0"/>
                <a:ea typeface="ＭＳ Ｐゴシック" pitchFamily="34" charset="-128"/>
              </a:rPr>
              <a:t>αναπτύσσουν διάφορ</a:t>
            </a:r>
            <a:r>
              <a:rPr lang="el-GR" altLang="el-GR" sz="1800" b="1" smtClean="0">
                <a:solidFill>
                  <a:srgbClr val="FF0000"/>
                </a:solidFill>
                <a:latin typeface="Calibri" pitchFamily="34" charset="0"/>
                <a:ea typeface="ＭＳ Ｐゴシック" pitchFamily="34" charset="-128"/>
              </a:rPr>
              <a:t>ου</a:t>
            </a:r>
            <a:r>
              <a:rPr lang="en-US" altLang="el-GR" sz="1800" b="1" smtClean="0">
                <a:solidFill>
                  <a:srgbClr val="FF0000"/>
                </a:solidFill>
                <a:latin typeface="Calibri" pitchFamily="34" charset="0"/>
                <a:ea typeface="ＭＳ Ｐゴシック" pitchFamily="34" charset="-128"/>
              </a:rPr>
              <a:t>ς </a:t>
            </a:r>
            <a:r>
              <a:rPr lang="el-GR" altLang="el-GR" sz="1800" b="1" smtClean="0">
                <a:solidFill>
                  <a:srgbClr val="FF0000"/>
                </a:solidFill>
                <a:latin typeface="Calibri" pitchFamily="34" charset="0"/>
                <a:ea typeface="ＭＳ Ｐゴシック" pitchFamily="34" charset="-128"/>
              </a:rPr>
              <a:t>συσχετισμούς</a:t>
            </a:r>
            <a:r>
              <a:rPr lang="en-US" altLang="el-GR" sz="1800" b="1" smtClean="0">
                <a:solidFill>
                  <a:srgbClr val="FF0000"/>
                </a:solidFill>
                <a:latin typeface="Calibri" pitchFamily="34" charset="0"/>
                <a:ea typeface="ＭＳ Ｐゴシック" pitchFamily="34" charset="-128"/>
              </a:rPr>
              <a:t> εντός του προγράμματος σπουδών</a:t>
            </a:r>
            <a:r>
              <a:rPr lang="en-US" altLang="el-GR" sz="1800" smtClean="0">
                <a:solidFill>
                  <a:srgbClr val="000000"/>
                </a:solidFill>
                <a:latin typeface="Calibri" pitchFamily="34" charset="0"/>
                <a:ea typeface="ＭＳ Ｐゴシック" pitchFamily="34" charset="-128"/>
              </a:rPr>
              <a:t> που να μπορούν να συμβάλουν στη διερεύνηση και στη δημιουργικότητα των παιδιών.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627313" y="404813"/>
            <a:ext cx="6265862" cy="1325562"/>
          </a:xfrm>
        </p:spPr>
        <p:txBody>
          <a:bodyPr/>
          <a:lstStyle/>
          <a:p>
            <a:r>
              <a:rPr lang="en-US" altLang="el-GR" sz="3200" b="1" smtClean="0">
                <a:solidFill>
                  <a:srgbClr val="00B050"/>
                </a:solidFill>
                <a:ea typeface="ＭＳ Ｐゴシック" pitchFamily="34" charset="-128"/>
              </a:rPr>
              <a:t>Τι σημαίνει διαθεματική διδασκαλία και μάθηση;</a:t>
            </a:r>
          </a:p>
        </p:txBody>
      </p:sp>
      <p:sp>
        <p:nvSpPr>
          <p:cNvPr id="3" name="Content Placeholder 2"/>
          <p:cNvSpPr>
            <a:spLocks noGrp="1"/>
          </p:cNvSpPr>
          <p:nvPr>
            <p:ph idx="1"/>
          </p:nvPr>
        </p:nvSpPr>
        <p:spPr>
          <a:xfrm>
            <a:off x="468313" y="1773238"/>
            <a:ext cx="8218487" cy="4248150"/>
          </a:xfrm>
        </p:spPr>
        <p:txBody>
          <a:bodyPr>
            <a:normAutofit lnSpcReduction="10000"/>
          </a:bodyPr>
          <a:lstStyle/>
          <a:p>
            <a:pPr>
              <a:buSzPct val="100000"/>
              <a:buFont typeface="Arial" charset="0"/>
              <a:buNone/>
              <a:defRPr/>
            </a:pPr>
            <a:r>
              <a:rPr lang="en-US" sz="2000" dirty="0" err="1" smtClean="0">
                <a:solidFill>
                  <a:srgbClr val="000000"/>
                </a:solidFill>
                <a:latin typeface="Calibri" pitchFamily="34" charset="0"/>
                <a:ea typeface="ＭＳ Ｐゴシック" pitchFamily="34" charset="-128"/>
              </a:rPr>
              <a:t>Υπάρχουν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διάφορες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προσεγγίσεις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ερμηνείες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όπως</a:t>
            </a:r>
            <a:r>
              <a:rPr lang="en-US" sz="2000" dirty="0" smtClean="0">
                <a:solidFill>
                  <a:srgbClr val="000000"/>
                </a:solidFill>
                <a:latin typeface="Calibri" pitchFamily="34" charset="0"/>
                <a:ea typeface="ＭＳ Ｐゴシック" pitchFamily="34" charset="-128"/>
              </a:rPr>
              <a:t>:</a:t>
            </a:r>
          </a:p>
          <a:p>
            <a:pPr>
              <a:defRPr/>
            </a:pPr>
            <a:r>
              <a:rPr lang="en-US" sz="2000" dirty="0" err="1" smtClean="0">
                <a:solidFill>
                  <a:srgbClr val="000000"/>
                </a:solidFill>
                <a:latin typeface="Calibri" pitchFamily="34" charset="0"/>
                <a:ea typeface="ＭＳ Ｐゴシック" pitchFamily="34" charset="-128"/>
              </a:rPr>
              <a:t>Σύνδεση</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κοινωνικών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συναισθηματικών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πρακτικών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πνευματικών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δεξιοτήτων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προδιαθέσεων</a:t>
            </a:r>
            <a:endParaRPr lang="en-US" sz="2000" dirty="0" smtClean="0">
              <a:solidFill>
                <a:srgbClr val="000000"/>
              </a:solidFill>
              <a:latin typeface="Calibri" pitchFamily="34" charset="0"/>
              <a:ea typeface="ＭＳ Ｐゴシック" pitchFamily="34" charset="-128"/>
            </a:endParaRPr>
          </a:p>
          <a:p>
            <a:pPr>
              <a:defRPr/>
            </a:pPr>
            <a:r>
              <a:rPr lang="en-US" sz="2000" dirty="0" err="1" smtClean="0">
                <a:solidFill>
                  <a:srgbClr val="000000"/>
                </a:solidFill>
                <a:latin typeface="Calibri" pitchFamily="34" charset="0"/>
                <a:ea typeface="ＭＳ Ｐゴシック" pitchFamily="34" charset="-128"/>
              </a:rPr>
              <a:t>Ανάπτυξη</a:t>
            </a:r>
            <a:r>
              <a:rPr lang="en-US" sz="2000" dirty="0" smtClean="0">
                <a:solidFill>
                  <a:srgbClr val="000000"/>
                </a:solidFill>
                <a:latin typeface="Calibri" pitchFamily="34" charset="0"/>
                <a:ea typeface="ＭＳ Ｐゴシック" pitchFamily="34" charset="-128"/>
              </a:rPr>
              <a:t> </a:t>
            </a:r>
            <a:r>
              <a:rPr lang="el-GR" sz="2000" dirty="0" smtClean="0">
                <a:solidFill>
                  <a:srgbClr val="000000"/>
                </a:solidFill>
                <a:latin typeface="Calibri" pitchFamily="34" charset="0"/>
                <a:ea typeface="ＭＳ Ｐゴシック" pitchFamily="34" charset="-128"/>
              </a:rPr>
              <a:t>συσχετισμών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μεταξύ</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μαθημάτων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του</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προγράμματος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σπουδών</a:t>
            </a:r>
            <a:r>
              <a:rPr lang="en-US" sz="2000" dirty="0" smtClean="0">
                <a:solidFill>
                  <a:srgbClr val="000000"/>
                </a:solidFill>
                <a:latin typeface="Calibri" pitchFamily="34" charset="0"/>
                <a:ea typeface="ＭＳ Ｐゴシック" pitchFamily="34" charset="-128"/>
              </a:rPr>
              <a:t>.</a:t>
            </a:r>
          </a:p>
          <a:p>
            <a:pPr>
              <a:defRPr/>
            </a:pPr>
            <a:r>
              <a:rPr lang="en-US" sz="2000" dirty="0" err="1" smtClean="0">
                <a:solidFill>
                  <a:srgbClr val="000000"/>
                </a:solidFill>
                <a:latin typeface="Calibri" pitchFamily="34" charset="0"/>
                <a:ea typeface="ＭＳ Ｐゴシック" pitchFamily="34" charset="-128"/>
              </a:rPr>
              <a:t>Αξιοποιώντας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γνώσεις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δεξιότητες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από</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διάφορα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μαθήματα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στο</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πλαίσιο</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μιας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θεματικής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εργασίας</a:t>
            </a:r>
            <a:r>
              <a:rPr lang="en-US" sz="2000" dirty="0" smtClean="0">
                <a:solidFill>
                  <a:srgbClr val="000000"/>
                </a:solidFill>
                <a:latin typeface="Calibri" pitchFamily="34" charset="0"/>
                <a:ea typeface="ＭＳ Ｐゴシック" pitchFamily="34" charset="-128"/>
              </a:rPr>
              <a:t> ή </a:t>
            </a:r>
            <a:r>
              <a:rPr lang="en-US" sz="2000" dirty="0" err="1" smtClean="0">
                <a:solidFill>
                  <a:srgbClr val="000000"/>
                </a:solidFill>
                <a:latin typeface="Calibri" pitchFamily="34" charset="0"/>
                <a:ea typeface="ＭＳ Ｐゴシック" pitchFamily="34" charset="-128"/>
              </a:rPr>
              <a:t>κατά</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την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επίλυση</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πραγματικών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προβλημάτων</a:t>
            </a:r>
            <a:r>
              <a:rPr lang="en-US" sz="2000" dirty="0" smtClean="0">
                <a:solidFill>
                  <a:srgbClr val="000000"/>
                </a:solidFill>
                <a:latin typeface="Calibri" pitchFamily="34" charset="0"/>
                <a:ea typeface="ＭＳ Ｐゴシック" pitchFamily="34" charset="-128"/>
              </a:rPr>
              <a:t>.</a:t>
            </a:r>
          </a:p>
          <a:p>
            <a:pPr>
              <a:defRPr/>
            </a:pPr>
            <a:r>
              <a:rPr lang="en-US" sz="2000" dirty="0" err="1" smtClean="0">
                <a:solidFill>
                  <a:srgbClr val="000000"/>
                </a:solidFill>
                <a:latin typeface="Calibri" pitchFamily="34" charset="0"/>
                <a:ea typeface="ＭＳ Ｐゴシック" pitchFamily="34" charset="-128"/>
              </a:rPr>
              <a:t>Παροχή</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ευκαιριών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για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επαναξιοποίηση</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χρήση</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γνώσεων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δεξιοτήτων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άλλων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μαθημάτων</a:t>
            </a:r>
            <a:r>
              <a:rPr lang="en-US" sz="2000" dirty="0" smtClean="0">
                <a:solidFill>
                  <a:srgbClr val="000000"/>
                </a:solidFill>
                <a:latin typeface="Calibri" pitchFamily="34" charset="0"/>
                <a:ea typeface="ＭＳ Ｐゴシック" pitchFamily="34" charset="-128"/>
              </a:rPr>
              <a:t>.</a:t>
            </a:r>
          </a:p>
          <a:p>
            <a:pPr>
              <a:defRPr/>
            </a:pPr>
            <a:r>
              <a:rPr lang="en-US" sz="2000" dirty="0" err="1" smtClean="0">
                <a:solidFill>
                  <a:srgbClr val="000000"/>
                </a:solidFill>
                <a:latin typeface="Calibri" pitchFamily="34" charset="0"/>
                <a:ea typeface="ＭＳ Ｐゴシック" pitchFamily="34" charset="-128"/>
              </a:rPr>
              <a:t>Σχεδιασμός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εμπειριών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μάθησης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με</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κίνητρο</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νόημα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για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τα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παιδιά</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που</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να</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έχουν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σχέση</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με</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την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καθημερινότητά</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τους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εκτός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σχολείου</a:t>
            </a:r>
            <a:r>
              <a:rPr lang="en-US" sz="2000" dirty="0" smtClean="0">
                <a:solidFill>
                  <a:srgbClr val="000000"/>
                </a:solidFill>
                <a:latin typeface="Calibri" pitchFamily="34" charset="0"/>
                <a:ea typeface="ＭＳ Ｐゴシック" pitchFamily="34" charset="-128"/>
              </a:rPr>
              <a:t>.</a:t>
            </a:r>
          </a:p>
          <a:p>
            <a:pPr>
              <a:defRPr/>
            </a:pPr>
            <a:r>
              <a:rPr lang="en-US" sz="2000" dirty="0" err="1" smtClean="0">
                <a:solidFill>
                  <a:srgbClr val="000000"/>
                </a:solidFill>
                <a:latin typeface="Calibri" pitchFamily="34" charset="0"/>
                <a:ea typeface="ＭＳ Ｐゴシック" pitchFamily="34" charset="-128"/>
              </a:rPr>
              <a:t>Ενίσχυση</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της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δημιουργικής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σκέψης</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στην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ανάπτυξη</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συσχετισμών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μεταξύ</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θεμάτων</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και</a:t>
            </a:r>
            <a:r>
              <a:rPr lang="en-US" sz="2000" dirty="0" smtClean="0">
                <a:solidFill>
                  <a:srgbClr val="000000"/>
                </a:solidFill>
                <a:latin typeface="Calibri" pitchFamily="34" charset="0"/>
                <a:ea typeface="ＭＳ Ｐゴシック" pitchFamily="34" charset="-128"/>
              </a:rPr>
              <a:t> </a:t>
            </a:r>
            <a:r>
              <a:rPr lang="en-US" sz="2000" dirty="0" err="1" smtClean="0">
                <a:solidFill>
                  <a:srgbClr val="000000"/>
                </a:solidFill>
                <a:latin typeface="Calibri" pitchFamily="34" charset="0"/>
                <a:ea typeface="ＭＳ Ｐゴシック" pitchFamily="34" charset="-128"/>
              </a:rPr>
              <a:t>κουλτούρων</a:t>
            </a:r>
            <a:r>
              <a:rPr lang="en-US" sz="2000" dirty="0" smtClean="0">
                <a:solidFill>
                  <a:srgbClr val="000000"/>
                </a:solidFill>
                <a:latin typeface="Calibri" pitchFamily="34" charset="0"/>
                <a:ea typeface="ＭＳ Ｐゴシック" pitchFamily="34" charset="-128"/>
              </a:rPr>
              <a:t>.</a:t>
            </a: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2964</TotalTime>
  <Words>3038</Words>
  <Application>Microsoft Office PowerPoint</Application>
  <PresentationFormat>On-screen Show (4:3)</PresentationFormat>
  <Paragraphs>315</Paragraphs>
  <Slides>36</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1_Custom Design</vt:lpstr>
      <vt:lpstr>Theme1</vt:lpstr>
      <vt:lpstr>Acrobat Document</vt:lpstr>
      <vt:lpstr>Επιμορφωτική Eνότητα 10  Διαθεματικές εργασίες</vt:lpstr>
      <vt:lpstr>Εισαγωγή στο έργο CEYS (χρησιμοποιήστε ανάλογα με το πλαίσιο)</vt:lpstr>
      <vt:lpstr>Σύνδεση διερευνητικής εκπαίδευσης στις φυσικές επιστήμες και δημιουργικών προσεγγίσεων</vt:lpstr>
      <vt:lpstr>Εννοιολογικό πλαίσιο (Creative Little Scientists, 2014)</vt:lpstr>
      <vt:lpstr>Συνέργειες μεταξύ διερευνητικών και δημιουργικών προσεγγίσεων  (Creative Little Scientists, 2012)</vt:lpstr>
      <vt:lpstr>Αρχικές προσδοκίες</vt:lpstr>
      <vt:lpstr>Στόχοι της ενότητας</vt:lpstr>
      <vt:lpstr>Σύνδεση με τις αρχές σχεδιασμού περιεχομένου και τα αποτελέσματα</vt:lpstr>
      <vt:lpstr>Τι σημαίνει διαθεματική διδασκαλία και μάθηση;</vt:lpstr>
      <vt:lpstr>Ποιοι είναι οι στόχοι της διαθεματικής διδασκαλίας και μάθησης; </vt:lpstr>
      <vt:lpstr>Πλεονεκτήματα των διαθεματικών προσεγγίσεων της εκπαίδευσης στις Φυσικές Επιστήμες 1 </vt:lpstr>
      <vt:lpstr>Πλεονεκτήματα των διαθεματικών προσεγγίσεων της εκπαίδευσης στις Φυσικές Επιστήμες 2</vt:lpstr>
      <vt:lpstr>Περίγραμμα της ενότητας</vt:lpstr>
      <vt:lpstr>Πρακτική δραστηριότητα Επιστημονική διερεύνηση που να εκτείνεται σε όλο το πρόγραμμα σπουδών</vt:lpstr>
      <vt:lpstr>Πρακτική δραστηριότητα 1  (Σύνδεση Φυσικών Επιστημών και Μαθηματικών)</vt:lpstr>
      <vt:lpstr>Πρακτική δραστηριότητα 2 (Σύνδεση με ανάγνωση και γραφή - ξεκινώντας με μια ιστορία) Ποια είναι τα καταλληλότερα υλικά για ωτοασπίδες;</vt:lpstr>
      <vt:lpstr> Πρακτική δραστηριότητα 3 (Σύνδεση με γεωγραφία, ιστορία τέχνης)  Ποια λαχανικά ενδείκνυνται για τη βαφή υφασμάτων;</vt:lpstr>
      <vt:lpstr>Σημασία μετρήσεων στις Φυσικές Επιστήμες</vt:lpstr>
      <vt:lpstr>Ανταλλαγή εμπειριών: Ευκαιρίες και προκλήσεις στις διαθεματικές εργασίες</vt:lpstr>
      <vt:lpstr>Συζήτηση των στόχων της διαθεματικής διδασκαλίας: ανάλυση παραδειγμάτων από την τάξη</vt:lpstr>
      <vt:lpstr>Επίπλευση ή βύθιση;</vt:lpstr>
      <vt:lpstr>Μαλακά παιχνίδια</vt:lpstr>
      <vt:lpstr>Γωνία ξυλουργού</vt:lpstr>
      <vt:lpstr>Τα οφέλη της διαθεματικής διδασκαλίας των Φυσικών Επιστημών  Ανάλυση περισσότερων παραδειγμάτων από την τάξη</vt:lpstr>
      <vt:lpstr>Πλαίσιο για τα παραδείγματα από την τάξη</vt:lpstr>
      <vt:lpstr>PowerPoint Presentation</vt:lpstr>
      <vt:lpstr>PowerPoint Presentation</vt:lpstr>
      <vt:lpstr>Ήχοι γύρω μας</vt:lpstr>
      <vt:lpstr>Ανάλυση παραδειγμάτων από την τάξη</vt:lpstr>
      <vt:lpstr> Ενίσχυση των δημιουργικών προδιαθέσεων στο πλαίσιο της διαθεματικής διδασκαλίας   (Creative Little Scientists, 2012) </vt:lpstr>
      <vt:lpstr>Ποιοι είναι οι ρόλοι του/της δασκάλου/ας;</vt:lpstr>
      <vt:lpstr>PowerPoint Presentation</vt:lpstr>
      <vt:lpstr>Αναστοχασμός</vt:lpstr>
      <vt:lpstr>Περισσότερες πληροφορίες</vt:lpstr>
      <vt:lpstr>ΕΥΧΑΡΙΣΤΩ!</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225</cp:revision>
  <cp:lastPrinted>2016-02-22T15:20:56Z</cp:lastPrinted>
  <dcterms:created xsi:type="dcterms:W3CDTF">2014-03-19T22:20:04Z</dcterms:created>
  <dcterms:modified xsi:type="dcterms:W3CDTF">2017-11-21T10:57:21Z</dcterms:modified>
</cp:coreProperties>
</file>