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8"/>
  </p:notesMasterIdLst>
  <p:sldIdLst>
    <p:sldId id="372" r:id="rId3"/>
    <p:sldId id="358" r:id="rId4"/>
    <p:sldId id="363" r:id="rId5"/>
    <p:sldId id="359" r:id="rId6"/>
    <p:sldId id="364" r:id="rId7"/>
    <p:sldId id="335" r:id="rId8"/>
    <p:sldId id="336" r:id="rId9"/>
    <p:sldId id="371" r:id="rId10"/>
    <p:sldId id="337" r:id="rId11"/>
    <p:sldId id="338" r:id="rId12"/>
    <p:sldId id="339" r:id="rId13"/>
    <p:sldId id="340" r:id="rId14"/>
    <p:sldId id="341" r:id="rId15"/>
    <p:sldId id="342" r:id="rId16"/>
    <p:sldId id="343" r:id="rId17"/>
    <p:sldId id="349" r:id="rId18"/>
    <p:sldId id="350" r:id="rId19"/>
    <p:sldId id="351" r:id="rId20"/>
    <p:sldId id="344" r:id="rId21"/>
    <p:sldId id="314" r:id="rId22"/>
    <p:sldId id="345" r:id="rId23"/>
    <p:sldId id="346" r:id="rId24"/>
    <p:sldId id="365" r:id="rId25"/>
    <p:sldId id="367" r:id="rId26"/>
    <p:sldId id="347" r:id="rId27"/>
    <p:sldId id="352" r:id="rId28"/>
    <p:sldId id="353" r:id="rId29"/>
    <p:sldId id="354" r:id="rId30"/>
    <p:sldId id="355" r:id="rId31"/>
    <p:sldId id="368" r:id="rId32"/>
    <p:sldId id="369" r:id="rId33"/>
    <p:sldId id="348" r:id="rId34"/>
    <p:sldId id="362" r:id="rId35"/>
    <p:sldId id="370" r:id="rId36"/>
    <p:sldId id="373" r:id="rId3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autoAdjust="0"/>
    <p:restoredTop sz="72293" autoAdjust="0"/>
  </p:normalViewPr>
  <p:slideViewPr>
    <p:cSldViewPr>
      <p:cViewPr>
        <p:scale>
          <a:sx n="50" d="100"/>
          <a:sy n="50" d="100"/>
        </p:scale>
        <p:origin x="-1632" y="125"/>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8563"/>
    </p:cViewPr>
  </p:sorterViewPr>
  <p:notesViewPr>
    <p:cSldViewPr snapToGrid="0" snapToObjects="1">
      <p:cViewPr>
        <p:scale>
          <a:sx n="161" d="100"/>
          <a:sy n="161" d="100"/>
        </p:scale>
        <p:origin x="-3496" y="40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pPr/>
              <a:t>16-Nov-17</a:t>
            </a:fld>
            <a:endParaRPr lang="el-G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pPr/>
              <a:t>‹#›</a:t>
            </a:fld>
            <a:endParaRPr lang="el-GR"/>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exploratorium.edu/ifi"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exploratorium.edu/ifi"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exploratorium.edu/ifi"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l-GR" sz="1100" b="0" kern="1200" dirty="0">
                <a:solidFill>
                  <a:schemeClr val="tx1"/>
                </a:solidFill>
                <a:effectLst/>
              </a:rPr>
              <a:t>Το έργο «Creativity in Early Years Science» είναι ένα ευρωπαϊκό έργο του Erasmus+ με εταίρους τις χώρες Ελλάδα, Ρουμανία, Βέλγιο και ΗΒ</a:t>
            </a:r>
          </a:p>
          <a:p>
            <a:endParaRPr lang="el-GR" sz="1100" b="0" kern="1200" dirty="0">
              <a:solidFill>
                <a:schemeClr val="tx1"/>
              </a:solidFill>
              <a:effectLst/>
            </a:endParaRPr>
          </a:p>
          <a:p>
            <a:r>
              <a:rPr lang="el-GR" sz="1100" dirty="0" smtClean="0"/>
              <a:t>Όπως αναφέρθηκε, στοχεύ</a:t>
            </a:r>
            <a:r>
              <a:rPr lang="el-GR" sz="1100" b="0" kern="1200" dirty="0" smtClean="0">
                <a:solidFill>
                  <a:schemeClr val="tx1"/>
                </a:solidFill>
                <a:effectLst/>
              </a:rPr>
              <a:t>ει στην ανάπτυξη μιας επαγγελματικής πορείας εξέλιξης των Ευρωπαίων δασκάλων, καθώς και στην ανάπτυξη συνοδευτικού υλικού για την 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(μέχρι την ηλικία των οκτώ). </a:t>
            </a:r>
          </a:p>
          <a:p>
            <a:endParaRPr lang="el-GR" sz="1100" b="0" kern="1200" dirty="0" smtClean="0">
              <a:solidFill>
                <a:schemeClr val="tx1"/>
              </a:solidFill>
              <a:effectLst/>
            </a:endParaRPr>
          </a:p>
          <a:p>
            <a:r>
              <a:rPr lang="el-GR" sz="1100" b="0" kern="1200" dirty="0" smtClean="0">
                <a:solidFill>
                  <a:schemeClr val="tx1"/>
                </a:solidFill>
                <a:effectLst/>
              </a:rPr>
              <a:t>Αποτελεί συνέχιση του έργου «Creative Little Scientists» (Δημιουργικοί Μικροί Επιστήμονες), έργο του 7ου ΠΠ της ΕΕ, στο πλαίσιο του οποίου καταρτίστηκαν οι αρχές σχεδιασμού των προγραμμάτων σπουδών για να ενισχυθεί η διερεύνηση και η δημιουργικότητα στην εκπαίδευση στις φυσικές επιστήμες.</a:t>
            </a:r>
            <a:endParaRPr lang="el-GR" sz="1100" b="0" kern="1200" dirty="0">
              <a:solidFill>
                <a:schemeClr val="tx1"/>
              </a:solidFill>
              <a:effectLst/>
            </a:endParaRPr>
          </a:p>
          <a:p>
            <a:endParaRPr lang="el-GR"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2</a:t>
            </a:fld>
            <a:endParaRPr lang="el-GR"/>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12</a:t>
            </a:fld>
            <a:endParaRPr lang="el-GR"/>
          </a:p>
        </p:txBody>
      </p:sp>
    </p:spTree>
    <p:extLst>
      <p:ext uri="{BB962C8B-B14F-4D97-AF65-F5344CB8AC3E}">
        <p14:creationId xmlns:p14="http://schemas.microsoft.com/office/powerpoint/2010/main" val="3757489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13</a:t>
            </a:fld>
            <a:endParaRPr lang="el-GR"/>
          </a:p>
        </p:txBody>
      </p:sp>
    </p:spTree>
    <p:extLst>
      <p:ext uri="{BB962C8B-B14F-4D97-AF65-F5344CB8AC3E}">
        <p14:creationId xmlns:p14="http://schemas.microsoft.com/office/powerpoint/2010/main" val="402649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000" baseline="0" dirty="0" smtClean="0"/>
              <a:t>Επιλεγμένα επεισόδια BE Sandbox, GE Water Enquiry</a:t>
            </a:r>
          </a:p>
          <a:p>
            <a:r>
              <a:rPr lang="el-GR" sz="1000" baseline="0" dirty="0" smtClean="0"/>
              <a:t>Πρότυπο UK EN Cars and Ramps 323-325, UK EN Sound 366-368</a:t>
            </a:r>
          </a:p>
          <a:p>
            <a:endParaRPr lang="el-GR" sz="1000"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14</a:t>
            </a:fld>
            <a:endParaRPr lang="el-GR"/>
          </a:p>
        </p:txBody>
      </p:sp>
    </p:spTree>
    <p:extLst>
      <p:ext uri="{BB962C8B-B14F-4D97-AF65-F5344CB8AC3E}">
        <p14:creationId xmlns:p14="http://schemas.microsoft.com/office/powerpoint/2010/main" val="4053393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smtClean="0"/>
          </a:p>
          <a:p>
            <a:r>
              <a:rPr lang="el-GR" smtClean="0"/>
              <a:t>Το πρώτο παράδειγμα είναι από το Βέλγιο, υλικά στο κουτί της άμμου, συνδεδεμένο με ένα θέμα για τις πέτρες.</a:t>
            </a:r>
          </a:p>
        </p:txBody>
      </p:sp>
      <p:sp>
        <p:nvSpPr>
          <p:cNvPr id="4" name="Slide Number Placeholder 3"/>
          <p:cNvSpPr>
            <a:spLocks noGrp="1"/>
          </p:cNvSpPr>
          <p:nvPr>
            <p:ph type="sldNum" sz="quarter" idx="10"/>
          </p:nvPr>
        </p:nvSpPr>
        <p:spPr/>
        <p:txBody>
          <a:bodyPr/>
          <a:lstStyle/>
          <a:p>
            <a:fld id="{D195098B-2C0E-4FC7-88C8-090D3FA4200A}" type="slidenum">
              <a:rPr lang="nl-BE" smtClean="0"/>
              <a:pPr/>
              <a:t>15</a:t>
            </a:fld>
            <a:endParaRPr lang="el-GR"/>
          </a:p>
        </p:txBody>
      </p:sp>
    </p:spTree>
    <p:extLst>
      <p:ext uri="{BB962C8B-B14F-4D97-AF65-F5344CB8AC3E}">
        <p14:creationId xmlns:p14="http://schemas.microsoft.com/office/powerpoint/2010/main" val="63185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mtClean="0"/>
              <a:t>Αυτό το δεύτερο παράδειγμα είναι από τη Γερμανία – ζητήθηκε από τα παιδιά να σχεδιάσουν τα δικά τους πειράματα για να αποδείξουν ότι και ο πάγος και ο ατμός προέρχονται από το νερό, επίσης τους ζητήθηκε να καταγράψουν τις ιδέες τους σε ένα φύλλο παρατηρήσεων.</a:t>
            </a:r>
            <a:endParaRPr lang="el-GR"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16</a:t>
            </a:fld>
            <a:endParaRPr lang="el-GR"/>
          </a:p>
        </p:txBody>
      </p:sp>
    </p:spTree>
    <p:extLst>
      <p:ext uri="{BB962C8B-B14F-4D97-AF65-F5344CB8AC3E}">
        <p14:creationId xmlns:p14="http://schemas.microsoft.com/office/powerpoint/2010/main" val="2119618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rPr>
              <a:t>Αυτό το παράδειγμα υλοποιήθηκε στον εξωτερικό χώρο έξω από την τάξη. </a:t>
            </a:r>
          </a:p>
          <a:p>
            <a:r>
              <a:rPr lang="el-GR" sz="1200" kern="1200" dirty="0" smtClean="0">
                <a:solidFill>
                  <a:schemeClr val="tx1"/>
                </a:solidFill>
                <a:effectLst/>
                <a:latin typeface="+mn-lt"/>
              </a:rPr>
              <a:t>Δύο</a:t>
            </a:r>
            <a:r>
              <a:rPr lang="el-GR" smtClean="0"/>
              <a:t> </a:t>
            </a:r>
            <a:r>
              <a:rPr lang="el-GR" sz="1200" kern="1200" dirty="0" smtClean="0">
                <a:solidFill>
                  <a:schemeClr val="tx1"/>
                </a:solidFill>
                <a:effectLst/>
                <a:latin typeface="+mn-lt"/>
              </a:rPr>
              <a:t>ράμπες</a:t>
            </a:r>
            <a:r>
              <a:rPr lang="el-GR" smtClean="0"/>
              <a:t> </a:t>
            </a:r>
            <a:r>
              <a:rPr lang="el-GR" sz="1200" kern="1200" dirty="0" smtClean="0">
                <a:solidFill>
                  <a:schemeClr val="tx1"/>
                </a:solidFill>
                <a:effectLst/>
                <a:latin typeface="+mn-lt"/>
              </a:rPr>
              <a:t>στήθηκαν η μία</a:t>
            </a:r>
            <a:r>
              <a:rPr lang="el-GR" smtClean="0"/>
              <a:t> </a:t>
            </a:r>
            <a:r>
              <a:rPr lang="el-GR" sz="1200" kern="1200" dirty="0" smtClean="0">
                <a:solidFill>
                  <a:schemeClr val="tx1"/>
                </a:solidFill>
                <a:effectLst/>
                <a:latin typeface="+mn-lt"/>
              </a:rPr>
              <a:t>κατά μήκος</a:t>
            </a:r>
            <a:r>
              <a:rPr lang="el-GR" smtClean="0"/>
              <a:t> </a:t>
            </a:r>
            <a:r>
              <a:rPr lang="el-GR" sz="1200" kern="1200" dirty="0" smtClean="0">
                <a:solidFill>
                  <a:schemeClr val="tx1"/>
                </a:solidFill>
                <a:effectLst/>
                <a:latin typeface="+mn-lt"/>
              </a:rPr>
              <a:t>της άλλης-</a:t>
            </a:r>
            <a:r>
              <a:rPr lang="el-GR" smtClean="0"/>
              <a:t>  </a:t>
            </a:r>
            <a:r>
              <a:rPr lang="el-GR" sz="1200" kern="1200" dirty="0" smtClean="0">
                <a:solidFill>
                  <a:schemeClr val="tx1"/>
                </a:solidFill>
                <a:effectLst/>
                <a:latin typeface="+mn-lt"/>
              </a:rPr>
              <a:t>δύο</a:t>
            </a:r>
            <a:r>
              <a:rPr lang="el-GR" smtClean="0"/>
              <a:t> </a:t>
            </a:r>
            <a:r>
              <a:rPr lang="el-GR" sz="1200" kern="1200" dirty="0" smtClean="0">
                <a:solidFill>
                  <a:schemeClr val="tx1"/>
                </a:solidFill>
                <a:effectLst/>
                <a:latin typeface="+mn-lt"/>
              </a:rPr>
              <a:t>επιμήκεις λευκοί</a:t>
            </a:r>
            <a:r>
              <a:rPr lang="el-GR" smtClean="0"/>
              <a:t> </a:t>
            </a:r>
            <a:r>
              <a:rPr lang="el-GR" sz="1200" kern="1200" dirty="0" smtClean="0">
                <a:solidFill>
                  <a:schemeClr val="tx1"/>
                </a:solidFill>
                <a:effectLst/>
                <a:latin typeface="+mn-lt"/>
              </a:rPr>
              <a:t>σωλήνες</a:t>
            </a:r>
            <a:r>
              <a:rPr lang="el-GR" smtClean="0"/>
              <a:t> </a:t>
            </a:r>
            <a:r>
              <a:rPr lang="el-GR" sz="1200" kern="1200" dirty="0" smtClean="0">
                <a:solidFill>
                  <a:schemeClr val="tx1"/>
                </a:solidFill>
                <a:effectLst/>
                <a:latin typeface="+mn-lt"/>
              </a:rPr>
              <a:t>με μπλε στηρίγματα σαν σκάλα σε κάθε άκρο με</a:t>
            </a:r>
            <a:r>
              <a:rPr lang="el-GR" smtClean="0"/>
              <a:t> </a:t>
            </a:r>
            <a:r>
              <a:rPr lang="el-GR" sz="1200" kern="1200" dirty="0" smtClean="0">
                <a:solidFill>
                  <a:schemeClr val="tx1"/>
                </a:solidFill>
                <a:effectLst/>
                <a:latin typeface="+mn-lt"/>
              </a:rPr>
              <a:t>διαβαθμίσεις, έτσι</a:t>
            </a:r>
            <a:r>
              <a:rPr lang="el-GR" smtClean="0"/>
              <a:t> </a:t>
            </a:r>
            <a:r>
              <a:rPr lang="el-GR" sz="1200" kern="1200" dirty="0" smtClean="0">
                <a:solidFill>
                  <a:schemeClr val="tx1"/>
                </a:solidFill>
                <a:effectLst/>
                <a:latin typeface="+mn-lt"/>
              </a:rPr>
              <a:t>ώστε το ύψος κάθε άκρου του σωλήνα</a:t>
            </a:r>
            <a:r>
              <a:rPr lang="el-GR" smtClean="0"/>
              <a:t> </a:t>
            </a:r>
            <a:r>
              <a:rPr lang="el-GR" sz="1200" kern="1200" dirty="0" smtClean="0">
                <a:solidFill>
                  <a:schemeClr val="tx1"/>
                </a:solidFill>
                <a:effectLst/>
                <a:latin typeface="+mn-lt"/>
              </a:rPr>
              <a:t>και</a:t>
            </a:r>
            <a:r>
              <a:rPr lang="el-GR" smtClean="0"/>
              <a:t> </a:t>
            </a:r>
            <a:r>
              <a:rPr lang="el-GR" sz="1200" kern="1200" dirty="0" smtClean="0">
                <a:solidFill>
                  <a:schemeClr val="tx1"/>
                </a:solidFill>
                <a:effectLst/>
                <a:latin typeface="+mn-lt"/>
              </a:rPr>
              <a:t>άρα και η κλίση της ράμπας να μπορούν</a:t>
            </a:r>
            <a:r>
              <a:rPr lang="el-GR" smtClean="0"/>
              <a:t> </a:t>
            </a:r>
            <a:r>
              <a:rPr lang="el-GR" sz="1200" kern="1200" dirty="0" smtClean="0">
                <a:solidFill>
                  <a:schemeClr val="tx1"/>
                </a:solidFill>
                <a:effectLst/>
                <a:latin typeface="+mn-lt"/>
              </a:rPr>
              <a:t>να</a:t>
            </a:r>
            <a:r>
              <a:rPr lang="el-GR" smtClean="0"/>
              <a:t> </a:t>
            </a:r>
            <a:r>
              <a:rPr lang="el-GR" sz="1200" kern="1200" dirty="0" smtClean="0">
                <a:solidFill>
                  <a:schemeClr val="tx1"/>
                </a:solidFill>
                <a:effectLst/>
                <a:latin typeface="+mn-lt"/>
              </a:rPr>
              <a:t>αλλάξουν. </a:t>
            </a:r>
          </a:p>
          <a:p>
            <a:r>
              <a:rPr lang="el-GR" sz="1200" kern="1200" dirty="0" smtClean="0">
                <a:solidFill>
                  <a:schemeClr val="tx1"/>
                </a:solidFill>
                <a:effectLst/>
                <a:latin typeface="+mn-lt"/>
              </a:rPr>
              <a:t>Δίπλα</a:t>
            </a:r>
            <a:r>
              <a:rPr lang="el-GR" smtClean="0"/>
              <a:t> </a:t>
            </a:r>
            <a:r>
              <a:rPr lang="el-GR" sz="1200" kern="1200" dirty="0" smtClean="0">
                <a:solidFill>
                  <a:schemeClr val="tx1"/>
                </a:solidFill>
                <a:effectLst/>
                <a:latin typeface="+mn-lt"/>
              </a:rPr>
              <a:t>υπήρχε ένα κουτί με διάφορα οχήματα διαφόρων</a:t>
            </a:r>
            <a:r>
              <a:rPr lang="el-GR" smtClean="0"/>
              <a:t> </a:t>
            </a:r>
            <a:r>
              <a:rPr lang="el-GR" sz="1200" kern="1200" dirty="0" smtClean="0">
                <a:solidFill>
                  <a:schemeClr val="tx1"/>
                </a:solidFill>
                <a:effectLst/>
                <a:latin typeface="+mn-lt"/>
              </a:rPr>
              <a:t>μεγεθών. </a:t>
            </a:r>
          </a:p>
          <a:p>
            <a:r>
              <a:rPr lang="el-GR" sz="1200" kern="1200" dirty="0" smtClean="0">
                <a:solidFill>
                  <a:schemeClr val="tx1"/>
                </a:solidFill>
                <a:effectLst/>
                <a:latin typeface="+mn-lt"/>
              </a:rPr>
              <a:t>Η δραστηριότητα κράτησε όλο το</a:t>
            </a:r>
            <a:r>
              <a:rPr lang="el-GR" smtClean="0"/>
              <a:t> </a:t>
            </a:r>
            <a:r>
              <a:rPr lang="el-GR" sz="1200" kern="1200" dirty="0" smtClean="0">
                <a:solidFill>
                  <a:schemeClr val="tx1"/>
                </a:solidFill>
                <a:effectLst/>
                <a:latin typeface="+mn-lt"/>
              </a:rPr>
              <a:t>απόγευμα</a:t>
            </a:r>
            <a:r>
              <a:rPr lang="el-GR" smtClean="0"/>
              <a:t> </a:t>
            </a:r>
            <a:r>
              <a:rPr lang="el-GR" sz="1200" kern="1200" dirty="0" smtClean="0">
                <a:solidFill>
                  <a:schemeClr val="tx1"/>
                </a:solidFill>
                <a:effectLst/>
                <a:latin typeface="+mn-lt"/>
              </a:rPr>
              <a:t>για</a:t>
            </a:r>
            <a:r>
              <a:rPr lang="el-GR" smtClean="0"/>
              <a:t> </a:t>
            </a:r>
            <a:r>
              <a:rPr lang="el-GR" sz="1200" kern="1200" dirty="0" smtClean="0">
                <a:solidFill>
                  <a:schemeClr val="tx1"/>
                </a:solidFill>
                <a:effectLst/>
                <a:latin typeface="+mn-lt"/>
              </a:rPr>
              <a:t>να μπορέσουν</a:t>
            </a:r>
            <a:r>
              <a:rPr lang="el-GR" smtClean="0"/>
              <a:t> </a:t>
            </a:r>
            <a:r>
              <a:rPr lang="el-GR" sz="1200" kern="1200" dirty="0" smtClean="0">
                <a:solidFill>
                  <a:schemeClr val="tx1"/>
                </a:solidFill>
                <a:effectLst/>
                <a:latin typeface="+mn-lt"/>
              </a:rPr>
              <a:t>τα παιδιά να</a:t>
            </a:r>
            <a:r>
              <a:rPr lang="el-GR" smtClean="0"/>
              <a:t> </a:t>
            </a:r>
            <a:r>
              <a:rPr lang="el-GR" sz="1200" kern="1200" dirty="0" smtClean="0">
                <a:solidFill>
                  <a:schemeClr val="tx1"/>
                </a:solidFill>
                <a:effectLst/>
                <a:latin typeface="+mn-lt"/>
              </a:rPr>
              <a:t>πηγαινοέρχονται</a:t>
            </a:r>
            <a:r>
              <a:rPr lang="el-GR" smtClean="0"/>
              <a:t> </a:t>
            </a:r>
            <a:r>
              <a:rPr lang="el-GR" sz="1200" kern="1200" dirty="0" smtClean="0">
                <a:solidFill>
                  <a:schemeClr val="tx1"/>
                </a:solidFill>
                <a:effectLst/>
                <a:latin typeface="+mn-lt"/>
              </a:rPr>
              <a:t>ενώ</a:t>
            </a:r>
            <a:r>
              <a:rPr lang="el-GR" smtClean="0"/>
              <a:t> </a:t>
            </a:r>
            <a:r>
              <a:rPr lang="el-GR" sz="1200" kern="1200" dirty="0" smtClean="0">
                <a:solidFill>
                  <a:schemeClr val="tx1"/>
                </a:solidFill>
                <a:effectLst/>
                <a:latin typeface="+mn-lt"/>
              </a:rPr>
              <a:t>υπήρχε αρκετός χώρος</a:t>
            </a:r>
            <a:r>
              <a:rPr lang="el-GR" smtClean="0"/>
              <a:t> </a:t>
            </a:r>
            <a:r>
              <a:rPr lang="el-GR" sz="1200" kern="1200" dirty="0" smtClean="0">
                <a:solidFill>
                  <a:schemeClr val="tx1"/>
                </a:solidFill>
                <a:effectLst/>
                <a:latin typeface="+mn-lt"/>
              </a:rPr>
              <a:t>και χρόνος για να μπορέσουν</a:t>
            </a:r>
            <a:r>
              <a:rPr lang="el-GR" smtClean="0"/>
              <a:t> </a:t>
            </a:r>
            <a:r>
              <a:rPr lang="el-GR" sz="1200" kern="1200" dirty="0" smtClean="0">
                <a:solidFill>
                  <a:schemeClr val="tx1"/>
                </a:solidFill>
                <a:effectLst/>
                <a:latin typeface="+mn-lt"/>
              </a:rPr>
              <a:t>τα παιδιά</a:t>
            </a:r>
            <a:r>
              <a:rPr lang="el-GR" smtClean="0"/>
              <a:t> </a:t>
            </a:r>
            <a:r>
              <a:rPr lang="el-GR" sz="1200" kern="1200" dirty="0" smtClean="0">
                <a:solidFill>
                  <a:schemeClr val="tx1"/>
                </a:solidFill>
                <a:effectLst/>
                <a:latin typeface="+mn-lt"/>
              </a:rPr>
              <a:t>να συνεχίσουν τις</a:t>
            </a:r>
            <a:r>
              <a:rPr lang="el-GR" smtClean="0"/>
              <a:t> </a:t>
            </a:r>
            <a:r>
              <a:rPr lang="el-GR" sz="1200" kern="1200" dirty="0" smtClean="0">
                <a:solidFill>
                  <a:schemeClr val="tx1"/>
                </a:solidFill>
                <a:effectLst/>
                <a:latin typeface="+mn-lt"/>
              </a:rPr>
              <a:t>δικές τους</a:t>
            </a:r>
            <a:r>
              <a:rPr lang="el-GR" smtClean="0"/>
              <a:t> </a:t>
            </a:r>
            <a:r>
              <a:rPr lang="el-GR" sz="1200" kern="1200" dirty="0" smtClean="0">
                <a:solidFill>
                  <a:schemeClr val="tx1"/>
                </a:solidFill>
                <a:effectLst/>
                <a:latin typeface="+mn-lt"/>
              </a:rPr>
              <a:t>ιδέες</a:t>
            </a:r>
            <a:r>
              <a:rPr lang="el-GR" smtClean="0"/>
              <a:t> </a:t>
            </a:r>
            <a:r>
              <a:rPr lang="el-GR" sz="1200" kern="1200" dirty="0" smtClean="0">
                <a:solidFill>
                  <a:schemeClr val="tx1"/>
                </a:solidFill>
                <a:effectLst/>
                <a:latin typeface="+mn-lt"/>
              </a:rPr>
              <a:t>και</a:t>
            </a:r>
            <a:r>
              <a:rPr lang="el-GR" smtClean="0"/>
              <a:t> </a:t>
            </a:r>
            <a:r>
              <a:rPr lang="el-GR" sz="1200" kern="1200" dirty="0" smtClean="0">
                <a:solidFill>
                  <a:schemeClr val="tx1"/>
                </a:solidFill>
                <a:effectLst/>
                <a:latin typeface="+mn-lt"/>
              </a:rPr>
              <a:t>τα ενδιαφέροντά</a:t>
            </a:r>
            <a:r>
              <a:rPr lang="el-GR" smtClean="0"/>
              <a:t> τους. </a:t>
            </a:r>
            <a:endParaRPr lang="el-GR"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17</a:t>
            </a:fld>
            <a:endParaRPr lang="el-GR"/>
          </a:p>
        </p:txBody>
      </p:sp>
    </p:spTree>
    <p:extLst>
      <p:ext uri="{BB962C8B-B14F-4D97-AF65-F5344CB8AC3E}">
        <p14:creationId xmlns:p14="http://schemas.microsoft.com/office/powerpoint/2010/main" val="442249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rPr>
              <a:t>Τα τραπέζια έχουν ετοιμαστεί με εξοπλισμό για εξερεύνηση: γκραν κάσα, ταμπούρο και τύμπανο από τενεκέδες (steel pan), καθένα με μια κούπα ρύζι, μπουκάλια και χρωματιστό νερό σε μια κανάτα, δίσκοι, κανάτες, νερό και διαπασών, πνευστά όργανα, σωλήνες σε διάφορα μήκη, κοπανάκι. Όλα τα τραπέζια έχουν μεγάλα κομμάτια χαρτιού και μαρκαδόρους. Τα παιδιά είχαν περίπου 30 λεπτά για να εξερευνήσουν τον εξοπλισμό στα δύο τραπέζια και έπειτα έπρεπε να βρουν έναν τρόπο να σχεδιάσουν στο χαρτί πώς παράγεται ο ήχος. </a:t>
            </a:r>
          </a:p>
          <a:p>
            <a:endParaRPr lang="el-GR"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18</a:t>
            </a:fld>
            <a:endParaRPr lang="el-GR"/>
          </a:p>
        </p:txBody>
      </p:sp>
    </p:spTree>
    <p:extLst>
      <p:ext uri="{BB962C8B-B14F-4D97-AF65-F5344CB8AC3E}">
        <p14:creationId xmlns:p14="http://schemas.microsoft.com/office/powerpoint/2010/main" val="91485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19</a:t>
            </a:fld>
            <a:endParaRPr lang="el-GR"/>
          </a:p>
        </p:txBody>
      </p:sp>
    </p:spTree>
    <p:extLst>
      <p:ext uri="{BB962C8B-B14F-4D97-AF65-F5344CB8AC3E}">
        <p14:creationId xmlns:p14="http://schemas.microsoft.com/office/powerpoint/2010/main" val="1070233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mtClean="0"/>
              <a:t>Οι προσεγγίσεις που ανέπτυξαν από κοινού ο ενήλικας και τα παιδιά συνεχίστηκαν ανεξάρτητα από τα παιδιά σε ομάδες που όλο και μεγάλωναν - έκαναν συγκρίσεις</a:t>
            </a:r>
          </a:p>
          <a:p>
            <a:endParaRPr lang="el-GR" dirty="0"/>
          </a:p>
          <a:p>
            <a:r>
              <a:rPr lang="el-GR" smtClean="0"/>
              <a:t>Στο πλαίσιο της ανεξάρτητης έρευνας αυτού του ενός παιδιού - την κατεύθυνση δείχνουν και πάλι οι φωτογραφίες</a:t>
            </a:r>
          </a:p>
          <a:p>
            <a:r>
              <a:rPr lang="el-GR" smtClean="0"/>
              <a:t>Ενήλικας που την ενθαρρύνει να διατυπώσει ιδέες</a:t>
            </a:r>
          </a:p>
          <a:p>
            <a:endParaRPr lang="el-GR" dirty="0"/>
          </a:p>
          <a:p>
            <a:r>
              <a:rPr lang="el-GR" smtClean="0"/>
              <a:t>Δυναμικό δημιουργικότητας ανωτέρω.</a:t>
            </a:r>
            <a:endParaRPr lang="el-GR" dirty="0"/>
          </a:p>
        </p:txBody>
      </p:sp>
      <p:sp>
        <p:nvSpPr>
          <p:cNvPr id="4" name="Slide Number Placeholder 3"/>
          <p:cNvSpPr>
            <a:spLocks noGrp="1"/>
          </p:cNvSpPr>
          <p:nvPr>
            <p:ph type="sldNum" sz="quarter" idx="10"/>
          </p:nvPr>
        </p:nvSpPr>
        <p:spPr/>
        <p:txBody>
          <a:bodyPr/>
          <a:lstStyle/>
          <a:p>
            <a:fld id="{136DE857-54C0-5645-AF57-2AC2EC309B91}" type="slidenum">
              <a:rPr lang="en-US" smtClean="0"/>
              <a:pPr/>
              <a:t>20</a:t>
            </a:fld>
            <a:endParaRPr lang="el-GR"/>
          </a:p>
        </p:txBody>
      </p:sp>
    </p:spTree>
    <p:extLst>
      <p:ext uri="{BB962C8B-B14F-4D97-AF65-F5344CB8AC3E}">
        <p14:creationId xmlns:p14="http://schemas.microsoft.com/office/powerpoint/2010/main" val="1386399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mtClean="0"/>
              <a:t>Έχετε καμία πρόταση; </a:t>
            </a:r>
          </a:p>
          <a:p>
            <a:r>
              <a:rPr lang="el-GR" smtClean="0"/>
              <a:t>Πάρτε το φύλλο καταγραφής σας και σημειώστε ευκαιρίες ενίσχυσης της δημιουργικότητας στο παράδειγμά σας.</a:t>
            </a:r>
          </a:p>
          <a:p>
            <a:endParaRPr lang="el-GR" baseline="0" dirty="0" smtClean="0"/>
          </a:p>
          <a:p>
            <a:r>
              <a:rPr lang="el-GR" smtClean="0"/>
              <a:t>Σύντομη ανατροφοδότηση με όλη την ομάδα, ευκαιρίες σε κάθε επεισόδιο, συγκεκριμένα δυνατά σημεία/σημεία που χρειάζονται περαιτέρω ενθάρρυνση</a:t>
            </a:r>
          </a:p>
          <a:p>
            <a:endParaRPr lang="el-GR" baseline="0" dirty="0" smtClean="0"/>
          </a:p>
          <a:p>
            <a:r>
              <a:rPr lang="el-GR" smtClean="0"/>
              <a:t>Αναρτήστε αφίσες</a:t>
            </a:r>
          </a:p>
        </p:txBody>
      </p:sp>
      <p:sp>
        <p:nvSpPr>
          <p:cNvPr id="4" name="Slide Number Placeholder 3"/>
          <p:cNvSpPr>
            <a:spLocks noGrp="1"/>
          </p:cNvSpPr>
          <p:nvPr>
            <p:ph type="sldNum" sz="quarter" idx="10"/>
          </p:nvPr>
        </p:nvSpPr>
        <p:spPr/>
        <p:txBody>
          <a:bodyPr/>
          <a:lstStyle/>
          <a:p>
            <a:fld id="{D195098B-2C0E-4FC7-88C8-090D3FA4200A}" type="slidenum">
              <a:rPr lang="nl-BE" smtClean="0"/>
              <a:pPr/>
              <a:t>21</a:t>
            </a:fld>
            <a:endParaRPr lang="el-GR"/>
          </a:p>
        </p:txBody>
      </p:sp>
    </p:spTree>
    <p:extLst>
      <p:ext uri="{BB962C8B-B14F-4D97-AF65-F5344CB8AC3E}">
        <p14:creationId xmlns:p14="http://schemas.microsoft.com/office/powerpoint/2010/main" val="363246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mtClean="0"/>
              <a:t>Βασική πρόκληση του έργου «Creative Little Scientists» ήταν να οριστεί τι σημαίνει «δημιουργικότητα» στις φυσικές επιστήμες και τα μαθηματικά. Συχνά χρησιμοποιούμε τον όρο «δημιουργικότητα» με μάλλον γενικό τρόπο, ενώ εμφανίζεται και σε έγγραφα χάραξης πολιτικής, αλλά τι ακριβώς σημαίνει;</a:t>
            </a:r>
          </a:p>
          <a:p>
            <a:endParaRPr lang="el-GR" dirty="0" smtClean="0"/>
          </a:p>
          <a:p>
            <a:r>
              <a:rPr lang="el-GR" smtClean="0"/>
              <a:t>Στηριζόμενοι σε μεγάλο εύρος πηγών και συζητήσεων με ενδιαφερόμενα μέρη από κοινότητες σχετικά με την πρώιμη παιδική ηλικία και την εκπαίδευση στις φυσικές επιστήμες, αναπτύξαμε τους παρακάτω ορισμούς που αποτελούν κεντρικό στοιχείο του έργου.</a:t>
            </a:r>
          </a:p>
          <a:p>
            <a:endParaRPr lang="el-GR"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pPr/>
              <a:t>3</a:t>
            </a:fld>
            <a:endParaRPr lang="el-GR"/>
          </a:p>
        </p:txBody>
      </p:sp>
    </p:spTree>
    <p:extLst>
      <p:ext uri="{BB962C8B-B14F-4D97-AF65-F5344CB8AC3E}">
        <p14:creationId xmlns:p14="http://schemas.microsoft.com/office/powerpoint/2010/main" val="1371866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a:t>
            </a:r>
            <a:r>
              <a:rPr lang="en-US" b="1" dirty="0" smtClean="0">
                <a:solidFill>
                  <a:prstClr val="black"/>
                </a:solidFill>
                <a:latin typeface="Calibri" panose="020F0502020204030204" pitchFamily="34" charset="0"/>
                <a:cs typeface="Calibri" panose="020F0502020204030204" pitchFamily="34" charset="0"/>
              </a:rPr>
              <a:t>:</a:t>
            </a:r>
          </a:p>
          <a:p>
            <a:r>
              <a:rPr lang="en-US" sz="1200" i="1" dirty="0" smtClean="0">
                <a:latin typeface="Calibri" panose="020F0502020204030204" pitchFamily="34" charset="0"/>
                <a:cs typeface="Calibri" panose="020F0502020204030204" pitchFamily="34" charset="0"/>
              </a:rPr>
              <a:t>H</a:t>
            </a:r>
            <a:r>
              <a:rPr lang="el-GR" sz="1200" i="1" dirty="0" smtClean="0">
                <a:latin typeface="Calibri" panose="020F0502020204030204" pitchFamily="34" charset="0"/>
                <a:cs typeface="Calibri" panose="020F0502020204030204" pitchFamily="34" charset="0"/>
              </a:rPr>
              <a:t> σκόπιμη διαδικασία της φαντασίας η οποία παράγει πρωτότυπα και αξιόλογα αποτελέσματα για το μαθητή</a:t>
            </a:r>
            <a:r>
              <a:rPr lang="en-US" sz="1200" i="1" dirty="0" smtClean="0">
                <a:latin typeface="Calibri" panose="020F0502020204030204" pitchFamily="34" charset="0"/>
                <a:cs typeface="Calibri" panose="020F0502020204030204" pitchFamily="34" charset="0"/>
              </a:rPr>
              <a:t>.</a:t>
            </a:r>
            <a:endParaRPr lang="el-GR" sz="1200" i="1" dirty="0" smtClean="0">
              <a:latin typeface="Calibri" panose="020F0502020204030204" pitchFamily="34" charset="0"/>
              <a:cs typeface="Calibri" panose="020F0502020204030204" pitchFamily="34" charset="0"/>
            </a:endParaRPr>
          </a:p>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 στις Φυσικές Επιστήμες</a:t>
            </a:r>
            <a:r>
              <a:rPr lang="en-US" b="1" dirty="0" smtClean="0">
                <a:solidFill>
                  <a:prstClr val="black"/>
                </a:solidFill>
                <a:latin typeface="Calibri" panose="020F0502020204030204" pitchFamily="34" charset="0"/>
                <a:cs typeface="Calibri" panose="020F0502020204030204" pitchFamily="34" charset="0"/>
              </a:rPr>
              <a:t>:</a:t>
            </a:r>
          </a:p>
          <a:p>
            <a:r>
              <a:rPr lang="el-GR" sz="1200" i="1" dirty="0" smtClean="0">
                <a:solidFill>
                  <a:prstClr val="black"/>
                </a:solidFill>
                <a:latin typeface="Calibri" panose="020F0502020204030204" pitchFamily="34" charset="0"/>
                <a:cs typeface="Calibri" panose="020F0502020204030204" pitchFamily="34" charset="0"/>
              </a:rPr>
              <a:t>Η γένεση ιδεών και στρατηγικών ως άτομο ή ως κοινότητα, η</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κριτική επιχειρηματολογία μεταξύ αυτών και η παραγωγή</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αληθοφανών εξηγήσεων και στρατηγικών σύμφωνων με τα διαθέσιμα</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στοιχεία.</a:t>
            </a:r>
            <a:endParaRPr lang="nl-BE" sz="1200" b="1" dirty="0" smtClean="0">
              <a:solidFill>
                <a:prstClr val="black"/>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22</a:t>
            </a:fld>
            <a:endParaRPr lang="el-GR"/>
          </a:p>
        </p:txBody>
      </p:sp>
    </p:spTree>
    <p:extLst>
      <p:ext uri="{BB962C8B-B14F-4D97-AF65-F5344CB8AC3E}">
        <p14:creationId xmlns:p14="http://schemas.microsoft.com/office/powerpoint/2010/main" val="1168044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532065"/>
            <a:ext cx="6336704" cy="4651544"/>
          </a:xfrm>
        </p:spPr>
        <p:txBody>
          <a:bodyPr/>
          <a:lstStyle/>
          <a:p>
            <a:r>
              <a:rPr lang="el-GR" b="1" dirty="0" smtClean="0"/>
              <a:t>Το υλικό αυτό προέρχεται από το εργαστήρι Assessing for learning III Effective Questioning που δημιούργησε το Institute of Inquiry </a:t>
            </a:r>
            <a:r>
              <a:rPr lang="el-GR" sz="1200" dirty="0" smtClean="0">
                <a:hlinkClick r:id="rId3"/>
              </a:rPr>
              <a:t>www.exploratorium.edu/ifi</a:t>
            </a:r>
            <a:r>
              <a:rPr lang="el-GR" sz="1200" dirty="0" smtClean="0"/>
              <a:t> για να χρησιμοποιηθεί κατά τις ανάγκες.</a:t>
            </a:r>
            <a:endParaRPr lang="el-GR" b="1" dirty="0" smtClean="0"/>
          </a:p>
          <a:p>
            <a:endParaRPr lang="el-GR" b="1" dirty="0" smtClean="0"/>
          </a:p>
          <a:p>
            <a:r>
              <a:rPr lang="el-GR" b="1" dirty="0" smtClean="0"/>
              <a:t>1</a:t>
            </a:r>
            <a:r>
              <a:rPr lang="el-GR" b="1" baseline="30000" dirty="0" smtClean="0"/>
              <a:t>η</a:t>
            </a:r>
            <a:r>
              <a:rPr lang="el-GR" b="1" dirty="0" smtClean="0"/>
              <a:t> στήλη</a:t>
            </a:r>
            <a:r>
              <a:rPr lang="el-GR" dirty="0" smtClean="0"/>
              <a:t>: &gt; Τι κοινό πιστεύετε ότι έχουν αυτές οι ερωτήσεις;</a:t>
            </a:r>
          </a:p>
          <a:p>
            <a:r>
              <a:rPr lang="el-GR" dirty="0" smtClean="0"/>
              <a:t>(</a:t>
            </a:r>
            <a:r>
              <a:rPr lang="el-GR" sz="1200" b="0" i="0" u="none" strike="noStrike" kern="1200" baseline="0" dirty="0" smtClean="0">
                <a:solidFill>
                  <a:schemeClr val="tx1"/>
                </a:solidFill>
                <a:latin typeface="+mn-lt"/>
              </a:rPr>
              <a:t>Δέχονται μόνο μία σωστή απάντηση για ένα συγκεκριμένο επιστημονικό θέμα ή φαινόμενο.)</a:t>
            </a:r>
          </a:p>
          <a:p>
            <a:r>
              <a:rPr lang="el-GR" sz="1200" b="0" i="0" u="none" strike="noStrike" kern="1200" baseline="0" dirty="0" smtClean="0">
                <a:solidFill>
                  <a:schemeClr val="tx1"/>
                </a:solidFill>
                <a:latin typeface="+mn-lt"/>
              </a:rPr>
              <a:t>&gt; </a:t>
            </a:r>
            <a:r>
              <a:rPr lang="el-GR" sz="1200" b="0" i="1" u="none" strike="noStrike" kern="1200" baseline="0" dirty="0" smtClean="0">
                <a:solidFill>
                  <a:schemeClr val="tx1"/>
                </a:solidFill>
                <a:latin typeface="+mn-lt"/>
              </a:rPr>
              <a:t>Τι ζητάται εδώ από τους μαθητές και τις μαθήτριες;</a:t>
            </a:r>
          </a:p>
          <a:p>
            <a:r>
              <a:rPr lang="el-GR" sz="1200" b="0" i="0" u="none" strike="noStrike" kern="1200" baseline="0" dirty="0" smtClean="0">
                <a:solidFill>
                  <a:schemeClr val="tx1"/>
                </a:solidFill>
                <a:latin typeface="+mn-lt"/>
              </a:rPr>
              <a:t>Αφού πάρετε ορισμένες απαντήσεις, εξηγήστε:</a:t>
            </a:r>
          </a:p>
          <a:p>
            <a:r>
              <a:rPr lang="el-GR" sz="1200" b="0" i="0" u="none" strike="noStrike" kern="1200" baseline="0" dirty="0" smtClean="0">
                <a:solidFill>
                  <a:schemeClr val="tx1"/>
                </a:solidFill>
                <a:latin typeface="+mn-lt"/>
              </a:rPr>
              <a:t>&gt; </a:t>
            </a:r>
            <a:r>
              <a:rPr lang="el-GR" sz="1200" b="0" i="1" u="none" strike="noStrike" kern="1200" baseline="0" dirty="0" smtClean="0">
                <a:solidFill>
                  <a:schemeClr val="tx1"/>
                </a:solidFill>
                <a:latin typeface="+mn-lt"/>
              </a:rPr>
              <a:t>Αυτά τα είδη ερωτήσεων ζητούν απάντηση για ένα συγκεκριμένο επιστημονικό ζήτημα, σε αυτή την περίπτωση για γωνιακούς καθρέφτες ή αυγά που επιπλέουν και βυθίζονται. Αυτές είναι θεματοκεντρικές ερωτήσεις. Δέχονται απαντήσεις που μπορεί να είναι σωστές ή λάθος.</a:t>
            </a:r>
          </a:p>
          <a:p>
            <a:r>
              <a:rPr lang="el-GR" sz="1200" b="1" i="1" u="none" strike="noStrike" kern="1200" baseline="0" dirty="0" smtClean="0">
                <a:solidFill>
                  <a:schemeClr val="tx1"/>
                </a:solidFill>
                <a:latin typeface="+mn-lt"/>
              </a:rPr>
              <a:t>2</a:t>
            </a:r>
            <a:r>
              <a:rPr lang="el-GR" sz="1200" b="1" i="1" u="none" strike="noStrike" kern="1200" baseline="30000" dirty="0" smtClean="0">
                <a:solidFill>
                  <a:schemeClr val="tx1"/>
                </a:solidFill>
                <a:latin typeface="+mn-lt"/>
              </a:rPr>
              <a:t>η</a:t>
            </a:r>
            <a:r>
              <a:rPr lang="el-GR" sz="1200" b="1" i="1" u="none" strike="noStrike" kern="1200" baseline="0" dirty="0" smtClean="0">
                <a:solidFill>
                  <a:schemeClr val="tx1"/>
                </a:solidFill>
                <a:latin typeface="+mn-lt"/>
              </a:rPr>
              <a:t> στήλη</a:t>
            </a:r>
            <a:r>
              <a:rPr lang="el-GR" sz="1200" b="0" i="1" u="none" strike="noStrike" kern="1200" baseline="0" dirty="0" smtClean="0">
                <a:solidFill>
                  <a:schemeClr val="tx1"/>
                </a:solidFill>
                <a:latin typeface="+mn-lt"/>
              </a:rPr>
              <a:t>: </a:t>
            </a:r>
            <a:r>
              <a:rPr lang="el-GR" dirty="0" smtClean="0"/>
              <a:t>&gt; Τι κοινό πιστεύετε ότι έχουν αυτές οι ερωτήσεις;</a:t>
            </a:r>
          </a:p>
          <a:p>
            <a:r>
              <a:rPr lang="el-GR" dirty="0" smtClean="0"/>
              <a:t>(Ζ</a:t>
            </a:r>
            <a:r>
              <a:rPr lang="el-GR" sz="1200" b="0" i="0" u="none" strike="noStrike" kern="1200" baseline="0" dirty="0" smtClean="0">
                <a:solidFill>
                  <a:schemeClr val="tx1"/>
                </a:solidFill>
                <a:latin typeface="+mn-lt"/>
              </a:rPr>
              <a:t>ητούν τις ιδέες των μαθητών και των μαθητριών και κάθε απάντηση που περιγράφει τις ιδέες τους θεωρείται «σωστή» απάντηση.)</a:t>
            </a:r>
          </a:p>
          <a:p>
            <a:r>
              <a:rPr lang="el-GR" sz="1200" b="0" i="0" u="none" strike="noStrike" kern="1200" baseline="0" dirty="0" smtClean="0">
                <a:solidFill>
                  <a:schemeClr val="tx1"/>
                </a:solidFill>
                <a:latin typeface="+mn-lt"/>
              </a:rPr>
              <a:t>&gt; </a:t>
            </a:r>
            <a:r>
              <a:rPr lang="el-GR" sz="1200" b="0" i="1" u="none" strike="noStrike" kern="1200" baseline="0" dirty="0" smtClean="0">
                <a:solidFill>
                  <a:schemeClr val="tx1"/>
                </a:solidFill>
                <a:latin typeface="+mn-lt"/>
              </a:rPr>
              <a:t>Τι ζητάται εδώ από τους μαθητές και τις μαθήτριες;</a:t>
            </a:r>
          </a:p>
          <a:p>
            <a:r>
              <a:rPr lang="el-GR" sz="1200" b="0" i="0" u="none" strike="noStrike" kern="1200" baseline="0" dirty="0" smtClean="0">
                <a:solidFill>
                  <a:schemeClr val="tx1"/>
                </a:solidFill>
                <a:latin typeface="+mn-lt"/>
              </a:rPr>
              <a:t>Αφού πάρετε ορισμένες απαντήσεις, εξηγήστε:</a:t>
            </a:r>
          </a:p>
          <a:p>
            <a:pPr marL="171450" indent="-171450">
              <a:buFont typeface="Wingdings"/>
              <a:buChar char="Ø"/>
            </a:pPr>
            <a:r>
              <a:rPr lang="el-GR" sz="1200" b="0" i="1" u="none" strike="noStrike" kern="1200" baseline="0" dirty="0" smtClean="0">
                <a:solidFill>
                  <a:schemeClr val="tx1"/>
                </a:solidFill>
                <a:latin typeface="+mn-lt"/>
              </a:rPr>
              <a:t>Αυτά τα είδη ερωτήσεων θέλουν να μάθουν τι σκέφτονται οι μαθητές και οι μαθήτριες για ένα συγκεκριμένο επιστημονικό θέμα. Μπορούμε να τις πούμε «προσωποκεντρικές» και δεν έχουν «λάθος» απαντήσεις επειδή ζητούν από τους μαθητές και τις μαθήτριες να εξηγήσουν τι σκέφτονται.</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l-GR" sz="1200" b="1" i="1" u="none" strike="noStrike" kern="1200" baseline="0" dirty="0" smtClean="0">
                <a:solidFill>
                  <a:schemeClr val="tx1"/>
                </a:solidFill>
                <a:latin typeface="+mn-lt"/>
              </a:rPr>
              <a:t>3</a:t>
            </a:r>
            <a:r>
              <a:rPr lang="el-GR" sz="1200" b="1" i="1" u="none" strike="noStrike" kern="1200" baseline="30000" dirty="0" smtClean="0">
                <a:solidFill>
                  <a:schemeClr val="tx1"/>
                </a:solidFill>
                <a:latin typeface="+mn-lt"/>
              </a:rPr>
              <a:t>η</a:t>
            </a:r>
            <a:r>
              <a:rPr lang="el-GR" sz="1200" b="1" i="1" u="none" strike="noStrike" kern="1200" baseline="0" dirty="0" smtClean="0">
                <a:solidFill>
                  <a:schemeClr val="tx1"/>
                </a:solidFill>
                <a:latin typeface="+mn-lt"/>
              </a:rPr>
              <a:t> στήλη</a:t>
            </a:r>
            <a:r>
              <a:rPr lang="el-GR" sz="1200" b="0" i="1" u="none" strike="noStrike" kern="1200" baseline="0" dirty="0" smtClean="0">
                <a:solidFill>
                  <a:schemeClr val="tx1"/>
                </a:solidFill>
                <a:latin typeface="+mn-lt"/>
              </a:rPr>
              <a:t>: </a:t>
            </a:r>
            <a:r>
              <a:rPr lang="el-GR" dirty="0" smtClean="0"/>
              <a:t>&gt; Τι κοινό πιστεύετε ότι έχουν αυτές οι ερωτήσεις;</a:t>
            </a:r>
          </a:p>
          <a:p>
            <a:r>
              <a:rPr lang="el-GR" dirty="0" smtClean="0"/>
              <a:t>(Ζ</a:t>
            </a:r>
            <a:r>
              <a:rPr lang="el-GR" sz="1200" b="0" i="0" u="none" strike="noStrike" kern="1200" baseline="0" dirty="0" smtClean="0">
                <a:solidFill>
                  <a:schemeClr val="tx1"/>
                </a:solidFill>
                <a:latin typeface="+mn-lt"/>
              </a:rPr>
              <a:t>ητούν από τους μαθητές και τις μαθήτριες να κάνουν κάτι που απαιτεί να χρησιμοποιήσουν μία από τις δεξιότητές τους σε σχέση με τη διαδικασία.)</a:t>
            </a:r>
          </a:p>
          <a:p>
            <a:pPr marL="171450" indent="-171450">
              <a:buFont typeface="Wingdings"/>
              <a:buChar char="Ø"/>
            </a:pPr>
            <a:r>
              <a:rPr lang="el-GR" sz="1200" b="0" i="1" u="none" strike="noStrike" kern="1200" baseline="0" dirty="0" smtClean="0">
                <a:solidFill>
                  <a:schemeClr val="tx1"/>
                </a:solidFill>
                <a:latin typeface="+mn-lt"/>
              </a:rPr>
              <a:t>&gt; Τι ζητάται από τους μαθητές και τις μαθήτριες; Τους ζητάται μια ιδέα που να εξηγεί γιατί συμβαίνει κάτι που παρατήρησαν ή τους ζητάται κάτι άλλο;</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l-GR" sz="1200" b="0" i="0" u="none" strike="noStrike" kern="1200" baseline="0" dirty="0" smtClean="0">
                <a:solidFill>
                  <a:schemeClr val="tx1"/>
                </a:solidFill>
                <a:latin typeface="+mn-lt"/>
              </a:rPr>
              <a:t>Αφού πάρετε ορισμένες απαντήσεις, εξηγήστε:</a:t>
            </a:r>
            <a:endParaRPr lang="el-GR" sz="1200" b="0" i="1" u="none" strike="noStrike" kern="1200" baseline="0" dirty="0" smtClean="0">
              <a:solidFill>
                <a:schemeClr val="tx1"/>
              </a:solidFill>
              <a:latin typeface="+mn-lt"/>
              <a:ea typeface="+mn-ea"/>
              <a:cs typeface="+mn-cs"/>
            </a:endParaRPr>
          </a:p>
          <a:p>
            <a:pPr marL="171450" indent="-171450">
              <a:buFont typeface="Wingdings"/>
              <a:buChar char="Ø"/>
            </a:pPr>
            <a:r>
              <a:rPr lang="el-GR" sz="1200" b="0" i="1" u="none" strike="noStrike" kern="1200" baseline="0" dirty="0" smtClean="0">
                <a:solidFill>
                  <a:schemeClr val="tx1"/>
                </a:solidFill>
                <a:latin typeface="+mn-lt"/>
              </a:rPr>
              <a:t>Αυτά τα είδη ερωτήσεων δεν ζητούν στην πραγματικότητα απευθείας τις ιδέες των μαθητών και των μαθητριών, αλλά επιτρέπουν τη συλλογή αποδεικτικών στοιχείων για τις δεξιότητές τους και μπορούν να χρησιμεύσουν στο να τους βοηθήσουν να δοκιμάσουν τις ιδέες τους.</a:t>
            </a:r>
          </a:p>
          <a:p>
            <a:r>
              <a:rPr lang="el-GR" sz="1200" b="1" i="1" u="none" strike="noStrike" kern="1200" baseline="0" dirty="0" smtClean="0">
                <a:solidFill>
                  <a:schemeClr val="tx1"/>
                </a:solidFill>
                <a:latin typeface="+mn-lt"/>
              </a:rPr>
              <a:t>4</a:t>
            </a:r>
            <a:r>
              <a:rPr lang="el-GR" sz="1200" b="1" i="1" u="none" strike="noStrike" kern="1200" baseline="30000" dirty="0" smtClean="0">
                <a:solidFill>
                  <a:schemeClr val="tx1"/>
                </a:solidFill>
                <a:latin typeface="+mn-lt"/>
              </a:rPr>
              <a:t>η</a:t>
            </a:r>
            <a:r>
              <a:rPr lang="el-GR" sz="1200" b="1" i="1" u="none" strike="noStrike" kern="1200" baseline="0" dirty="0" smtClean="0">
                <a:solidFill>
                  <a:schemeClr val="tx1"/>
                </a:solidFill>
                <a:latin typeface="+mn-lt"/>
              </a:rPr>
              <a:t> στήλη</a:t>
            </a:r>
            <a:r>
              <a:rPr lang="el-GR" sz="1200" b="0" i="1" u="none" strike="noStrike" kern="1200" baseline="0" dirty="0" smtClean="0">
                <a:solidFill>
                  <a:schemeClr val="tx1"/>
                </a:solidFill>
                <a:latin typeface="+mn-lt"/>
              </a:rPr>
              <a:t>: </a:t>
            </a:r>
            <a:r>
              <a:rPr lang="el-GR" sz="1200" b="0" i="0" u="none" strike="noStrike" kern="1200" baseline="0" dirty="0" smtClean="0">
                <a:solidFill>
                  <a:schemeClr val="tx1"/>
                </a:solidFill>
                <a:latin typeface="+mn-lt"/>
              </a:rPr>
              <a:t>«Άλλο», που εξηγεί ότι δεν ταιριάζουν όλες οι ερωτήσεις ακριβώς στις άλλες τρεις κατηγορίες.</a:t>
            </a:r>
          </a:p>
          <a:p>
            <a:r>
              <a:rPr lang="el-GR" sz="1200" b="0" i="0" u="none" strike="noStrike" kern="1200" baseline="0" dirty="0" smtClean="0">
                <a:solidFill>
                  <a:schemeClr val="tx1"/>
                </a:solidFill>
                <a:latin typeface="+mn-lt"/>
              </a:rPr>
              <a:t>&gt; </a:t>
            </a:r>
            <a:r>
              <a:rPr lang="el-GR" sz="1200" b="0" i="1" u="none" strike="noStrike" kern="1200" baseline="0" dirty="0" smtClean="0">
                <a:solidFill>
                  <a:schemeClr val="tx1"/>
                </a:solidFill>
                <a:latin typeface="+mn-lt"/>
              </a:rPr>
              <a:t>Από όλα τα είδη ερωτήσεων που μπορούν να κάνουν οι δάσκαλοι/ες, οι προσωποκεντρικές είναι οι πιο χρήσιμες για την ανακάλυψη των ιδεών των μαθητών και των μαθητριών. Ζητούν από τους μαθητές και τις μαθήτριες να εξηγήσουν τι σκέφτονται, παρά να δώσουν σωστές απαντήσεις ή τους ζητούν να χρησιμοποιήσουν τις δεξιότητές τους σχετικά με τις διαδικασίες. Οι προσωποκεντρικές ερωτήσεις καλούν τους μαθητές και τις μαθήτριες να εκφράσουν τις ιδέες τους με τρόπο που να μην πιέζονται να είναι οι «σωστές».</a:t>
            </a:r>
            <a:endParaRPr lang="el-GR" dirty="0" smtClean="0"/>
          </a:p>
        </p:txBody>
      </p:sp>
      <p:sp>
        <p:nvSpPr>
          <p:cNvPr id="4" name="Slide Number Placeholder 3"/>
          <p:cNvSpPr>
            <a:spLocks noGrp="1"/>
          </p:cNvSpPr>
          <p:nvPr>
            <p:ph type="sldNum" sz="quarter" idx="10"/>
          </p:nvPr>
        </p:nvSpPr>
        <p:spPr/>
        <p:txBody>
          <a:bodyPr/>
          <a:lstStyle/>
          <a:p>
            <a:fld id="{BEC3DEEC-7370-4137-945A-0A59644D8BB5}" type="slidenum">
              <a:rPr lang="el-GR" smtClean="0"/>
              <a:pPr/>
              <a:t>23</a:t>
            </a:fld>
            <a:endParaRPr lang="el-GR"/>
          </a:p>
        </p:txBody>
      </p:sp>
    </p:spTree>
    <p:extLst>
      <p:ext uri="{BB962C8B-B14F-4D97-AF65-F5344CB8AC3E}">
        <p14:creationId xmlns:p14="http://schemas.microsoft.com/office/powerpoint/2010/main" val="456744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000" kern="1200" baseline="0" dirty="0" smtClean="0">
                <a:solidFill>
                  <a:schemeClr val="tx1"/>
                </a:solidFill>
                <a:effectLst/>
                <a:latin typeface="+mn-lt"/>
              </a:rPr>
              <a:t>Επεισόδια GR Ice Balloons, PT Sun Distance</a:t>
            </a:r>
          </a:p>
          <a:p>
            <a:r>
              <a:rPr lang="el-GR" sz="1000" kern="1200" baseline="0" dirty="0" smtClean="0">
                <a:solidFill>
                  <a:schemeClr val="tx1"/>
                </a:solidFill>
                <a:effectLst/>
                <a:latin typeface="+mn-lt"/>
              </a:rPr>
              <a:t>Πρότυπα GE Building Blocks (113-115) και UK EN Beebot (309-314)</a:t>
            </a:r>
          </a:p>
          <a:p>
            <a:endParaRPr lang="el-GR" sz="1000" kern="1200" baseline="0" dirty="0" smtClean="0">
              <a:solidFill>
                <a:schemeClr val="tx1"/>
              </a:solidFill>
              <a:effectLst/>
              <a:latin typeface="+mn-lt"/>
              <a:ea typeface="+mn-ea"/>
              <a:cs typeface="+mn-cs"/>
            </a:endParaRPr>
          </a:p>
          <a:p>
            <a:endParaRPr lang="el-GR" sz="1000" kern="1200" baseline="0" dirty="0" smtClean="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25</a:t>
            </a:fld>
            <a:endParaRPr lang="el-GR"/>
          </a:p>
        </p:txBody>
      </p:sp>
    </p:spTree>
    <p:extLst>
      <p:ext uri="{BB962C8B-B14F-4D97-AF65-F5344CB8AC3E}">
        <p14:creationId xmlns:p14="http://schemas.microsoft.com/office/powerpoint/2010/main" val="1895136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smtClean="0">
                <a:solidFill>
                  <a:schemeClr val="tx1"/>
                </a:solidFill>
                <a:latin typeface="+mn-lt"/>
              </a:rPr>
              <a:t>Ήταν ένα επεισόδιο από μια σειρά μαθημάτων με τίτλο «Χειμώνας». Περιελάμβανε παιδιά σε ομάδες που εξερεύνησαν τις ιδιότητες του πάγου χρησιμοποιώντας παγο-μπαλόνια και ποικιλία υλικών που τους έδωσε ο δάσκαλος (π.χ. σύριγγες σίτισης, πινέλα, νερομπογιές, μπογιές, μπουκάλι ξύδι και μεγεθυντικούς φακούς), καθώς και άλλο υλικό που επέλεξαν τα παιδιά. Τη δραστηριότητα επέλεξαν τα παιδιά μια άλλη μέρα όταν είχαν κάνει καταιγισμό ιδεών με ερωτήσεις προς διερεύνηση.</a:t>
            </a:r>
          </a:p>
          <a:p>
            <a:endParaRPr lang="el-GR" sz="1200" b="0" i="0" u="none" strike="noStrike" kern="1200" baseline="0" dirty="0" smtClean="0">
              <a:solidFill>
                <a:schemeClr val="tx1"/>
              </a:solidFill>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26</a:t>
            </a:fld>
            <a:endParaRPr lang="el-GR"/>
          </a:p>
        </p:txBody>
      </p:sp>
    </p:spTree>
    <p:extLst>
      <p:ext uri="{BB962C8B-B14F-4D97-AF65-F5344CB8AC3E}">
        <p14:creationId xmlns:p14="http://schemas.microsoft.com/office/powerpoint/2010/main" val="1794893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smtClean="0">
                <a:solidFill>
                  <a:schemeClr val="tx1"/>
                </a:solidFill>
                <a:latin typeface="+mn-lt"/>
              </a:rPr>
              <a:t>Πρώτα, είχαν μια συζήτηση στην τάξη τους με ερωτήσεις και υποθέσεις για το μέγεθος του Ήλιου, το μέγεθος της Γης και την απόστασή τους. Μέσω του διαλόγου που αναπτύχθηκε ανάμεσα στο δάσκαλο και τα παιδιά, συγκεντρώθηκαν πολλά στοιχεία για τον Ήλιο και τη σημασία του για τη ζωή. </a:t>
            </a:r>
          </a:p>
          <a:p>
            <a:r>
              <a:rPr lang="el-GR" sz="1200" b="0" i="0" u="none" strike="noStrike" kern="1200" baseline="0" dirty="0" smtClean="0">
                <a:solidFill>
                  <a:schemeClr val="tx1"/>
                </a:solidFill>
                <a:latin typeface="+mn-lt"/>
              </a:rPr>
              <a:t>Έπειτα, χρησιμοποιώντας μια μπάλα και ένα μικρό κομμάτι πλαστελίνης, άρχισαν να εξερευνούν τα σχετικά μεγέθη και τις αποστάσεις.</a:t>
            </a:r>
            <a:endParaRPr lang="el-GR"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27</a:t>
            </a:fld>
            <a:endParaRPr lang="el-GR"/>
          </a:p>
        </p:txBody>
      </p:sp>
    </p:spTree>
    <p:extLst>
      <p:ext uri="{BB962C8B-B14F-4D97-AF65-F5344CB8AC3E}">
        <p14:creationId xmlns:p14="http://schemas.microsoft.com/office/powerpoint/2010/main" val="3484353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rPr>
              <a:t>Εμπνευσμένα από φωτογραφίες πραγματικών κτιρίων στον τοίχο, τα παιδιά αποφάσισαν να χτίσουν τον «Κεκλιμένο Πύργο της Πίζας» χρησιμοποιώντας ξύλινα τουβλάκια. Η δασκάλα έκανε στην άκρη και άφησε τα παιδιά να ηγηθούν της δραστηριότητας. Ενθάρρυνε τα παιδιά να εκφραστούν με σαφήνεια και επαίνεσε τις ιδέες τους. </a:t>
            </a:r>
          </a:p>
          <a:p>
            <a:endParaRPr lang="el-GR"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28</a:t>
            </a:fld>
            <a:endParaRPr lang="el-GR"/>
          </a:p>
        </p:txBody>
      </p:sp>
    </p:spTree>
    <p:extLst>
      <p:ext uri="{BB962C8B-B14F-4D97-AF65-F5344CB8AC3E}">
        <p14:creationId xmlns:p14="http://schemas.microsoft.com/office/powerpoint/2010/main" val="2513287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rPr>
              <a:t>Αυτή η ενότητα περιελάμβανε παιδιά που ασχολήθηκαν με προγραμματιζόμενα ρομπότ δαπέδου που ονομάζονται Bee-Bots. Έχουν ευρεία χρήση σε νηπιαγωγεία και δημοτικά σχολεία για την εισαγωγή των παιδιών στη γλώσσα ελέγχου, κατευθύνσεων και στον προγραμματισμό.  Είναι ελκυστικά και εύχρηστα, με κουμπιά που πατιούνται για να μετακινηθεί μπροστά ή πίσω το Bee-Bot και για να στρίψει 90 μοίρες αριστερά και δεξιά. </a:t>
            </a:r>
          </a:p>
          <a:p>
            <a:r>
              <a:rPr lang="el-GR" sz="1200" kern="1200" dirty="0" smtClean="0">
                <a:solidFill>
                  <a:schemeClr val="tx1"/>
                </a:solidFill>
                <a:effectLst/>
                <a:latin typeface="+mn-lt"/>
              </a:rPr>
              <a:t>Το Bee-Bot έχει μνήμη που μπορεί να αποθηκεύσει έως 40 βήματα.</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rPr>
              <a:t>Κάθε παιδί είχε ένα Bee-Bot. Η Dawn, η δασκάλα, είχε ετοιμάσει διαδρομές με χαρτόνι για κάθε Bee-Bot χωρισμένες σε τέσσερα βήματα, ένα για κάθε πλανήτη, π.χ. Σελήνη, Άρης, Αφροδίτη ή Ποσειδώνας. Η ενότητα σχεδιάστηκε για να δώσει χρόνο στα παιδιά να εξοικειωθούν με τις λειτουργίες των διάφορων κουμπιών των Bee-Bot και έπειτα να εφαρμόσουν τις γνώσεις τους στο να κατευθύνουν τα Bee-Bot προς τον πλανήτη τους και πίσω. Τα παιδιά είχαν την ελευθερία να συμμετάσχουν όπως ήθελαν, υπήρχε διαθέσιμος χώρος. </a:t>
            </a:r>
            <a:endParaRPr lang="el-GR"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29</a:t>
            </a:fld>
            <a:endParaRPr lang="el-GR"/>
          </a:p>
        </p:txBody>
      </p:sp>
    </p:spTree>
    <p:extLst>
      <p:ext uri="{BB962C8B-B14F-4D97-AF65-F5344CB8AC3E}">
        <p14:creationId xmlns:p14="http://schemas.microsoft.com/office/powerpoint/2010/main" val="1305043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954088"/>
            <a:ext cx="4962525" cy="3722687"/>
          </a:xfrm>
        </p:spPr>
      </p:sp>
      <p:sp>
        <p:nvSpPr>
          <p:cNvPr id="3" name="Notes Placeholder 2"/>
          <p:cNvSpPr>
            <a:spLocks noGrp="1"/>
          </p:cNvSpPr>
          <p:nvPr>
            <p:ph type="body" idx="1"/>
          </p:nvPr>
        </p:nvSpPr>
        <p:spPr/>
        <p:txBody>
          <a:bodyPr/>
          <a:lstStyle/>
          <a:p>
            <a:r>
              <a:rPr lang="el-GR" sz="1600" b="1" dirty="0" smtClean="0"/>
              <a:t>Το υλικό αυτό προέρχεται από το εργαστήρι Assessing for learning III Effective Questioning που δημιούργησε το Institute of Inquiry </a:t>
            </a:r>
            <a:r>
              <a:rPr lang="el-GR" sz="1600" dirty="0" smtClean="0">
                <a:hlinkClick r:id="rId3"/>
              </a:rPr>
              <a:t>www.exploratorium.edu/ifi</a:t>
            </a:r>
            <a:r>
              <a:rPr lang="el-GR" sz="1600" dirty="0" smtClean="0"/>
              <a:t> για να χρησιμοποιηθεί κατά τις ανάγκες.</a:t>
            </a:r>
            <a:endParaRPr lang="el-GR" sz="1600" b="1" dirty="0" smtClean="0"/>
          </a:p>
        </p:txBody>
      </p:sp>
      <p:sp>
        <p:nvSpPr>
          <p:cNvPr id="4" name="Slide Number Placeholder 3"/>
          <p:cNvSpPr>
            <a:spLocks noGrp="1"/>
          </p:cNvSpPr>
          <p:nvPr>
            <p:ph type="sldNum" sz="quarter" idx="10"/>
          </p:nvPr>
        </p:nvSpPr>
        <p:spPr/>
        <p:txBody>
          <a:bodyPr/>
          <a:lstStyle/>
          <a:p>
            <a:fld id="{BEC3DEEC-7370-4137-945A-0A59644D8BB5}" type="slidenum">
              <a:rPr lang="el-GR" smtClean="0"/>
              <a:pPr/>
              <a:t>30</a:t>
            </a:fld>
            <a:endParaRPr lang="el-GR"/>
          </a:p>
        </p:txBody>
      </p:sp>
    </p:spTree>
    <p:extLst>
      <p:ext uri="{BB962C8B-B14F-4D97-AF65-F5344CB8AC3E}">
        <p14:creationId xmlns:p14="http://schemas.microsoft.com/office/powerpoint/2010/main" val="1711424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600" b="1" dirty="0" smtClean="0"/>
              <a:t>Το υλικό αυτό προέρχεται από το εργαστήρι Assessing for learning III Effective Questioning που δημιούργησε το Institute of Inquiry </a:t>
            </a:r>
            <a:r>
              <a:rPr lang="el-GR" sz="1600" dirty="0" smtClean="0">
                <a:hlinkClick r:id="rId3"/>
              </a:rPr>
              <a:t>www.exploratorium.edu/ifi</a:t>
            </a:r>
            <a:r>
              <a:rPr lang="el-GR" sz="1600" dirty="0" smtClean="0"/>
              <a:t> για να χρησιμοποιηθεί κατά τις ανάγκες.</a:t>
            </a:r>
            <a:endParaRPr lang="el-GR" sz="1600" b="1" dirty="0" smtClean="0"/>
          </a:p>
          <a:p>
            <a:endParaRPr lang="el-GR" sz="1600" i="0" dirty="0"/>
          </a:p>
        </p:txBody>
      </p:sp>
      <p:sp>
        <p:nvSpPr>
          <p:cNvPr id="4" name="Slide Number Placeholder 3"/>
          <p:cNvSpPr>
            <a:spLocks noGrp="1"/>
          </p:cNvSpPr>
          <p:nvPr>
            <p:ph type="sldNum" sz="quarter" idx="10"/>
          </p:nvPr>
        </p:nvSpPr>
        <p:spPr/>
        <p:txBody>
          <a:bodyPr/>
          <a:lstStyle/>
          <a:p>
            <a:fld id="{BEC3DEEC-7370-4137-945A-0A59644D8BB5}" type="slidenum">
              <a:rPr lang="el-GR" smtClean="0"/>
              <a:pPr/>
              <a:t>31</a:t>
            </a:fld>
            <a:endParaRPr lang="el-GR"/>
          </a:p>
        </p:txBody>
      </p:sp>
    </p:spTree>
    <p:extLst>
      <p:ext uri="{BB962C8B-B14F-4D97-AF65-F5344CB8AC3E}">
        <p14:creationId xmlns:p14="http://schemas.microsoft.com/office/powerpoint/2010/main" val="1769352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32</a:t>
            </a:fld>
            <a:endParaRPr lang="el-GR"/>
          </a:p>
        </p:txBody>
      </p:sp>
    </p:spTree>
    <p:extLst>
      <p:ext uri="{BB962C8B-B14F-4D97-AF65-F5344CB8AC3E}">
        <p14:creationId xmlns:p14="http://schemas.microsoft.com/office/powerpoint/2010/main" val="300741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a:t>
            </a:r>
            <a:r>
              <a:rPr lang="en-US" b="1" dirty="0" smtClean="0">
                <a:solidFill>
                  <a:prstClr val="black"/>
                </a:solidFill>
                <a:latin typeface="Calibri" panose="020F0502020204030204" pitchFamily="34" charset="0"/>
                <a:cs typeface="Calibri" panose="020F0502020204030204" pitchFamily="34" charset="0"/>
              </a:rPr>
              <a:t>:</a:t>
            </a:r>
          </a:p>
          <a:p>
            <a:r>
              <a:rPr lang="en-US" sz="1200" i="1" dirty="0" smtClean="0">
                <a:latin typeface="Calibri" panose="020F0502020204030204" pitchFamily="34" charset="0"/>
                <a:cs typeface="Calibri" panose="020F0502020204030204" pitchFamily="34" charset="0"/>
              </a:rPr>
              <a:t>H</a:t>
            </a:r>
            <a:r>
              <a:rPr lang="el-GR" sz="1200" i="1" dirty="0" smtClean="0">
                <a:latin typeface="Calibri" panose="020F0502020204030204" pitchFamily="34" charset="0"/>
                <a:cs typeface="Calibri" panose="020F0502020204030204" pitchFamily="34" charset="0"/>
              </a:rPr>
              <a:t> σκόπιμη διαδικασία της φαντασίας η οποία παράγει πρωτότυπα και αξιόλογα αποτελέσματα για το μαθητή</a:t>
            </a:r>
            <a:r>
              <a:rPr lang="en-US" sz="1200" i="1" dirty="0" smtClean="0">
                <a:latin typeface="Calibri" panose="020F0502020204030204" pitchFamily="34" charset="0"/>
                <a:cs typeface="Calibri" panose="020F0502020204030204" pitchFamily="34" charset="0"/>
              </a:rPr>
              <a:t>.</a:t>
            </a:r>
            <a:endParaRPr lang="el-GR" sz="1200" i="1" dirty="0" smtClean="0">
              <a:latin typeface="Calibri" panose="020F0502020204030204" pitchFamily="34" charset="0"/>
              <a:cs typeface="Calibri" panose="020F0502020204030204" pitchFamily="34" charset="0"/>
            </a:endParaRPr>
          </a:p>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 στις Φυσικές Επιστήμες</a:t>
            </a:r>
            <a:r>
              <a:rPr lang="en-US" b="1" dirty="0" smtClean="0">
                <a:solidFill>
                  <a:prstClr val="black"/>
                </a:solidFill>
                <a:latin typeface="Calibri" panose="020F0502020204030204" pitchFamily="34" charset="0"/>
                <a:cs typeface="Calibri" panose="020F0502020204030204" pitchFamily="34" charset="0"/>
              </a:rPr>
              <a:t>:</a:t>
            </a:r>
          </a:p>
          <a:p>
            <a:r>
              <a:rPr lang="el-GR" sz="1200" i="1" dirty="0" smtClean="0">
                <a:solidFill>
                  <a:prstClr val="black"/>
                </a:solidFill>
                <a:latin typeface="Calibri" panose="020F0502020204030204" pitchFamily="34" charset="0"/>
                <a:cs typeface="Calibri" panose="020F0502020204030204" pitchFamily="34" charset="0"/>
              </a:rPr>
              <a:t>Η γένεση ιδεών και στρατηγικών ως άτομο ή ως κοινότητα, η</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κριτική επιχειρηματολογία μεταξύ αυτών και η παραγωγή</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αληθοφανών εξηγήσεων και στρατηγικών σύμφωνων με τα διαθέσιμα</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στοιχεία.</a:t>
            </a:r>
            <a:endParaRPr lang="nl-BE" sz="1200" b="1" dirty="0" smtClean="0">
              <a:solidFill>
                <a:prstClr val="black"/>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4</a:t>
            </a:fld>
            <a:endParaRPr lang="el-GR"/>
          </a:p>
        </p:txBody>
      </p:sp>
    </p:spTree>
    <p:extLst>
      <p:ext uri="{BB962C8B-B14F-4D97-AF65-F5344CB8AC3E}">
        <p14:creationId xmlns:p14="http://schemas.microsoft.com/office/powerpoint/2010/main" val="81207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33</a:t>
            </a:fld>
            <a:endParaRPr lang="el-GR"/>
          </a:p>
        </p:txBody>
      </p:sp>
    </p:spTree>
    <p:extLst>
      <p:ext uri="{BB962C8B-B14F-4D97-AF65-F5344CB8AC3E}">
        <p14:creationId xmlns:p14="http://schemas.microsoft.com/office/powerpoint/2010/main" val="7045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5</a:t>
            </a:fld>
            <a:endParaRPr lang="el-GR"/>
          </a:p>
        </p:txBody>
      </p:sp>
    </p:spTree>
    <p:extLst>
      <p:ext uri="{BB962C8B-B14F-4D97-AF65-F5344CB8AC3E}">
        <p14:creationId xmlns:p14="http://schemas.microsoft.com/office/powerpoint/2010/main" val="156864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a:buChar char="•"/>
            </a:pPr>
            <a:endParaRPr lang="nl-BE" dirty="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6</a:t>
            </a:fld>
            <a:endParaRPr lang="el-GR" dirty="0"/>
          </a:p>
        </p:txBody>
      </p:sp>
    </p:spTree>
    <p:extLst>
      <p:ext uri="{BB962C8B-B14F-4D97-AF65-F5344CB8AC3E}">
        <p14:creationId xmlns:p14="http://schemas.microsoft.com/office/powerpoint/2010/main" val="259210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mtClean="0"/>
              <a:t>Ακολουθούν ορισμένα παραδείγματα παιδικού παιχνιδιού και εξερεύνησης που δείχνουν τις ικανότητες των παιδιών να διατηρούν την εμπλοκή στο περιβάλλον τους και το ενδιαφέρον τους γι’ αυτό</a:t>
            </a:r>
          </a:p>
          <a:p>
            <a:endParaRPr lang="el-GR" baseline="0" dirty="0" smtClean="0"/>
          </a:p>
          <a:p>
            <a:r>
              <a:rPr lang="el-GR" smtClean="0"/>
              <a:t>Οι ερωτήσεις των παιδιών συχνά δεν εκφράζονται αλλά </a:t>
            </a:r>
          </a:p>
          <a:p>
            <a:endParaRPr lang="el-GR" baseline="0" dirty="0" smtClean="0"/>
          </a:p>
          <a:p>
            <a:r>
              <a:rPr lang="el-GR" smtClean="0"/>
              <a:t>Αν παρατηρήσει κανείς προσεκτικά την κατεύθυνση των δραστηριοτήτων τους μπορεί να καταλάβει τα ενδιαφέροντα και τις απορίες τους</a:t>
            </a:r>
          </a:p>
          <a:p>
            <a:endParaRPr lang="el-GR" baseline="0" dirty="0" smtClean="0"/>
          </a:p>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7</a:t>
            </a:fld>
            <a:endParaRPr lang="el-GR"/>
          </a:p>
        </p:txBody>
      </p:sp>
    </p:spTree>
    <p:extLst>
      <p:ext uri="{BB962C8B-B14F-4D97-AF65-F5344CB8AC3E}">
        <p14:creationId xmlns:p14="http://schemas.microsoft.com/office/powerpoint/2010/main" val="77592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mtClean="0"/>
              <a:t>Πληροφορίες που μπορούν να μοιραστούν οι διαμεσολαβητές της διαδικασίας μάθησης με τους συμμετέχοντες, ανάλογα με την κρίση τους.</a:t>
            </a:r>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9</a:t>
            </a:fld>
            <a:endParaRPr lang="el-GR"/>
          </a:p>
        </p:txBody>
      </p:sp>
    </p:spTree>
    <p:extLst>
      <p:ext uri="{BB962C8B-B14F-4D97-AF65-F5344CB8AC3E}">
        <p14:creationId xmlns:p14="http://schemas.microsoft.com/office/powerpoint/2010/main" val="1539780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10</a:t>
            </a:fld>
            <a:endParaRPr lang="el-GR"/>
          </a:p>
        </p:txBody>
      </p:sp>
    </p:spTree>
    <p:extLst>
      <p:ext uri="{BB962C8B-B14F-4D97-AF65-F5344CB8AC3E}">
        <p14:creationId xmlns:p14="http://schemas.microsoft.com/office/powerpoint/2010/main" val="2153283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5098B-2C0E-4FC7-88C8-090D3FA4200A}" type="slidenum">
              <a:rPr lang="nl-BE" smtClean="0"/>
              <a:pPr/>
              <a:t>11</a:t>
            </a:fld>
            <a:endParaRPr lang="el-GR"/>
          </a:p>
        </p:txBody>
      </p:sp>
    </p:spTree>
    <p:extLst>
      <p:ext uri="{BB962C8B-B14F-4D97-AF65-F5344CB8AC3E}">
        <p14:creationId xmlns:p14="http://schemas.microsoft.com/office/powerpoint/2010/main" val="358831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pPr/>
              <a:t>16/11/2017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068" name="Acrobat Document" r:id="rId14" imgW="5398560" imgH="3594960" progId="AcroExch.Document.DC">
                  <p:embed/>
                </p:oleObj>
              </mc:Choice>
              <mc:Fallback>
                <p:oleObj name="Acrobat Document" r:id="rId14" imgW="5398560" imgH="3594960" progId="AcroExch.Document.DC">
                  <p:embed/>
                  <p:pic>
                    <p:nvPicPr>
                      <p:cNvPr id="0" name="Picture 4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a:p>
        </p:txBody>
      </p:sp>
      <p:pic>
        <p:nvPicPr>
          <p:cNvPr id="1037" name="Picture 13" descr="C:\Users\fani\Desktop\Disclaimer.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exploratorium.edu/ifi"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www.exploratorium.edu/ifi"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exploratorium.edu/ifi"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76871"/>
            <a:ext cx="7772400" cy="3150295"/>
          </a:xfrm>
        </p:spPr>
        <p:txBody>
          <a:bodyPr>
            <a:normAutofit/>
          </a:bodyPr>
          <a:lstStyle/>
          <a:p>
            <a:pPr algn="ctr">
              <a:spcBef>
                <a:spcPts val="0"/>
              </a:spcBef>
              <a:spcAft>
                <a:spcPts val="5400"/>
              </a:spcAft>
            </a:pPr>
            <a:r>
              <a:rPr lang="el-GR" sz="4400" cap="none" dirty="0" smtClean="0">
                <a:solidFill>
                  <a:srgbClr val="FF5050"/>
                </a:solidFill>
              </a:rPr>
              <a:t>Επιμορφωτική Ενότητα </a:t>
            </a:r>
            <a:r>
              <a:rPr lang="el-GR" sz="4400" cap="none" dirty="0" smtClean="0">
                <a:solidFill>
                  <a:srgbClr val="FF5050"/>
                </a:solidFill>
              </a:rPr>
              <a:t>1</a:t>
            </a:r>
            <a:r>
              <a:rPr dirty="0"/>
              <a:t/>
            </a:r>
            <a:br>
              <a:rPr dirty="0"/>
            </a:br>
            <a:r>
              <a:rPr lang="el-GR" dirty="0" smtClean="0"/>
              <a:t> </a:t>
            </a:r>
            <a:r>
              <a:rPr lang="el-GR" cap="none" dirty="0" smtClean="0">
                <a:solidFill>
                  <a:srgbClr val="FF5050"/>
                </a:solidFill>
              </a:rPr>
              <a:t>Χρήση ερωτήσεων των δασκάλων και των παιδιών</a:t>
            </a:r>
            <a:endParaRPr lang="el-GR" cap="none" dirty="0"/>
          </a:p>
        </p:txBody>
      </p:sp>
    </p:spTree>
    <p:extLst>
      <p:ext uri="{BB962C8B-B14F-4D97-AF65-F5344CB8AC3E}">
        <p14:creationId xmlns:p14="http://schemas.microsoft.com/office/powerpoint/2010/main" val="365226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rmAutofit fontScale="90000"/>
          </a:bodyPr>
          <a:lstStyle/>
          <a:p>
            <a:r>
              <a:rPr lang="el-GR" sz="3200" b="1" dirty="0" smtClean="0">
                <a:solidFill>
                  <a:srgbClr val="00B050"/>
                </a:solidFill>
              </a:rPr>
              <a:t>Σύνδεση με τις αρχές και τα αποτελέσματα σχεδιασμού του προγράμματος σπουδών 2</a:t>
            </a:r>
            <a:endParaRPr lang="el-GR" sz="3200" dirty="0"/>
          </a:p>
        </p:txBody>
      </p:sp>
      <p:sp>
        <p:nvSpPr>
          <p:cNvPr id="3" name="Content Placeholder 2"/>
          <p:cNvSpPr>
            <a:spLocks noGrp="1"/>
          </p:cNvSpPr>
          <p:nvPr>
            <p:ph idx="1"/>
          </p:nvPr>
        </p:nvSpPr>
        <p:spPr/>
        <p:txBody>
          <a:bodyPr>
            <a:normAutofit fontScale="92500" lnSpcReduction="20000"/>
          </a:bodyPr>
          <a:lstStyle/>
          <a:p>
            <a:pPr marL="0" indent="0">
              <a:buNone/>
            </a:pPr>
            <a:r>
              <a:rPr lang="el-GR" sz="3000" dirty="0">
                <a:latin typeface="+mj-lt"/>
              </a:rPr>
              <a:t>10. Η εκπαίδευση των δασκάλων πρέπει να δίνει στους/στις δασκάλους/ες τη δυνατότητα να αναγνωρίζουν και να αξιοποιούν τις ιδέες, τις θεωρίες και τα ενδιαφέροντα των παιδιών για τη διδασκαλία των φυσικών επιστημών και των μαθηματικών.</a:t>
            </a:r>
          </a:p>
          <a:p>
            <a:pPr marL="457200" lvl="1" indent="0">
              <a:buNone/>
            </a:pPr>
            <a:r>
              <a:rPr lang="el-GR" sz="2600" dirty="0">
                <a:latin typeface="+mj-lt"/>
              </a:rPr>
              <a:t>10.1 Οι δάσκαλοι/ες θα πρέπει να μπορούν να χρησιμοποιήσουν διάφορες στρατηγικές για τη </a:t>
            </a:r>
            <a:r>
              <a:rPr lang="el-GR" sz="2600" dirty="0">
                <a:solidFill>
                  <a:srgbClr val="FF0000"/>
                </a:solidFill>
                <a:latin typeface="+mj-lt"/>
              </a:rPr>
              <a:t>συλλογή των ιδεών, των ενδιαφερόντων και των ερωτήσεων των παιδιών</a:t>
            </a:r>
            <a:r>
              <a:rPr lang="el-GR" sz="2600" dirty="0">
                <a:latin typeface="+mj-lt"/>
              </a:rPr>
              <a:t>. </a:t>
            </a:r>
          </a:p>
          <a:p>
            <a:pPr marL="457200" lvl="1" indent="0">
              <a:buNone/>
            </a:pPr>
            <a:r>
              <a:rPr lang="el-GR" sz="2600" dirty="0">
                <a:latin typeface="+mj-lt"/>
              </a:rPr>
              <a:t>10.2 Οι δάσκαλοι/ες πρέπει να μπορούν </a:t>
            </a:r>
            <a:r>
              <a:rPr lang="el-GR" sz="2600" dirty="0">
                <a:solidFill>
                  <a:srgbClr val="FF0000"/>
                </a:solidFill>
                <a:latin typeface="+mj-lt"/>
              </a:rPr>
              <a:t>να κάνουν ευέλικτο σχεδιασμό για να αξιοποιούν απρόσμενα συμβάντα και τα ενδιαφέροντα και τις ερωτήσεις των παιδιών.</a:t>
            </a:r>
          </a:p>
        </p:txBody>
      </p:sp>
    </p:spTree>
    <p:extLst>
      <p:ext uri="{BB962C8B-B14F-4D97-AF65-F5344CB8AC3E}">
        <p14:creationId xmlns:p14="http://schemas.microsoft.com/office/powerpoint/2010/main" val="61373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fontScale="90000"/>
          </a:bodyPr>
          <a:lstStyle/>
          <a:p>
            <a:r>
              <a:rPr lang="el-GR" sz="3600" b="1" dirty="0">
                <a:solidFill>
                  <a:srgbClr val="00B050"/>
                </a:solidFill>
              </a:rPr>
              <a:t>Σύνδεση με τις αρχές και τα αποτελέσματα σχεδιασμού του προγράμματος σπουδών 3</a:t>
            </a:r>
            <a:endParaRPr lang="el-GR" sz="3600" dirty="0"/>
          </a:p>
        </p:txBody>
      </p:sp>
      <p:sp>
        <p:nvSpPr>
          <p:cNvPr id="3" name="Content Placeholder 2"/>
          <p:cNvSpPr>
            <a:spLocks noGrp="1"/>
          </p:cNvSpPr>
          <p:nvPr>
            <p:ph idx="1"/>
          </p:nvPr>
        </p:nvSpPr>
        <p:spPr/>
        <p:txBody>
          <a:bodyPr>
            <a:normAutofit fontScale="55000" lnSpcReduction="20000"/>
          </a:bodyPr>
          <a:lstStyle/>
          <a:p>
            <a:pPr marL="0" indent="0">
              <a:lnSpc>
                <a:spcPct val="120000"/>
              </a:lnSpc>
              <a:buNone/>
            </a:pPr>
            <a:r>
              <a:rPr lang="el-GR" dirty="0">
                <a:latin typeface="+mj-lt"/>
              </a:rPr>
              <a:t>11. Η εκπαίδευση των δασκάλων πρέπει να δίνει στους/στις δασκάλους/ες τη δυνατότητα να χρησιμοποιούν αποτελεσματικά τις ερωτήσεις και να ενθαρρύνουν τις ερωτήσεις των παιδιών για να ενισχύσουν τη δημιουργικότητα και τη διερεύνηση.</a:t>
            </a:r>
          </a:p>
          <a:p>
            <a:pPr marL="457200" lvl="1" indent="0">
              <a:lnSpc>
                <a:spcPct val="120000"/>
              </a:lnSpc>
              <a:buNone/>
            </a:pPr>
            <a:r>
              <a:rPr lang="el-GR" dirty="0">
                <a:latin typeface="+mj-lt"/>
              </a:rPr>
              <a:t>11.1 Οι δάσκαλοι/ες </a:t>
            </a:r>
            <a:r>
              <a:rPr lang="el-GR" dirty="0">
                <a:solidFill>
                  <a:srgbClr val="FF0000"/>
                </a:solidFill>
                <a:latin typeface="+mj-lt"/>
              </a:rPr>
              <a:t>πρέπει να μπορούν να χρησιμοποιούν διαφορετικά είδη ερωτήσεων </a:t>
            </a:r>
            <a:r>
              <a:rPr lang="el-GR" dirty="0">
                <a:latin typeface="+mj-lt"/>
              </a:rPr>
              <a:t>στα κατάλληλα σημεία για να στηρίξουν τα αποτελέσματα της δημιουργικής μάθησης στις φυσικές επιστήμες και τα μαθηματικά και ειδικότερα για να ενθαρρύνουν τον αναστοχασμό και τις επεξηγήσεις των παιδιών, να ενισχύσουν την ανεξαρτησία τους και να επεκτείνουν τη διερεύνησή τους.</a:t>
            </a:r>
          </a:p>
          <a:p>
            <a:pPr marL="457200" lvl="1" indent="0">
              <a:lnSpc>
                <a:spcPct val="120000"/>
              </a:lnSpc>
              <a:buNone/>
            </a:pPr>
            <a:r>
              <a:rPr lang="el-GR" dirty="0">
                <a:latin typeface="+mj-lt"/>
              </a:rPr>
              <a:t>11.2 Οι δάσκαλοι/ες πρέπει να </a:t>
            </a:r>
            <a:r>
              <a:rPr lang="el-GR" dirty="0">
                <a:solidFill>
                  <a:srgbClr val="FF0000"/>
                </a:solidFill>
                <a:latin typeface="+mj-lt"/>
              </a:rPr>
              <a:t>αναγνωρίζουν και να μπορούν να αξιοποιήσουν το δυναμικό των ερωτήσεων των παιδιών για να </a:t>
            </a:r>
            <a:r>
              <a:rPr lang="el-GR" dirty="0">
                <a:latin typeface="+mj-lt"/>
              </a:rPr>
              <a:t>ενισχύσουν την περιέργειά τους για τις φυσικές επιστήμες και τα μαθηματικά και να υποστηρίξουν την παραγωγή και συνέχισή τους, συμπεριλαμβανομένων αυτών που είναι δυνατόν να ερευνηθούν.</a:t>
            </a:r>
          </a:p>
        </p:txBody>
      </p:sp>
    </p:spTree>
    <p:extLst>
      <p:ext uri="{BB962C8B-B14F-4D97-AF65-F5344CB8AC3E}">
        <p14:creationId xmlns:p14="http://schemas.microsoft.com/office/powerpoint/2010/main" val="2049386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b="1" dirty="0" smtClean="0">
                <a:solidFill>
                  <a:srgbClr val="00B050"/>
                </a:solidFill>
              </a:rPr>
              <a:t>Περίγραμμα ενότητας</a:t>
            </a:r>
            <a:endParaRPr lang="el-GR"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r>
              <a:rPr lang="el-GR" sz="2800" dirty="0" smtClean="0">
                <a:latin typeface="+mj-lt"/>
              </a:rPr>
              <a:t>Ανταλλαγή εμπειριών  ενθάρρυνσης και αξιοποίησης των ιδεών και των ερωτήσεων των παιδιών</a:t>
            </a:r>
          </a:p>
          <a:p>
            <a:r>
              <a:rPr lang="el-GR" sz="2800" dirty="0" smtClean="0">
                <a:latin typeface="+mj-lt"/>
              </a:rPr>
              <a:t>Συζήτηση παραδειγμάτων από την τάξη – ενθάρρυνση, αναγνώριση και αξιοποίηση ιδεών</a:t>
            </a:r>
          </a:p>
          <a:p>
            <a:r>
              <a:rPr lang="el-GR" sz="2800" dirty="0" smtClean="0">
                <a:latin typeface="+mj-lt"/>
              </a:rPr>
              <a:t>Ανάλυση των ερωτήσεων του/της δασκάλου/ας – ευκαιρίες συλλογής σκέψεων και ενίσχυσης της δημιουργικότητας και της διερεύνησης</a:t>
            </a:r>
          </a:p>
          <a:p>
            <a:r>
              <a:rPr lang="el-GR" sz="2800" dirty="0" smtClean="0">
                <a:latin typeface="+mj-lt"/>
              </a:rPr>
              <a:t>Επιπτώσεις για το σχεδιασμό – παιδαγωγική πλαισίωση και παιδαγωγικές αλληλεπιδράσεις</a:t>
            </a:r>
          </a:p>
          <a:p>
            <a:r>
              <a:rPr lang="el-GR" sz="2800" dirty="0" smtClean="0">
                <a:latin typeface="+mj-lt"/>
              </a:rPr>
              <a:t>Αναστοχασμός για το περιεχόμενο/τη διαδικασία του εργαστηρίου - σύνδεση με προηγούμενες ενότητες</a:t>
            </a:r>
          </a:p>
          <a:p>
            <a:endParaRPr lang="el-GR" dirty="0" smtClean="0"/>
          </a:p>
        </p:txBody>
      </p:sp>
    </p:spTree>
    <p:extLst>
      <p:ext uri="{BB962C8B-B14F-4D97-AF65-F5344CB8AC3E}">
        <p14:creationId xmlns:p14="http://schemas.microsoft.com/office/powerpoint/2010/main" val="502850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131024" cy="1282154"/>
          </a:xfrm>
        </p:spPr>
        <p:txBody>
          <a:bodyPr>
            <a:noAutofit/>
          </a:bodyPr>
          <a:lstStyle/>
          <a:p>
            <a:r>
              <a:rPr lang="el-GR" sz="2800" b="1" dirty="0" smtClean="0">
                <a:solidFill>
                  <a:srgbClr val="00B050"/>
                </a:solidFill>
              </a:rPr>
              <a:t>Ανταλλαγή εμπειριών ενθάρρυνσης και αξιοποίησης των ιδεών και των ερωτήσεων των παιδιών </a:t>
            </a:r>
            <a:endParaRPr lang="el-GR" sz="2800" b="1" dirty="0">
              <a:solidFill>
                <a:srgbClr val="00B050"/>
              </a:solidFill>
            </a:endParaRPr>
          </a:p>
        </p:txBody>
      </p:sp>
      <p:sp>
        <p:nvSpPr>
          <p:cNvPr id="3" name="Content Placeholder 2"/>
          <p:cNvSpPr>
            <a:spLocks noGrp="1"/>
          </p:cNvSpPr>
          <p:nvPr>
            <p:ph idx="1"/>
          </p:nvPr>
        </p:nvSpPr>
        <p:spPr>
          <a:xfrm>
            <a:off x="628650" y="1708394"/>
            <a:ext cx="7886700" cy="4351338"/>
          </a:xfrm>
        </p:spPr>
        <p:txBody>
          <a:bodyPr>
            <a:normAutofit fontScale="70000" lnSpcReduction="20000"/>
          </a:bodyPr>
          <a:lstStyle/>
          <a:p>
            <a:pPr marL="0" indent="0">
              <a:lnSpc>
                <a:spcPct val="120000"/>
              </a:lnSpc>
              <a:buNone/>
            </a:pPr>
            <a:r>
              <a:rPr lang="el-GR" dirty="0" smtClean="0">
                <a:latin typeface="+mj-lt"/>
              </a:rPr>
              <a:t>Εργαστείτε σε 4 ομάδες των 4-5 ατόμων</a:t>
            </a:r>
          </a:p>
          <a:p>
            <a:pPr marL="0" indent="0">
              <a:lnSpc>
                <a:spcPct val="120000"/>
              </a:lnSpc>
              <a:buNone/>
            </a:pPr>
            <a:r>
              <a:rPr lang="el-GR" dirty="0" smtClean="0">
                <a:solidFill>
                  <a:srgbClr val="00B050"/>
                </a:solidFill>
                <a:latin typeface="+mj-lt"/>
              </a:rPr>
              <a:t>Ποιες προσεγγίσεις σάς φάνηκαν χρήσιμες για την ενθάρρυνση των ιδεών και των ερωτήσεων των παιδιών;</a:t>
            </a:r>
          </a:p>
          <a:p>
            <a:pPr marL="0" indent="0">
              <a:lnSpc>
                <a:spcPct val="120000"/>
              </a:lnSpc>
              <a:buNone/>
            </a:pPr>
            <a:r>
              <a:rPr lang="el-GR" dirty="0" smtClean="0">
                <a:solidFill>
                  <a:srgbClr val="00B050"/>
                </a:solidFill>
                <a:latin typeface="+mj-lt"/>
              </a:rPr>
              <a:t>Τι προκλήσεις αντιμετωπίσατε;</a:t>
            </a:r>
          </a:p>
          <a:p>
            <a:pPr marL="514350" indent="-514350">
              <a:lnSpc>
                <a:spcPct val="120000"/>
              </a:lnSpc>
              <a:buFont typeface="+mj-lt"/>
              <a:buAutoNum type="arabicPeriod"/>
            </a:pPr>
            <a:r>
              <a:rPr lang="el-GR" dirty="0" smtClean="0">
                <a:latin typeface="+mj-lt"/>
              </a:rPr>
              <a:t>Ατομικά - Γράψτε απαντήσεις γι’ αυτές τις ερωτήσεις σε ξεχωριστά αυτοκόλλητα χαρτάκια και τοποθετήστε τα στο φύλλο πάνω στο τραπέζι.</a:t>
            </a:r>
          </a:p>
          <a:p>
            <a:pPr marL="514350" indent="-514350">
              <a:lnSpc>
                <a:spcPct val="120000"/>
              </a:lnSpc>
              <a:buFont typeface="+mj-lt"/>
              <a:buAutoNum type="arabicPeriod"/>
            </a:pPr>
            <a:r>
              <a:rPr lang="el-GR" dirty="0" smtClean="0">
                <a:latin typeface="+mj-lt"/>
              </a:rPr>
              <a:t>Σε ομάδα – Δείτε αν μπορείτε να τα ταξινομήσετε – Υπάρχουν κοινά θέματα ή διαφορές;</a:t>
            </a:r>
            <a:endParaRPr lang="el-GR" dirty="0">
              <a:latin typeface="+mj-lt"/>
            </a:endParaRPr>
          </a:p>
          <a:p>
            <a:pPr marL="514350" indent="-514350">
              <a:lnSpc>
                <a:spcPct val="120000"/>
              </a:lnSpc>
              <a:buFont typeface="+mj-lt"/>
              <a:buAutoNum type="arabicPeriod"/>
            </a:pPr>
            <a:r>
              <a:rPr lang="el-GR" dirty="0" smtClean="0">
                <a:latin typeface="+mj-lt"/>
              </a:rPr>
              <a:t>Δώστε πληροφορίες ανατροφοδότησης σε όλη την ομάδα.</a:t>
            </a:r>
            <a:endParaRPr lang="el-GR" dirty="0">
              <a:latin typeface="+mj-lt"/>
            </a:endParaRPr>
          </a:p>
        </p:txBody>
      </p:sp>
    </p:spTree>
    <p:extLst>
      <p:ext uri="{BB962C8B-B14F-4D97-AF65-F5344CB8AC3E}">
        <p14:creationId xmlns:p14="http://schemas.microsoft.com/office/powerpoint/2010/main" val="412763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390769"/>
            <a:ext cx="5311502" cy="1250462"/>
          </a:xfrm>
        </p:spPr>
        <p:txBody>
          <a:bodyPr>
            <a:normAutofit/>
          </a:bodyPr>
          <a:lstStyle/>
          <a:p>
            <a:r>
              <a:rPr lang="el-GR" sz="3600" b="1" dirty="0">
                <a:solidFill>
                  <a:srgbClr val="00B050"/>
                </a:solidFill>
              </a:rPr>
              <a:t>Συζήτηση παραδειγμάτων από την τάξη</a:t>
            </a:r>
            <a:endParaRPr lang="el-GR" b="1" dirty="0">
              <a:solidFill>
                <a:srgbClr val="00B050"/>
              </a:solidFill>
            </a:endParaRPr>
          </a:p>
        </p:txBody>
      </p:sp>
      <p:sp>
        <p:nvSpPr>
          <p:cNvPr id="3" name="Content Placeholder 2"/>
          <p:cNvSpPr>
            <a:spLocks noGrp="1"/>
          </p:cNvSpPr>
          <p:nvPr>
            <p:ph idx="1"/>
          </p:nvPr>
        </p:nvSpPr>
        <p:spPr>
          <a:xfrm>
            <a:off x="611560" y="1628800"/>
            <a:ext cx="7886700" cy="4711578"/>
          </a:xfrm>
        </p:spPr>
        <p:txBody>
          <a:bodyPr>
            <a:normAutofit fontScale="85000" lnSpcReduction="10000"/>
          </a:bodyPr>
          <a:lstStyle/>
          <a:p>
            <a:pPr marL="0" indent="0">
              <a:buNone/>
            </a:pPr>
            <a:r>
              <a:rPr lang="el-GR" sz="2800" dirty="0" smtClean="0">
                <a:latin typeface="+mj-lt"/>
              </a:rPr>
              <a:t>Εργαστείτε σε ομάδες των 4-5 ατόμων</a:t>
            </a:r>
          </a:p>
          <a:p>
            <a:pPr marL="0" indent="0">
              <a:buNone/>
            </a:pPr>
            <a:r>
              <a:rPr lang="el-GR" sz="2800" dirty="0" smtClean="0">
                <a:latin typeface="+mj-lt"/>
              </a:rPr>
              <a:t>2 παραδείγματα από την τάξη κάθε ομάδα – Εστιάστε σε:</a:t>
            </a:r>
          </a:p>
          <a:p>
            <a:pPr lvl="0"/>
            <a:r>
              <a:rPr lang="el-GR" sz="2800" dirty="0" smtClean="0">
                <a:latin typeface="+mj-lt"/>
              </a:rPr>
              <a:t>Αποδεικτικά στοιχεία για τις ιδέες και τις ερωτήσεις των παιδιών – και αυτές που εκφράζονται και αυτές που δεν εκφράζονται. Έχει σημασία η ηλικία των παιδιών;</a:t>
            </a:r>
          </a:p>
          <a:p>
            <a:pPr lvl="0"/>
            <a:r>
              <a:rPr lang="el-GR" sz="2800" dirty="0">
                <a:latin typeface="+mj-lt"/>
              </a:rPr>
              <a:t>Πώς προκαλούνται οι ιδέες και οι ερωτήσεις; Μπορείτε να δώσετε κι άλλες δυνατότητες;</a:t>
            </a:r>
          </a:p>
          <a:p>
            <a:pPr lvl="0"/>
            <a:r>
              <a:rPr lang="el-GR" sz="2800" dirty="0">
                <a:latin typeface="+mj-lt"/>
              </a:rPr>
              <a:t>Πώς αξιοποιούν περαιτέρω τα παιδιά ή/και οι δάσκαλοι/ες τις ιδέες, τις ερωτήσεις και τις θεωρίες;</a:t>
            </a:r>
          </a:p>
          <a:p>
            <a:pPr lvl="0"/>
            <a:r>
              <a:rPr lang="el-GR" sz="2800" dirty="0" smtClean="0">
                <a:latin typeface="+mj-lt"/>
              </a:rPr>
              <a:t>Ο ρόλος του/της δασκάλου/ας στο επεισόδιο; Τι ερωτήσεις μπορείτε να κάνετε;</a:t>
            </a:r>
          </a:p>
          <a:p>
            <a:pPr lvl="0"/>
            <a:r>
              <a:rPr lang="el-GR" sz="2800" dirty="0">
                <a:latin typeface="+mj-lt"/>
              </a:rPr>
              <a:t>Σημειώστε βασικά σημεία στο φύλλο που σας δόθηκε.</a:t>
            </a:r>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249557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Autofit/>
          </a:bodyPr>
          <a:lstStyle/>
          <a:p>
            <a:r>
              <a:rPr lang="el-GR" sz="2800" b="1" dirty="0" smtClean="0">
                <a:solidFill>
                  <a:srgbClr val="00B050"/>
                </a:solidFill>
              </a:rPr>
              <a:t>SandBox: Παιδιά ηλικίας 3 ετών</a:t>
            </a:r>
            <a:r>
              <a:t/>
            </a:r>
            <a:br/>
            <a:r>
              <a:rPr lang="el-GR" sz="2800" b="1" dirty="0" smtClean="0">
                <a:solidFill>
                  <a:srgbClr val="00B050"/>
                </a:solidFill>
              </a:rPr>
              <a:t>Υλικά στη γωνία της άμμου, π.χ. αληθινά τούβλα, εργαλεία</a:t>
            </a:r>
            <a:endParaRPr lang="el-GR" sz="2800" b="1" dirty="0">
              <a:solidFill>
                <a:srgbClr val="00B050"/>
              </a:solidFill>
            </a:endParaRPr>
          </a:p>
        </p:txBody>
      </p:sp>
      <p:pic>
        <p:nvPicPr>
          <p:cNvPr id="5" name="Content Placeholder 4"/>
          <p:cNvPicPr>
            <a:picLocks noGrp="1" noChangeAspect="1"/>
          </p:cNvPicPr>
          <p:nvPr>
            <p:ph idx="1"/>
          </p:nvPr>
        </p:nvPicPr>
        <p:blipFill>
          <a:blip r:embed="rId3" cstate="print"/>
          <a:srcRect t="11410" b="11410"/>
          <a:stretch>
            <a:fillRect/>
          </a:stretch>
        </p:blipFill>
        <p:spPr/>
      </p:pic>
    </p:spTree>
    <p:extLst>
      <p:ext uri="{BB962C8B-B14F-4D97-AF65-F5344CB8AC3E}">
        <p14:creationId xmlns:p14="http://schemas.microsoft.com/office/powerpoint/2010/main" val="3052457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274638"/>
            <a:ext cx="4978896" cy="2002234"/>
          </a:xfrm>
        </p:spPr>
        <p:txBody>
          <a:bodyPr>
            <a:noAutofit/>
          </a:bodyPr>
          <a:lstStyle/>
          <a:p>
            <a:r>
              <a:rPr lang="el-GR" sz="2600" b="1" dirty="0" smtClean="0">
                <a:solidFill>
                  <a:srgbClr val="00B050"/>
                </a:solidFill>
              </a:rPr>
              <a:t>Διερεύνηση νερού: παιδιά ηλικίας 6 ετών</a:t>
            </a:r>
            <a:r>
              <a:rPr sz="2600" dirty="0" smtClean="0"/>
              <a:t/>
            </a:r>
            <a:br>
              <a:rPr sz="2600" dirty="0" smtClean="0"/>
            </a:br>
            <a:r>
              <a:rPr lang="el-GR" sz="2600" b="1" dirty="0" smtClean="0">
                <a:solidFill>
                  <a:srgbClr val="00B050"/>
                </a:solidFill>
              </a:rPr>
              <a:t>Σχεδιασμός πειραμάτων για να αποδειχθεί ότι και ο πάγος και ο ατμός προέρχονται από το νερό</a:t>
            </a:r>
            <a:endParaRPr lang="el-GR" sz="2600" b="1" dirty="0">
              <a:solidFill>
                <a:srgbClr val="00B050"/>
              </a:solidFill>
            </a:endParaRPr>
          </a:p>
        </p:txBody>
      </p:sp>
      <p:pic>
        <p:nvPicPr>
          <p:cNvPr id="4" name="Content Placeholder 3"/>
          <p:cNvPicPr>
            <a:picLocks noGrp="1" noChangeAspect="1"/>
          </p:cNvPicPr>
          <p:nvPr>
            <p:ph idx="1"/>
          </p:nvPr>
        </p:nvPicPr>
        <p:blipFill>
          <a:blip r:embed="rId3" cstate="print"/>
          <a:srcRect t="17291" b="17291"/>
          <a:stretch>
            <a:fillRect/>
          </a:stretch>
        </p:blipFill>
        <p:spPr>
          <a:xfrm>
            <a:off x="3238423" y="2492896"/>
            <a:ext cx="5870897" cy="2880319"/>
          </a:xfrm>
        </p:spPr>
      </p:pic>
      <p:pic>
        <p:nvPicPr>
          <p:cNvPr id="5" name="Picture 4"/>
          <p:cNvPicPr>
            <a:picLocks noChangeAspect="1"/>
          </p:cNvPicPr>
          <p:nvPr/>
        </p:nvPicPr>
        <p:blipFill>
          <a:blip r:embed="rId4" cstate="print"/>
          <a:stretch>
            <a:fillRect/>
          </a:stretch>
        </p:blipFill>
        <p:spPr>
          <a:xfrm>
            <a:off x="395536" y="1772816"/>
            <a:ext cx="3240360" cy="4339167"/>
          </a:xfrm>
          <a:prstGeom prst="rect">
            <a:avLst/>
          </a:prstGeom>
        </p:spPr>
      </p:pic>
    </p:spTree>
    <p:extLst>
      <p:ext uri="{BB962C8B-B14F-4D97-AF65-F5344CB8AC3E}">
        <p14:creationId xmlns:p14="http://schemas.microsoft.com/office/powerpoint/2010/main" val="322552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332656"/>
            <a:ext cx="5194920" cy="1282154"/>
          </a:xfrm>
        </p:spPr>
        <p:txBody>
          <a:bodyPr>
            <a:noAutofit/>
          </a:bodyPr>
          <a:lstStyle/>
          <a:p>
            <a:r>
              <a:rPr lang="el-GR" sz="2800" b="1" dirty="0" smtClean="0">
                <a:solidFill>
                  <a:srgbClr val="00B050"/>
                </a:solidFill>
              </a:rPr>
              <a:t>Αυτοκίνητα και ράμπες: Παιδιά ηλικίας 3-4 ετών</a:t>
            </a:r>
            <a:r>
              <a:t/>
            </a:r>
            <a:br/>
            <a:r>
              <a:rPr lang="el-GR" sz="2800" b="1" dirty="0" smtClean="0">
                <a:solidFill>
                  <a:srgbClr val="00B050"/>
                </a:solidFill>
              </a:rPr>
              <a:t>Στήσιμο σε εξωτερικό χώρο</a:t>
            </a:r>
            <a:endParaRPr lang="el-GR" sz="2800" b="1" dirty="0">
              <a:solidFill>
                <a:srgbClr val="00B050"/>
              </a:solidFill>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t="17291" b="17291"/>
          <a:stretch>
            <a:fillRect/>
          </a:stretch>
        </p:blipFill>
        <p:spPr bwMode="auto">
          <a:xfrm>
            <a:off x="457200" y="1844825"/>
            <a:ext cx="7859216" cy="3672407"/>
          </a:xfrm>
          <a:prstGeom prst="rect">
            <a:avLst/>
          </a:prstGeom>
          <a:noFill/>
          <a:ln>
            <a:noFill/>
          </a:ln>
        </p:spPr>
      </p:pic>
    </p:spTree>
    <p:extLst>
      <p:ext uri="{BB962C8B-B14F-4D97-AF65-F5344CB8AC3E}">
        <p14:creationId xmlns:p14="http://schemas.microsoft.com/office/powerpoint/2010/main" val="223320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a:bodyPr>
          <a:lstStyle/>
          <a:p>
            <a:r>
              <a:rPr lang="el-GR" sz="2800" b="1" dirty="0" smtClean="0">
                <a:solidFill>
                  <a:srgbClr val="00B050"/>
                </a:solidFill>
              </a:rPr>
              <a:t>Ήχος: Παιδιά ηλικίας 7-9 ετών</a:t>
            </a:r>
            <a:r>
              <a:t/>
            </a:r>
            <a:br/>
            <a:r>
              <a:rPr lang="el-GR" sz="2800" b="1" dirty="0" smtClean="0">
                <a:solidFill>
                  <a:srgbClr val="00B050"/>
                </a:solidFill>
              </a:rPr>
              <a:t>Εξερεύνηση τρόπων παραγωγής ήχων</a:t>
            </a:r>
            <a:endParaRPr lang="el-GR" sz="2800" b="1" dirty="0">
              <a:solidFill>
                <a:srgbClr val="00B050"/>
              </a:solidFill>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t="13159" b="13159"/>
          <a:stretch>
            <a:fillRect/>
          </a:stretch>
        </p:blipFill>
        <p:spPr>
          <a:prstGeom prst="rect">
            <a:avLst/>
          </a:prstGeom>
        </p:spPr>
      </p:pic>
    </p:spTree>
    <p:extLst>
      <p:ext uri="{BB962C8B-B14F-4D97-AF65-F5344CB8AC3E}">
        <p14:creationId xmlns:p14="http://schemas.microsoft.com/office/powerpoint/2010/main" val="64914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60648"/>
            <a:ext cx="6131024" cy="1714202"/>
          </a:xfrm>
        </p:spPr>
        <p:txBody>
          <a:bodyPr>
            <a:normAutofit fontScale="90000"/>
          </a:bodyPr>
          <a:lstStyle/>
          <a:p>
            <a:r>
              <a:rPr lang="el-GR" sz="3600" b="1" dirty="0" smtClean="0">
                <a:solidFill>
                  <a:srgbClr val="00B050"/>
                </a:solidFill>
              </a:rPr>
              <a:t>Ανταλλαγή αντιδράσεων – επιπτώσεις στον σχεδιασμό</a:t>
            </a:r>
            <a:r>
              <a:t/>
            </a:r>
            <a:br/>
            <a:r>
              <a:rPr lang="el-GR" sz="2000" b="1" dirty="0" smtClean="0">
                <a:solidFill>
                  <a:srgbClr val="00B050"/>
                </a:solidFill>
              </a:rPr>
              <a:t>(σε σχέση με το Παιδαγωγικό Μοντέλο των Siraj-Blatchford) (2002))</a:t>
            </a:r>
            <a:endParaRPr lang="el-GR" sz="2000" b="1" dirty="0">
              <a:solidFill>
                <a:srgbClr val="00B050"/>
              </a:solidFill>
            </a:endParaRPr>
          </a:p>
        </p:txBody>
      </p:sp>
      <p:pic>
        <p:nvPicPr>
          <p:cNvPr id="6" name="Content Placeholder 5" descr="Screen shot 2012-09-04 at 18.40.15.png"/>
          <p:cNvPicPr>
            <a:picLocks noGrp="1" noChangeAspect="1"/>
          </p:cNvPicPr>
          <p:nvPr>
            <p:ph idx="1"/>
          </p:nvPr>
        </p:nvPicPr>
        <p:blipFill>
          <a:blip r:embed="rId3" cstate="print"/>
          <a:srcRect l="-19859" r="-19859"/>
          <a:stretch>
            <a:fillRect/>
          </a:stretch>
        </p:blipFill>
        <p:spPr>
          <a:xfrm>
            <a:off x="456223" y="1903779"/>
            <a:ext cx="7886700" cy="4351338"/>
          </a:xfrm>
          <a:prstGeom prst="rect">
            <a:avLst/>
          </a:prstGeom>
        </p:spPr>
      </p:pic>
    </p:spTree>
    <p:extLst>
      <p:ext uri="{BB962C8B-B14F-4D97-AF65-F5344CB8AC3E}">
        <p14:creationId xmlns:p14="http://schemas.microsoft.com/office/powerpoint/2010/main" val="192825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el-GR" b="1" dirty="0" smtClean="0">
                <a:solidFill>
                  <a:srgbClr val="00B050"/>
                </a:solidFill>
              </a:rPr>
              <a:t>Εισαγωγή στο έργο CEYS</a:t>
            </a:r>
            <a:r>
              <a:rPr lang="el-GR" sz="2200" b="1" dirty="0" smtClean="0">
                <a:solidFill>
                  <a:srgbClr val="00B050"/>
                </a:solidFill>
              </a:rPr>
              <a:t> (χρησιμοποιήστε ανάλογα με το πλαίσιο)</a:t>
            </a:r>
            <a:endParaRPr lang="el-GR" sz="2200" b="1" dirty="0">
              <a:solidFill>
                <a:srgbClr val="00B050"/>
              </a:solidFill>
            </a:endParaRPr>
          </a:p>
        </p:txBody>
      </p:sp>
      <p:sp>
        <p:nvSpPr>
          <p:cNvPr id="3" name="Tijdelijke aanduiding voor inhoud 2"/>
          <p:cNvSpPr>
            <a:spLocks noGrp="1"/>
          </p:cNvSpPr>
          <p:nvPr>
            <p:ph idx="1"/>
          </p:nvPr>
        </p:nvSpPr>
        <p:spPr/>
        <p:txBody>
          <a:bodyPr>
            <a:normAutofit fontScale="77500" lnSpcReduction="20000"/>
          </a:bodyPr>
          <a:lstStyle/>
          <a:p>
            <a:pPr>
              <a:lnSpc>
                <a:spcPct val="100000"/>
              </a:lnSpc>
            </a:pPr>
            <a:r>
              <a:rPr lang="el-GR" dirty="0">
                <a:latin typeface="+mj-lt"/>
              </a:rPr>
              <a:t>Ευρωπαϊκό έργο Erasmus+</a:t>
            </a:r>
          </a:p>
          <a:p>
            <a:pPr>
              <a:lnSpc>
                <a:spcPct val="100000"/>
              </a:lnSpc>
            </a:pPr>
            <a:r>
              <a:rPr lang="el-GR" dirty="0">
                <a:latin typeface="+mj-lt"/>
              </a:rPr>
              <a:t>Εταίροι σε Βέλγιο, Ελλάδα, Ρουμανία, ΗΒ</a:t>
            </a:r>
          </a:p>
          <a:p>
            <a:pPr>
              <a:lnSpc>
                <a:spcPct val="100000"/>
              </a:lnSpc>
            </a:pPr>
            <a:r>
              <a:rPr lang="el-GR" dirty="0">
                <a:latin typeface="+mj-lt"/>
              </a:rPr>
              <a:t>Συνέχιση του έργου «Creative Little Scientists» (Δημιουργικοί Μικροί Επιστήμονες) </a:t>
            </a:r>
            <a:r>
              <a:rPr lang="el-GR" dirty="0">
                <a:latin typeface="+mj-lt"/>
                <a:hlinkClick r:id="rId3"/>
              </a:rPr>
              <a:t>http://www.creative-little-scientists.eu</a:t>
            </a:r>
            <a:endParaRPr lang="el-GR" dirty="0">
              <a:latin typeface="+mj-lt"/>
            </a:endParaRPr>
          </a:p>
          <a:p>
            <a:pPr>
              <a:lnSpc>
                <a:spcPct val="100000"/>
              </a:lnSpc>
            </a:pPr>
            <a:r>
              <a:rPr lang="el-GR" dirty="0">
                <a:latin typeface="+mj-lt"/>
              </a:rPr>
              <a:t> Στόχοι</a:t>
            </a:r>
          </a:p>
          <a:p>
            <a:pPr lvl="1">
              <a:lnSpc>
                <a:spcPct val="100000"/>
              </a:lnSpc>
              <a:buFont typeface="Wingdings" charset="2"/>
              <a:buChar char="Ø"/>
            </a:pPr>
            <a:r>
              <a:rPr lang="el-GR" dirty="0">
                <a:latin typeface="+mj-lt"/>
              </a:rPr>
              <a:t>Ανάπτυξη της πορείας εξέλιξης του/της δασκάλου/ας και ανάπτυξη του συνοδευτικού υλικού</a:t>
            </a:r>
          </a:p>
          <a:p>
            <a:pPr lvl="1">
              <a:lnSpc>
                <a:spcPct val="100000"/>
              </a:lnSpc>
              <a:buFont typeface="Wingdings" charset="2"/>
              <a:buChar char="Ø"/>
            </a:pPr>
            <a:r>
              <a:rPr lang="el-GR" dirty="0">
                <a:latin typeface="+mj-lt"/>
              </a:rPr>
              <a:t>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(μέχρι την ηλικία των οκτώ)</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26635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3.jpg"/>
          <p:cNvPicPr>
            <a:picLocks noChangeAspect="1"/>
          </p:cNvPicPr>
          <p:nvPr/>
        </p:nvPicPr>
        <p:blipFill>
          <a:blip r:embed="rId3" cstate="print"/>
          <a:stretch>
            <a:fillRect/>
          </a:stretch>
        </p:blipFill>
        <p:spPr>
          <a:xfrm>
            <a:off x="2781300" y="575983"/>
            <a:ext cx="3581400" cy="2686050"/>
          </a:xfrm>
          <a:prstGeom prst="rect">
            <a:avLst/>
          </a:prstGeom>
        </p:spPr>
      </p:pic>
      <p:pic>
        <p:nvPicPr>
          <p:cNvPr id="4" name="Picture 3" descr="65.jpg"/>
          <p:cNvPicPr>
            <a:picLocks noChangeAspect="1"/>
          </p:cNvPicPr>
          <p:nvPr/>
        </p:nvPicPr>
        <p:blipFill>
          <a:blip r:embed="rId4" cstate="print"/>
          <a:stretch>
            <a:fillRect/>
          </a:stretch>
        </p:blipFill>
        <p:spPr>
          <a:xfrm>
            <a:off x="635000" y="3486150"/>
            <a:ext cx="3581400" cy="2686050"/>
          </a:xfrm>
          <a:prstGeom prst="rect">
            <a:avLst/>
          </a:prstGeom>
        </p:spPr>
      </p:pic>
      <p:pic>
        <p:nvPicPr>
          <p:cNvPr id="5" name="Picture 4" descr="68.jpg"/>
          <p:cNvPicPr>
            <a:picLocks noChangeAspect="1"/>
          </p:cNvPicPr>
          <p:nvPr/>
        </p:nvPicPr>
        <p:blipFill>
          <a:blip r:embed="rId5" cstate="print"/>
          <a:stretch>
            <a:fillRect/>
          </a:stretch>
        </p:blipFill>
        <p:spPr>
          <a:xfrm>
            <a:off x="4572000" y="3486150"/>
            <a:ext cx="3581400" cy="2686050"/>
          </a:xfrm>
          <a:prstGeom prst="rect">
            <a:avLst/>
          </a:prstGeom>
        </p:spPr>
      </p:pic>
      <p:sp>
        <p:nvSpPr>
          <p:cNvPr id="6" name="TextBox 5"/>
          <p:cNvSpPr txBox="1"/>
          <p:nvPr/>
        </p:nvSpPr>
        <p:spPr>
          <a:xfrm>
            <a:off x="539552" y="222900"/>
            <a:ext cx="2016224"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el-GR" dirty="0" smtClean="0"/>
          </a:p>
          <a:p>
            <a:pPr algn="ctr"/>
            <a:r>
              <a:rPr lang="el-GR" b="1" dirty="0" smtClean="0"/>
              <a:t>Η Inanna δοκιμάζει διαφορετικές κλίσεις</a:t>
            </a:r>
            <a:endParaRPr lang="el-GR" b="1" dirty="0"/>
          </a:p>
          <a:p>
            <a:endParaRPr lang="el-GR" dirty="0" smtClean="0"/>
          </a:p>
        </p:txBody>
      </p:sp>
      <p:sp>
        <p:nvSpPr>
          <p:cNvPr id="7" name="Oval Callout 6"/>
          <p:cNvSpPr/>
          <p:nvPr/>
        </p:nvSpPr>
        <p:spPr>
          <a:xfrm>
            <a:off x="4552105" y="332656"/>
            <a:ext cx="1994520" cy="1008112"/>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1400" dirty="0" smtClean="0"/>
              <a:t>Ποιο θα κατέβει πρώτο;</a:t>
            </a:r>
            <a:endParaRPr lang="el-GR" sz="1400" dirty="0"/>
          </a:p>
        </p:txBody>
      </p:sp>
      <p:sp>
        <p:nvSpPr>
          <p:cNvPr id="10" name="Rounded Rectangular Callout 9"/>
          <p:cNvSpPr/>
          <p:nvPr/>
        </p:nvSpPr>
        <p:spPr>
          <a:xfrm>
            <a:off x="602210" y="2060849"/>
            <a:ext cx="1953565" cy="1501704"/>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l-GR" sz="1400" dirty="0" smtClean="0"/>
              <a:t>Inanna:</a:t>
            </a:r>
            <a:r>
              <a:rPr lang="el-GR" sz="1400" i="1" dirty="0" smtClean="0"/>
              <a:t> Θέλω να φτάσει πρώτο το δικό μου.</a:t>
            </a:r>
            <a:endParaRPr lang="el-GR" sz="1400" i="1" dirty="0"/>
          </a:p>
          <a:p>
            <a:r>
              <a:rPr lang="el-GR" sz="1400" dirty="0" smtClean="0"/>
              <a:t>Deanna: </a:t>
            </a:r>
            <a:r>
              <a:rPr lang="el-GR" sz="1400" i="1" dirty="0" smtClean="0"/>
              <a:t>Τι πρέπει να κάνεις;</a:t>
            </a:r>
          </a:p>
          <a:p>
            <a:r>
              <a:rPr lang="el-GR" sz="1400" dirty="0" smtClean="0"/>
              <a:t>Inanna:</a:t>
            </a:r>
            <a:r>
              <a:rPr lang="el-GR" sz="1400" i="1" dirty="0" smtClean="0"/>
              <a:t> Σπρώξτο.</a:t>
            </a:r>
            <a:endParaRPr lang="el-GR" sz="1400" i="1" dirty="0"/>
          </a:p>
        </p:txBody>
      </p:sp>
      <p:sp>
        <p:nvSpPr>
          <p:cNvPr id="11" name="Rounded Rectangular Callout 10"/>
          <p:cNvSpPr/>
          <p:nvPr/>
        </p:nvSpPr>
        <p:spPr>
          <a:xfrm>
            <a:off x="6588224" y="1484784"/>
            <a:ext cx="2304256" cy="2361406"/>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l-GR" sz="1400" dirty="0" smtClean="0"/>
              <a:t>Inanna: </a:t>
            </a:r>
            <a:r>
              <a:rPr lang="el-GR" sz="1400" i="1" dirty="0" smtClean="0"/>
              <a:t>Αυτό είναι πολύ-πολύ αργό.</a:t>
            </a:r>
          </a:p>
          <a:p>
            <a:r>
              <a:rPr lang="el-GR" sz="1400" dirty="0" smtClean="0"/>
              <a:t>Deanna</a:t>
            </a:r>
            <a:r>
              <a:rPr lang="el-GR" sz="1400" i="1" dirty="0" smtClean="0"/>
              <a:t>: Πώς το κάνεις να πάει γρήγορα;</a:t>
            </a:r>
            <a:endParaRPr lang="el-GR" sz="1400" i="1" dirty="0"/>
          </a:p>
          <a:p>
            <a:r>
              <a:rPr lang="el-GR" sz="1400" dirty="0" smtClean="0"/>
              <a:t>Inanna:</a:t>
            </a:r>
            <a:r>
              <a:rPr lang="el-GR" sz="1400" i="1" dirty="0" smtClean="0"/>
              <a:t> Το ανασήκωσα </a:t>
            </a:r>
            <a:r>
              <a:rPr lang="el-GR" sz="1400" dirty="0" smtClean="0"/>
              <a:t>[δείχνοντας].</a:t>
            </a:r>
            <a:endParaRPr lang="el-GR" sz="1400" dirty="0"/>
          </a:p>
          <a:p>
            <a:r>
              <a:rPr lang="el-GR" sz="1400" dirty="0" smtClean="0"/>
              <a:t>Deanna</a:t>
            </a:r>
            <a:r>
              <a:rPr lang="el-GR" sz="1400" i="1" dirty="0" smtClean="0"/>
              <a:t>: Πήγε γρήγορα!</a:t>
            </a:r>
          </a:p>
          <a:p>
            <a:r>
              <a:rPr lang="el-GR" sz="1400" dirty="0" smtClean="0"/>
              <a:t>Inanna:</a:t>
            </a:r>
            <a:r>
              <a:rPr lang="el-GR" sz="1400" i="1" dirty="0" smtClean="0"/>
              <a:t> Και όταν το σπρώχνω </a:t>
            </a:r>
            <a:r>
              <a:rPr lang="el-GR" sz="1400" dirty="0" smtClean="0"/>
              <a:t>[δείχνει με χειρονομία].</a:t>
            </a:r>
            <a:endParaRPr lang="el-GR" sz="1400" dirty="0"/>
          </a:p>
        </p:txBody>
      </p:sp>
    </p:spTree>
    <p:extLst>
      <p:ext uri="{BB962C8B-B14F-4D97-AF65-F5344CB8AC3E}">
        <p14:creationId xmlns:p14="http://schemas.microsoft.com/office/powerpoint/2010/main" val="39210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282154"/>
          </a:xfrm>
        </p:spPr>
        <p:txBody>
          <a:bodyPr>
            <a:normAutofit fontScale="90000"/>
          </a:bodyPr>
          <a:lstStyle/>
          <a:p>
            <a:r>
              <a:rPr lang="el-GR" sz="3200" b="1" dirty="0" smtClean="0">
                <a:solidFill>
                  <a:srgbClr val="00B050"/>
                </a:solidFill>
              </a:rPr>
              <a:t>Πώς θα μπορούσαν τέτοιες προσεγγίσεις να ενισχύσουν τη δημιουργικότητα στη μάθηση;</a:t>
            </a:r>
            <a:endParaRPr lang="el-GR" sz="3200"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el-GR" dirty="0" smtClean="0">
                <a:latin typeface="+mj-lt"/>
              </a:rPr>
              <a:t>Αίσθηση πρωτοβουλίας</a:t>
            </a:r>
          </a:p>
          <a:p>
            <a:r>
              <a:rPr lang="el-GR" dirty="0">
                <a:latin typeface="+mj-lt"/>
              </a:rPr>
              <a:t>Κίνητρο</a:t>
            </a:r>
          </a:p>
          <a:p>
            <a:r>
              <a:rPr lang="el-GR" dirty="0">
                <a:latin typeface="+mj-lt"/>
              </a:rPr>
              <a:t>Δυνατότητα να παράγουν κάτι νέο</a:t>
            </a:r>
          </a:p>
          <a:p>
            <a:r>
              <a:rPr lang="el-GR" dirty="0">
                <a:latin typeface="+mj-lt"/>
              </a:rPr>
              <a:t>Ικανότητα σύνδεσης όσων έχουν μάθει κατά τη διάρκεια των μαθημάτων με θέματα από άλλα μαθήματα </a:t>
            </a:r>
          </a:p>
          <a:p>
            <a:r>
              <a:rPr lang="el-GR" dirty="0">
                <a:latin typeface="+mj-lt"/>
              </a:rPr>
              <a:t>Φαντασία</a:t>
            </a:r>
          </a:p>
          <a:p>
            <a:r>
              <a:rPr lang="el-GR" dirty="0">
                <a:latin typeface="+mj-lt"/>
              </a:rPr>
              <a:t>Περιέργεια</a:t>
            </a:r>
          </a:p>
          <a:p>
            <a:r>
              <a:rPr lang="el-GR" dirty="0">
                <a:latin typeface="+mj-lt"/>
              </a:rPr>
              <a:t>Δυνατότητα να </a:t>
            </a:r>
            <a:r>
              <a:rPr lang="el-GR" dirty="0" smtClean="0">
                <a:latin typeface="+mj-lt"/>
              </a:rPr>
              <a:t>εργάζονται </a:t>
            </a:r>
            <a:r>
              <a:rPr lang="el-GR" dirty="0">
                <a:latin typeface="+mj-lt"/>
              </a:rPr>
              <a:t>από κοινού</a:t>
            </a:r>
          </a:p>
          <a:p>
            <a:r>
              <a:rPr lang="el-GR" dirty="0">
                <a:latin typeface="+mj-lt"/>
              </a:rPr>
              <a:t>Δεξιότητες σκέψης</a:t>
            </a:r>
          </a:p>
          <a:p>
            <a:pPr marL="0" indent="0">
              <a:buNone/>
            </a:pPr>
            <a:r>
              <a:rPr lang="el-GR" i="1" dirty="0" smtClean="0">
                <a:solidFill>
                  <a:srgbClr val="00B050"/>
                </a:solidFill>
                <a:latin typeface="+mj-lt"/>
              </a:rPr>
              <a:t>(Δημιουργικές προδιαθέσεις από το Εννοιολογικό Πλαίσιο CLS)</a:t>
            </a:r>
            <a:endParaRPr lang="el-GR" i="1" dirty="0">
              <a:solidFill>
                <a:srgbClr val="00B050"/>
              </a:solidFill>
              <a:latin typeface="+mj-lt"/>
            </a:endParaRPr>
          </a:p>
          <a:p>
            <a:endParaRPr lang="el-GR" dirty="0"/>
          </a:p>
        </p:txBody>
      </p:sp>
    </p:spTree>
    <p:extLst>
      <p:ext uri="{BB962C8B-B14F-4D97-AF65-F5344CB8AC3E}">
        <p14:creationId xmlns:p14="http://schemas.microsoft.com/office/powerpoint/2010/main" val="1713424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6131024" cy="1282154"/>
          </a:xfrm>
        </p:spPr>
        <p:txBody>
          <a:bodyPr>
            <a:noAutofit/>
          </a:bodyPr>
          <a:lstStyle/>
          <a:p>
            <a:r>
              <a:rPr lang="el-GR" sz="3200" b="1" dirty="0" smtClean="0">
                <a:solidFill>
                  <a:srgbClr val="00B050"/>
                </a:solidFill>
              </a:rPr>
              <a:t>Δημιουργικότητα στις φυσικές επιστήμες και στα μαθηματικά στην πρώιμη παιδική ηλικία</a:t>
            </a:r>
            <a:endParaRPr lang="el-GR" sz="3200" b="1" dirty="0">
              <a:solidFill>
                <a:srgbClr val="00B050"/>
              </a:solidFill>
            </a:endParaRPr>
          </a:p>
        </p:txBody>
      </p:sp>
      <p:pic>
        <p:nvPicPr>
          <p:cNvPr id="4" name="Content Placeholder 3" descr="combine2.jpg"/>
          <p:cNvPicPr>
            <a:picLocks noGrp="1" noChangeAspect="1"/>
          </p:cNvPicPr>
          <p:nvPr>
            <p:ph idx="1"/>
          </p:nvPr>
        </p:nvPicPr>
        <p:blipFill>
          <a:blip r:embed="rId3" cstate="print">
            <a:extLst>
              <a:ext uri="{28A0092B-C50C-407E-A947-70E740481C1C}">
                <a14:useLocalDpi xmlns:a14="http://schemas.microsoft.com/office/drawing/2010/main" val="0"/>
              </a:ext>
            </a:extLst>
          </a:blip>
          <a:srcRect l="369" r="369"/>
          <a:stretch>
            <a:fillRect/>
          </a:stretch>
        </p:blipFill>
        <p:spPr>
          <a:prstGeom prst="rect">
            <a:avLst/>
          </a:prstGeom>
        </p:spPr>
      </p:pic>
    </p:spTree>
    <p:extLst>
      <p:ext uri="{BB962C8B-B14F-4D97-AF65-F5344CB8AC3E}">
        <p14:creationId xmlns:p14="http://schemas.microsoft.com/office/powerpoint/2010/main" val="2389463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12" t="15283" r="12031" b="11768"/>
          <a:stretch/>
        </p:blipFill>
        <p:spPr bwMode="auto">
          <a:xfrm>
            <a:off x="611560" y="626544"/>
            <a:ext cx="6549256" cy="4901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308304" y="3861048"/>
            <a:ext cx="1440160" cy="16673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1600" dirty="0" smtClean="0">
                <a:latin typeface="+mj-lt"/>
              </a:rPr>
              <a:t>Τι κοινό πιστεύετε ότι έχουν οι ερωτήσεις σε κάθε στήλη;</a:t>
            </a:r>
            <a:endParaRPr lang="el-GR" sz="1600" dirty="0">
              <a:latin typeface="+mj-lt"/>
            </a:endParaRPr>
          </a:p>
        </p:txBody>
      </p:sp>
      <p:sp>
        <p:nvSpPr>
          <p:cNvPr id="5" name="Rectangle 4"/>
          <p:cNvSpPr/>
          <p:nvPr/>
        </p:nvSpPr>
        <p:spPr>
          <a:xfrm>
            <a:off x="635040" y="5733256"/>
            <a:ext cx="6549256"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l-GR" sz="1200" dirty="0"/>
              <a:t>Σημείωση: Το υλικό αυτό το προμηθευτήκαμε από το INSTITUTE FOR INQUIRY</a:t>
            </a:r>
          </a:p>
          <a:p>
            <a:pPr algn="ctr"/>
            <a:r>
              <a:rPr lang="el-GR" sz="1200" dirty="0">
                <a:hlinkClick r:id="rId4"/>
              </a:rPr>
              <a:t>www.exploratorium.edu/ifi</a:t>
            </a:r>
            <a:r>
              <a:rPr lang="el-GR" sz="1200" dirty="0" smtClean="0"/>
              <a:t>   </a:t>
            </a:r>
          </a:p>
          <a:p>
            <a:pPr algn="ctr"/>
            <a:r>
              <a:rPr lang="el-GR" sz="1200" dirty="0"/>
              <a:t>Assessing for learning III Effective questioning (M8) (Αξιολόγηση για τη μάθηση III Αποτελεσματικές ερωτήσεις (M8))</a:t>
            </a:r>
          </a:p>
        </p:txBody>
      </p:sp>
      <p:sp>
        <p:nvSpPr>
          <p:cNvPr id="7" name="Rounded Rectangle 6"/>
          <p:cNvSpPr/>
          <p:nvPr/>
        </p:nvSpPr>
        <p:spPr>
          <a:xfrm>
            <a:off x="7308304" y="1340768"/>
            <a:ext cx="1440160" cy="208065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1600" dirty="0" smtClean="0">
                <a:latin typeface="+mj-lt"/>
              </a:rPr>
              <a:t>Ερωτήσεις δασκάλων σχετικά με:</a:t>
            </a:r>
          </a:p>
          <a:p>
            <a:pPr algn="ctr"/>
            <a:r>
              <a:rPr lang="el-GR" sz="1600" dirty="0" smtClean="0">
                <a:latin typeface="+mj-lt"/>
              </a:rPr>
              <a:t>Αυγά που επιπλέουν  </a:t>
            </a:r>
          </a:p>
          <a:p>
            <a:pPr algn="ctr"/>
            <a:r>
              <a:rPr lang="el-GR" sz="1600" dirty="0" smtClean="0">
                <a:latin typeface="+mj-lt"/>
              </a:rPr>
              <a:t>Γωνιακούς καθρέφτες</a:t>
            </a:r>
          </a:p>
        </p:txBody>
      </p:sp>
    </p:spTree>
    <p:extLst>
      <p:ext uri="{BB962C8B-B14F-4D97-AF65-F5344CB8AC3E}">
        <p14:creationId xmlns:p14="http://schemas.microsoft.com/office/powerpoint/2010/main" val="1120853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b="1" dirty="0" smtClean="0">
                <a:solidFill>
                  <a:srgbClr val="00B050"/>
                </a:solidFill>
              </a:rPr>
              <a:t>Ταξινόμηση ερωτήσεων</a:t>
            </a:r>
            <a:endParaRPr lang="el-GR" sz="4000" b="1" dirty="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3960485"/>
              </p:ext>
            </p:extLst>
          </p:nvPr>
        </p:nvGraphicFramePr>
        <p:xfrm>
          <a:off x="457200" y="1844674"/>
          <a:ext cx="8218488" cy="4306918"/>
        </p:xfrm>
        <a:graphic>
          <a:graphicData uri="http://schemas.openxmlformats.org/drawingml/2006/table">
            <a:tbl>
              <a:tblPr firstRow="1" bandRow="1">
                <a:tableStyleId>{2D5ABB26-0587-4C30-8999-92F81FD0307C}</a:tableStyleId>
              </a:tblPr>
              <a:tblGrid>
                <a:gridCol w="2054622"/>
                <a:gridCol w="2054622"/>
                <a:gridCol w="2054622"/>
                <a:gridCol w="2054622"/>
              </a:tblGrid>
              <a:tr h="288182">
                <a:tc>
                  <a:txBody>
                    <a:bodyPr/>
                    <a:lstStyle/>
                    <a:p>
                      <a:pPr algn="ctr"/>
                      <a:r>
                        <a:rPr lang="el-GR" b="1" dirty="0" smtClean="0">
                          <a:latin typeface="+mj-lt"/>
                        </a:rPr>
                        <a:t>Θεματοκεντρικές</a:t>
                      </a:r>
                      <a:endParaRPr lang="el-GR"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b="1" dirty="0" smtClean="0">
                          <a:latin typeface="+mj-lt"/>
                        </a:rPr>
                        <a:t>Προσωποκεντρικές</a:t>
                      </a:r>
                      <a:endParaRPr lang="el-GR"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b="1" dirty="0" smtClean="0">
                          <a:latin typeface="+mj-lt"/>
                        </a:rPr>
                        <a:t>Που απαιτούν δεξιότητες στις διαδικασίες</a:t>
                      </a:r>
                      <a:endParaRPr lang="el-GR"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b="1" dirty="0" smtClean="0">
                          <a:latin typeface="+mj-lt"/>
                        </a:rPr>
                        <a:t>Άλλο</a:t>
                      </a:r>
                      <a:endParaRPr lang="el-GR"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251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2633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Autofit/>
          </a:bodyPr>
          <a:lstStyle/>
          <a:p>
            <a:r>
              <a:rPr lang="el-GR" sz="3200" b="1" dirty="0" smtClean="0">
                <a:solidFill>
                  <a:srgbClr val="00B050"/>
                </a:solidFill>
              </a:rPr>
              <a:t>Ανάλυση των ερωτήσεων του/της δασκάλου/ας</a:t>
            </a:r>
            <a:r>
              <a:t/>
            </a:r>
            <a:br/>
            <a:r>
              <a:rPr lang="el-GR" sz="1800" b="1" dirty="0" smtClean="0">
                <a:solidFill>
                  <a:srgbClr val="00B050"/>
                </a:solidFill>
              </a:rPr>
              <a:t>Συλλογή σκέψεων και ενίσχυση της δημιουργικότητας και της διερεύνησης</a:t>
            </a:r>
            <a:endParaRPr lang="el-GR" sz="3200" b="1" dirty="0">
              <a:solidFill>
                <a:srgbClr val="00B050"/>
              </a:solidFill>
            </a:endParaRPr>
          </a:p>
        </p:txBody>
      </p:sp>
      <p:sp>
        <p:nvSpPr>
          <p:cNvPr id="3" name="Content Placeholder 2"/>
          <p:cNvSpPr>
            <a:spLocks noGrp="1"/>
          </p:cNvSpPr>
          <p:nvPr>
            <p:ph idx="1"/>
          </p:nvPr>
        </p:nvSpPr>
        <p:spPr/>
        <p:txBody>
          <a:bodyPr>
            <a:noAutofit/>
          </a:bodyPr>
          <a:lstStyle/>
          <a:p>
            <a:r>
              <a:rPr lang="el-GR" sz="2600" dirty="0">
                <a:latin typeface="+mj-lt"/>
              </a:rPr>
              <a:t>Τι είδη ερωτήσεων τίθενται από τους επαγγελματίες</a:t>
            </a:r>
            <a:r>
              <a:rPr lang="el-GR" sz="2600" dirty="0" smtClean="0"/>
              <a:t> </a:t>
            </a:r>
            <a:r>
              <a:rPr lang="el-GR" sz="2600" dirty="0" smtClean="0">
                <a:latin typeface="+mj-lt"/>
              </a:rPr>
              <a:t>(με βάση το θέμα, τη διαδικασία, το πρόσωπο, άλλο);</a:t>
            </a:r>
            <a:endParaRPr lang="el-GR" sz="2600" dirty="0">
              <a:latin typeface="+mj-lt"/>
            </a:endParaRPr>
          </a:p>
          <a:p>
            <a:r>
              <a:rPr lang="el-GR" sz="2600" dirty="0" smtClean="0">
                <a:latin typeface="+mj-lt"/>
              </a:rPr>
              <a:t>Πού εστιάζουν οι ερωτήσεις των δασκάλων;</a:t>
            </a:r>
          </a:p>
          <a:p>
            <a:r>
              <a:rPr lang="el-GR" sz="2600" dirty="0" smtClean="0">
                <a:latin typeface="+mj-lt"/>
              </a:rPr>
              <a:t>Παρατηρείτε καμιά αλλαγή με το πέρασμα του χρόνου;</a:t>
            </a:r>
          </a:p>
          <a:p>
            <a:r>
              <a:rPr lang="el-GR" sz="2600" dirty="0" smtClean="0">
                <a:latin typeface="+mj-lt"/>
              </a:rPr>
              <a:t>Τι γνώση αποκτάται για τις ιδέες, τις ερωτήσεις και τις στρατηγικές των παιδιών;</a:t>
            </a:r>
          </a:p>
          <a:p>
            <a:r>
              <a:rPr lang="el-GR" sz="2600" dirty="0" smtClean="0">
                <a:latin typeface="+mj-lt"/>
              </a:rPr>
              <a:t>Πώς τις αξιοποιεί ή θα μπορούσε να τα αξιοποιήσει ο/η δάσκαλος/α;</a:t>
            </a:r>
          </a:p>
        </p:txBody>
      </p:sp>
    </p:spTree>
    <p:extLst>
      <p:ext uri="{BB962C8B-B14F-4D97-AF65-F5344CB8AC3E}">
        <p14:creationId xmlns:p14="http://schemas.microsoft.com/office/powerpoint/2010/main" val="1063346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b="1" dirty="0" smtClean="0">
                <a:solidFill>
                  <a:srgbClr val="00B050"/>
                </a:solidFill>
              </a:rPr>
              <a:t>Παγο-μπαλόνια: Παιδιά ηλικίας 5-6 ετών Εξερεύνηση του πάγου</a:t>
            </a:r>
            <a:endParaRPr lang="el-GR" sz="3200" b="1" dirty="0">
              <a:solidFill>
                <a:srgbClr val="00B050"/>
              </a:solidFill>
            </a:endParaRPr>
          </a:p>
        </p:txBody>
      </p:sp>
      <p:pic>
        <p:nvPicPr>
          <p:cNvPr id="9" name="Content Placeholder 8" descr="C:\Users\drossis\Desktop\Untitled.png"/>
          <p:cNvPicPr>
            <a:picLocks noGrp="1"/>
          </p:cNvPicPr>
          <p:nvPr>
            <p:ph idx="1"/>
          </p:nvPr>
        </p:nvPicPr>
        <p:blipFill>
          <a:blip r:embed="rId3" cstate="print">
            <a:extLst>
              <a:ext uri="{28A0092B-C50C-407E-A947-70E740481C1C}">
                <a14:useLocalDpi xmlns:a14="http://schemas.microsoft.com/office/drawing/2010/main" val="0"/>
              </a:ext>
            </a:extLst>
          </a:blip>
          <a:srcRect l="2043" r="2043"/>
          <a:stretch>
            <a:fillRect/>
          </a:stretch>
        </p:blipFill>
        <p:spPr bwMode="auto">
          <a:prstGeom prst="rect">
            <a:avLst/>
          </a:prstGeom>
          <a:noFill/>
          <a:ln>
            <a:noFill/>
          </a:ln>
        </p:spPr>
      </p:pic>
    </p:spTree>
    <p:extLst>
      <p:ext uri="{BB962C8B-B14F-4D97-AF65-F5344CB8AC3E}">
        <p14:creationId xmlns:p14="http://schemas.microsoft.com/office/powerpoint/2010/main" val="1001998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116632"/>
            <a:ext cx="5770984" cy="1282154"/>
          </a:xfrm>
        </p:spPr>
        <p:txBody>
          <a:bodyPr>
            <a:normAutofit/>
          </a:bodyPr>
          <a:lstStyle/>
          <a:p>
            <a:r>
              <a:rPr lang="el-GR" sz="3200" b="1" dirty="0" smtClean="0">
                <a:solidFill>
                  <a:srgbClr val="00B050"/>
                </a:solidFill>
              </a:rPr>
              <a:t>Απόσταση του Ήλιου: Παιδιά ηλικίας 5 ετών </a:t>
            </a:r>
            <a:endParaRPr lang="el-GR" sz="3200" b="1" dirty="0">
              <a:solidFill>
                <a:srgbClr val="00B050"/>
              </a:solidFill>
            </a:endParaRPr>
          </a:p>
        </p:txBody>
      </p:sp>
      <p:pic>
        <p:nvPicPr>
          <p:cNvPr id="4" name="Content Placeholder 3"/>
          <p:cNvPicPr>
            <a:picLocks noGrp="1" noChangeAspect="1"/>
          </p:cNvPicPr>
          <p:nvPr>
            <p:ph idx="1"/>
          </p:nvPr>
        </p:nvPicPr>
        <p:blipFill>
          <a:blip r:embed="rId3" cstate="print"/>
          <a:srcRect t="6273" b="6273"/>
          <a:stretch>
            <a:fillRect/>
          </a:stretch>
        </p:blipFill>
        <p:spPr>
          <a:xfrm>
            <a:off x="467544" y="2492896"/>
            <a:ext cx="4843492" cy="2376264"/>
          </a:xfrm>
        </p:spPr>
      </p:pic>
      <p:pic>
        <p:nvPicPr>
          <p:cNvPr id="6" name="Picture 5"/>
          <p:cNvPicPr>
            <a:picLocks noChangeAspect="1"/>
          </p:cNvPicPr>
          <p:nvPr/>
        </p:nvPicPr>
        <p:blipFill>
          <a:blip r:embed="rId4" cstate="print"/>
          <a:stretch>
            <a:fillRect/>
          </a:stretch>
        </p:blipFill>
        <p:spPr>
          <a:xfrm>
            <a:off x="5436096" y="1268760"/>
            <a:ext cx="2731696" cy="4869160"/>
          </a:xfrm>
          <a:prstGeom prst="rect">
            <a:avLst/>
          </a:prstGeom>
        </p:spPr>
      </p:pic>
    </p:spTree>
    <p:extLst>
      <p:ext uri="{BB962C8B-B14F-4D97-AF65-F5344CB8AC3E}">
        <p14:creationId xmlns:p14="http://schemas.microsoft.com/office/powerpoint/2010/main" val="2884898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274638"/>
            <a:ext cx="5338936" cy="1282154"/>
          </a:xfrm>
        </p:spPr>
        <p:txBody>
          <a:bodyPr>
            <a:noAutofit/>
          </a:bodyPr>
          <a:lstStyle/>
          <a:p>
            <a:r>
              <a:rPr lang="el-GR" sz="3200" b="1" dirty="0" smtClean="0">
                <a:solidFill>
                  <a:srgbClr val="00B050"/>
                </a:solidFill>
              </a:rPr>
              <a:t>Κατασκευές με τουβλάκια: Παιδιά ηλικίας 5 ετών</a:t>
            </a:r>
            <a:r>
              <a:t/>
            </a:r>
            <a:br/>
            <a:r>
              <a:rPr lang="el-GR" sz="3200" b="1" dirty="0" smtClean="0">
                <a:solidFill>
                  <a:srgbClr val="00B050"/>
                </a:solidFill>
              </a:rPr>
              <a:t>Χτίζοντας τον Πύργο της Πίζας</a:t>
            </a:r>
            <a:endParaRPr lang="el-GR" sz="3200" b="1" dirty="0">
              <a:solidFill>
                <a:srgbClr val="00B050"/>
              </a:solidFill>
            </a:endParaRPr>
          </a:p>
        </p:txBody>
      </p:sp>
      <p:pic>
        <p:nvPicPr>
          <p:cNvPr id="4" name="Grafik 6" descr="G:\NarrativesStand1503\D1Bea_Pre\D1Bea_Pre_Bricks\D1Bea_Pre_Image_TowerOfPisa_130213_Bricks.jpg"/>
          <p:cNvPicPr>
            <a:picLocks noGrp="1"/>
          </p:cNvPicPr>
          <p:nvPr>
            <p:ph idx="1"/>
          </p:nvPr>
        </p:nvPicPr>
        <p:blipFill>
          <a:blip r:embed="rId3" cstate="print">
            <a:extLst>
              <a:ext uri="{28A0092B-C50C-407E-A947-70E740481C1C}">
                <a14:useLocalDpi xmlns:a14="http://schemas.microsoft.com/office/drawing/2010/main" val="0"/>
              </a:ext>
            </a:extLst>
          </a:blip>
          <a:srcRect t="31617" b="31617"/>
          <a:stretch>
            <a:fillRect/>
          </a:stretch>
        </p:blipFill>
        <p:spPr bwMode="auto">
          <a:prstGeom prst="rect">
            <a:avLst/>
          </a:prstGeom>
          <a:noFill/>
          <a:ln>
            <a:noFill/>
          </a:ln>
        </p:spPr>
      </p:pic>
    </p:spTree>
    <p:extLst>
      <p:ext uri="{BB962C8B-B14F-4D97-AF65-F5344CB8AC3E}">
        <p14:creationId xmlns:p14="http://schemas.microsoft.com/office/powerpoint/2010/main" val="3719724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74638"/>
            <a:ext cx="5626968" cy="1282154"/>
          </a:xfrm>
        </p:spPr>
        <p:txBody>
          <a:bodyPr>
            <a:normAutofit fontScale="90000"/>
          </a:bodyPr>
          <a:lstStyle/>
          <a:p>
            <a:r>
              <a:rPr lang="el-GR" sz="2800" b="1" dirty="0" smtClean="0">
                <a:solidFill>
                  <a:srgbClr val="00B050"/>
                </a:solidFill>
              </a:rPr>
              <a:t>Beebot: Παιδιά ηλικίας 3-4 ετών</a:t>
            </a:r>
            <a:r>
              <a:rPr dirty="0"/>
              <a:t/>
            </a:r>
            <a:br>
              <a:rPr dirty="0"/>
            </a:br>
            <a:r>
              <a:rPr lang="el-GR" sz="2800" b="1" dirty="0" smtClean="0">
                <a:solidFill>
                  <a:srgbClr val="00B050"/>
                </a:solidFill>
              </a:rPr>
              <a:t>Πηγαίνοντας το Beebot στους πλανήτες</a:t>
            </a:r>
            <a:endParaRPr lang="el-GR" sz="2800" b="1" dirty="0">
              <a:solidFill>
                <a:srgbClr val="00B050"/>
              </a:solidFill>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t="31601" b="31601"/>
          <a:stretch>
            <a:fillRect/>
          </a:stretch>
        </p:blipFill>
        <p:spPr bwMode="auto">
          <a:prstGeom prst="rect">
            <a:avLst/>
          </a:prstGeom>
          <a:noFill/>
          <a:ln>
            <a:noFill/>
          </a:ln>
        </p:spPr>
      </p:pic>
    </p:spTree>
    <p:extLst>
      <p:ext uri="{BB962C8B-B14F-4D97-AF65-F5344CB8AC3E}">
        <p14:creationId xmlns:p14="http://schemas.microsoft.com/office/powerpoint/2010/main" val="306335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915000" cy="1282154"/>
          </a:xfrm>
        </p:spPr>
        <p:txBody>
          <a:bodyPr>
            <a:noAutofit/>
          </a:bodyPr>
          <a:lstStyle/>
          <a:p>
            <a:r>
              <a:rPr lang="el-GR" sz="2800" b="1" dirty="0" smtClean="0">
                <a:solidFill>
                  <a:srgbClr val="00B050"/>
                </a:solidFill>
              </a:rPr>
              <a:t>Σύνδεση διερευνητικής εκπαίδευσης στις φυσικές επιστήμες και δημιουργικών προσεγγίσεων</a:t>
            </a:r>
            <a:endParaRPr lang="el-GR" sz="1600" dirty="0"/>
          </a:p>
        </p:txBody>
      </p:sp>
      <p:sp>
        <p:nvSpPr>
          <p:cNvPr id="3" name="Text Placeholder 2"/>
          <p:cNvSpPr>
            <a:spLocks noGrp="1"/>
          </p:cNvSpPr>
          <p:nvPr>
            <p:ph type="body" idx="1"/>
          </p:nvPr>
        </p:nvSpPr>
        <p:spPr/>
        <p:txBody>
          <a:bodyPr>
            <a:normAutofit fontScale="92500" lnSpcReduction="20000"/>
          </a:bodyPr>
          <a:lstStyle/>
          <a:p>
            <a:r>
              <a:rPr lang="el-GR" b="0" dirty="0">
                <a:latin typeface="+mj-lt"/>
              </a:rPr>
              <a:t>Διερευνητική εκπαίδευση στις φυσικές επιστήμες</a:t>
            </a:r>
          </a:p>
        </p:txBody>
      </p:sp>
      <p:sp>
        <p:nvSpPr>
          <p:cNvPr id="4" name="Content Placeholder 3"/>
          <p:cNvSpPr>
            <a:spLocks noGrp="1"/>
          </p:cNvSpPr>
          <p:nvPr>
            <p:ph sz="half" idx="2"/>
          </p:nvPr>
        </p:nvSpPr>
        <p:spPr>
          <a:xfrm>
            <a:off x="457200" y="2420887"/>
            <a:ext cx="4040188" cy="2808313"/>
          </a:xfrm>
        </p:spPr>
        <p:txBody>
          <a:bodyPr>
            <a:normAutofit fontScale="92500" lnSpcReduction="20000"/>
          </a:bodyPr>
          <a:lstStyle/>
          <a:p>
            <a:r>
              <a:rPr lang="el-GR" sz="2000" dirty="0">
                <a:latin typeface="+mj-lt"/>
              </a:rPr>
              <a:t>Ερώτηση</a:t>
            </a:r>
          </a:p>
          <a:p>
            <a:r>
              <a:rPr lang="el-GR" sz="2000" dirty="0">
                <a:latin typeface="+mj-lt"/>
              </a:rPr>
              <a:t>Σχεδιασμός και προγραμματισμός ερευνών</a:t>
            </a:r>
          </a:p>
          <a:p>
            <a:r>
              <a:rPr lang="el-GR" sz="2000" dirty="0">
                <a:latin typeface="+mj-lt"/>
              </a:rPr>
              <a:t>Συλλογή αποδεικτικών στοιχείων</a:t>
            </a:r>
          </a:p>
          <a:p>
            <a:r>
              <a:rPr lang="el-GR" sz="2000" dirty="0">
                <a:latin typeface="+mj-lt"/>
              </a:rPr>
              <a:t>Δυνατότητα να κάνουν συσχετισμούς</a:t>
            </a:r>
          </a:p>
          <a:p>
            <a:r>
              <a:rPr lang="el-GR" sz="2000" dirty="0">
                <a:latin typeface="+mj-lt"/>
              </a:rPr>
              <a:t>Εξήγηση αποδεικτικών στοιχείων</a:t>
            </a:r>
          </a:p>
          <a:p>
            <a:r>
              <a:rPr lang="el-GR" sz="2000" dirty="0">
                <a:latin typeface="+mj-lt"/>
              </a:rPr>
              <a:t>Παρουσίαση αποδεικτικών στοιχείων</a:t>
            </a:r>
          </a:p>
          <a:p>
            <a:pPr>
              <a:buNone/>
            </a:pPr>
            <a:r>
              <a:rPr lang="el-GR" sz="2000" dirty="0" smtClean="0">
                <a:latin typeface="+mj-lt"/>
              </a:rPr>
              <a:t>(για παράδειγμα Minner et al 2010)</a:t>
            </a:r>
          </a:p>
          <a:p>
            <a:pPr marL="0" indent="0">
              <a:buNone/>
            </a:pPr>
            <a:endParaRPr lang="el-GR" dirty="0"/>
          </a:p>
        </p:txBody>
      </p:sp>
      <p:sp>
        <p:nvSpPr>
          <p:cNvPr id="5" name="Text Placeholder 4"/>
          <p:cNvSpPr>
            <a:spLocks noGrp="1"/>
          </p:cNvSpPr>
          <p:nvPr>
            <p:ph type="body" sz="quarter" idx="3"/>
          </p:nvPr>
        </p:nvSpPr>
        <p:spPr/>
        <p:txBody>
          <a:bodyPr>
            <a:normAutofit/>
          </a:bodyPr>
          <a:lstStyle/>
          <a:p>
            <a:r>
              <a:rPr lang="el-GR" sz="2200" b="0" dirty="0">
                <a:latin typeface="+mj-lt"/>
              </a:rPr>
              <a:t>Δημιουργικές προδιαθέσεις</a:t>
            </a:r>
          </a:p>
        </p:txBody>
      </p:sp>
      <p:sp>
        <p:nvSpPr>
          <p:cNvPr id="6" name="Content Placeholder 5"/>
          <p:cNvSpPr>
            <a:spLocks noGrp="1"/>
          </p:cNvSpPr>
          <p:nvPr>
            <p:ph sz="quarter" idx="4"/>
          </p:nvPr>
        </p:nvSpPr>
        <p:spPr>
          <a:xfrm>
            <a:off x="4645025" y="2195357"/>
            <a:ext cx="4041775" cy="3951288"/>
          </a:xfrm>
        </p:spPr>
        <p:txBody>
          <a:bodyPr>
            <a:normAutofit lnSpcReduction="10000"/>
          </a:bodyPr>
          <a:lstStyle/>
          <a:p>
            <a:r>
              <a:rPr lang="el-GR" sz="2000" dirty="0">
                <a:latin typeface="+mj-lt"/>
              </a:rPr>
              <a:t>Αίσθηση πρωτοβουλίας</a:t>
            </a:r>
          </a:p>
          <a:p>
            <a:r>
              <a:rPr lang="el-GR" sz="2000" dirty="0">
                <a:latin typeface="+mj-lt"/>
              </a:rPr>
              <a:t>Κίνητρο</a:t>
            </a:r>
          </a:p>
          <a:p>
            <a:r>
              <a:rPr lang="el-GR" sz="2000" dirty="0">
                <a:latin typeface="+mj-lt"/>
              </a:rPr>
              <a:t>Δυνατότητα να παράγουν κάτι νέο</a:t>
            </a:r>
          </a:p>
          <a:p>
            <a:r>
              <a:rPr lang="el-GR" sz="2000" dirty="0">
                <a:latin typeface="+mj-lt"/>
              </a:rPr>
              <a:t>Δυνατότητα να κάνουν συσχετισμούς</a:t>
            </a:r>
          </a:p>
          <a:p>
            <a:r>
              <a:rPr lang="el-GR" sz="2000" dirty="0">
                <a:latin typeface="+mj-lt"/>
              </a:rPr>
              <a:t>Φαντασία</a:t>
            </a:r>
          </a:p>
          <a:p>
            <a:r>
              <a:rPr lang="el-GR" sz="2000" dirty="0">
                <a:latin typeface="+mj-lt"/>
              </a:rPr>
              <a:t>Περιέργεια</a:t>
            </a:r>
          </a:p>
          <a:p>
            <a:r>
              <a:rPr lang="el-GR" sz="2000" dirty="0">
                <a:latin typeface="+mj-lt"/>
              </a:rPr>
              <a:t>Δυνατότητα να εργάζονται από κοινού</a:t>
            </a:r>
          </a:p>
          <a:p>
            <a:r>
              <a:rPr lang="el-GR" sz="2000" dirty="0">
                <a:latin typeface="+mj-lt"/>
              </a:rPr>
              <a:t>Δεξιότητες σκέψης</a:t>
            </a:r>
          </a:p>
          <a:p>
            <a:pPr>
              <a:buNone/>
            </a:pPr>
            <a:r>
              <a:rPr lang="el-GR" sz="2000" dirty="0">
                <a:latin typeface="+mj-lt"/>
              </a:rPr>
              <a:t>(για παράδειγμα Chappell et al 2008)</a:t>
            </a:r>
          </a:p>
          <a:p>
            <a:endParaRPr lang="el-GR" dirty="0"/>
          </a:p>
        </p:txBody>
      </p:sp>
      <p:sp>
        <p:nvSpPr>
          <p:cNvPr id="8" name="Oval Callout 7"/>
          <p:cNvSpPr/>
          <p:nvPr/>
        </p:nvSpPr>
        <p:spPr>
          <a:xfrm>
            <a:off x="251520" y="5229200"/>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smtClean="0">
                <a:latin typeface="+mj-lt"/>
              </a:rPr>
              <a:t>Creative Little Scientists, 2012</a:t>
            </a:r>
            <a:endParaRPr lang="el-GR" dirty="0">
              <a:latin typeface="+mj-lt"/>
            </a:endParaRPr>
          </a:p>
        </p:txBody>
      </p:sp>
    </p:spTree>
    <p:extLst>
      <p:ext uri="{BB962C8B-B14F-4D97-AF65-F5344CB8AC3E}">
        <p14:creationId xmlns:p14="http://schemas.microsoft.com/office/powerpoint/2010/main" val="1712369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844824"/>
            <a:ext cx="8218488" cy="3528392"/>
          </a:xfrm>
        </p:spPr>
        <p:txBody>
          <a:bodyPr>
            <a:normAutofit fontScale="92500" lnSpcReduction="10000"/>
          </a:bodyPr>
          <a:lstStyle/>
          <a:p>
            <a:pPr eaLnBrk="0" fontAlgn="base" hangingPunct="0">
              <a:spcBef>
                <a:spcPct val="0"/>
              </a:spcBef>
              <a:spcAft>
                <a:spcPct val="0"/>
              </a:spcAft>
            </a:pPr>
            <a:r>
              <a:rPr lang="el-GR" sz="2800" kern="0" dirty="0" smtClean="0">
                <a:latin typeface="+mj-lt"/>
              </a:rPr>
              <a:t>Αφήστε αρκετό «χρόνο αναμονής» μετά τη διατύπωση μιας ερώτησης.</a:t>
            </a:r>
          </a:p>
          <a:p>
            <a:pPr eaLnBrk="0" fontAlgn="base" hangingPunct="0">
              <a:spcBef>
                <a:spcPct val="0"/>
              </a:spcBef>
              <a:spcAft>
                <a:spcPct val="0"/>
              </a:spcAft>
            </a:pPr>
            <a:r>
              <a:rPr lang="el-GR" sz="2800" kern="0" dirty="0" smtClean="0">
                <a:latin typeface="+mj-lt"/>
              </a:rPr>
              <a:t>Δεχτείτε όλες τις ιδέες ως εξίσου άξιες προσοχής, είτε είναι επιστημονικά σωστές είτε όχι.</a:t>
            </a:r>
          </a:p>
          <a:p>
            <a:pPr eaLnBrk="0" fontAlgn="base" hangingPunct="0">
              <a:spcBef>
                <a:spcPct val="0"/>
              </a:spcBef>
              <a:spcAft>
                <a:spcPct val="0"/>
              </a:spcAft>
            </a:pPr>
            <a:r>
              <a:rPr lang="el-GR" sz="2800" kern="0" dirty="0" smtClean="0">
                <a:latin typeface="+mj-lt"/>
              </a:rPr>
              <a:t>Θεωρήστε τις ιδέες συλλογικά ως ιδέες «μας», μην τις ταυτίζετε με μεμονωμένους μαθητές ή μαθήτριες.</a:t>
            </a:r>
          </a:p>
          <a:p>
            <a:pPr eaLnBrk="0" fontAlgn="base" hangingPunct="0">
              <a:spcBef>
                <a:spcPct val="0"/>
              </a:spcBef>
              <a:spcAft>
                <a:spcPct val="0"/>
              </a:spcAft>
            </a:pPr>
            <a:r>
              <a:rPr lang="el-GR" sz="2800" kern="0" dirty="0" smtClean="0">
                <a:latin typeface="+mj-lt"/>
              </a:rPr>
              <a:t>Δώστε το παράδειγμα δείχνοντας υπομονή και κατανόηση και με το να ενθαρρύνετε και να είστε δίκαιος/η.</a:t>
            </a:r>
            <a:endParaRPr lang="el-GR" sz="2800" kern="0" dirty="0">
              <a:latin typeface="+mj-lt"/>
            </a:endParaRPr>
          </a:p>
        </p:txBody>
      </p:sp>
      <p:sp>
        <p:nvSpPr>
          <p:cNvPr id="4" name="Rectangle 2"/>
          <p:cNvSpPr txBox="1">
            <a:spLocks noChangeArrowheads="1"/>
          </p:cNvSpPr>
          <p:nvPr/>
        </p:nvSpPr>
        <p:spPr bwMode="auto">
          <a:xfrm>
            <a:off x="2905596" y="564034"/>
            <a:ext cx="5698852" cy="920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9pPr>
          </a:lstStyle>
          <a:p>
            <a:r>
              <a:rPr lang="el-GR" sz="4000" kern="0" dirty="0" smtClean="0">
                <a:effectLst/>
              </a:rPr>
              <a:t>Δημιουργήστε κλίμα ανταλλαγής ιδεών</a:t>
            </a:r>
            <a:endParaRPr lang="el-GR" sz="4000" kern="0" dirty="0">
              <a:effectLst/>
            </a:endParaRPr>
          </a:p>
        </p:txBody>
      </p:sp>
      <p:sp>
        <p:nvSpPr>
          <p:cNvPr id="2" name="Rectangle 1"/>
          <p:cNvSpPr/>
          <p:nvPr/>
        </p:nvSpPr>
        <p:spPr>
          <a:xfrm>
            <a:off x="755576" y="5589240"/>
            <a:ext cx="7632848"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l-GR" sz="1600" dirty="0" smtClean="0"/>
              <a:t>Σημείωση: Το υλικό αυτό το προμηθευτήκαμε από το INSTITUTE FOR INQUIRY</a:t>
            </a:r>
          </a:p>
          <a:p>
            <a:pPr algn="ctr"/>
            <a:r>
              <a:rPr lang="el-GR" sz="1600" dirty="0" smtClean="0">
                <a:hlinkClick r:id="rId3"/>
              </a:rPr>
              <a:t>www.exploratorium.edu/ifi</a:t>
            </a:r>
            <a:r>
              <a:rPr lang="el-GR" sz="1600" dirty="0" smtClean="0"/>
              <a:t>   </a:t>
            </a:r>
          </a:p>
          <a:p>
            <a:pPr algn="ctr"/>
            <a:r>
              <a:rPr lang="el-GR" sz="1600" dirty="0" smtClean="0"/>
              <a:t>Assessing for learning III Effective questioning (M7) (Αξιολόγηση για τη μάθηση III Αποτελεσματικές ερωτήσεις (M7))</a:t>
            </a:r>
            <a:endParaRPr lang="el-GR" sz="1600" dirty="0"/>
          </a:p>
        </p:txBody>
      </p:sp>
    </p:spTree>
    <p:extLst>
      <p:ext uri="{BB962C8B-B14F-4D97-AF65-F5344CB8AC3E}">
        <p14:creationId xmlns:p14="http://schemas.microsoft.com/office/powerpoint/2010/main" val="6667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905596" y="564034"/>
            <a:ext cx="5698852" cy="920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9pPr>
          </a:lstStyle>
          <a:p>
            <a:r>
              <a:rPr lang="el-GR" sz="4000" kern="0" dirty="0">
                <a:effectLst/>
              </a:rPr>
              <a:t>Διδάγματα </a:t>
            </a:r>
          </a:p>
        </p:txBody>
      </p:sp>
      <p:sp>
        <p:nvSpPr>
          <p:cNvPr id="5" name="Content Placeholder 4"/>
          <p:cNvSpPr>
            <a:spLocks noGrp="1"/>
          </p:cNvSpPr>
          <p:nvPr>
            <p:ph idx="4294967295"/>
          </p:nvPr>
        </p:nvSpPr>
        <p:spPr>
          <a:xfrm>
            <a:off x="467544" y="1516279"/>
            <a:ext cx="8229600" cy="3784930"/>
          </a:xfrm>
        </p:spPr>
        <p:txBody>
          <a:bodyPr>
            <a:normAutofit fontScale="92500" lnSpcReduction="10000"/>
          </a:bodyPr>
          <a:lstStyle/>
          <a:p>
            <a:r>
              <a:rPr lang="el-GR" sz="2200" kern="0" dirty="0">
                <a:latin typeface="Arial" charset="0"/>
              </a:rPr>
              <a:t>Ο </a:t>
            </a:r>
            <a:r>
              <a:rPr lang="el-GR" sz="2400" kern="0" dirty="0">
                <a:latin typeface="+mj-lt"/>
              </a:rPr>
              <a:t>τρόπος με τον οποίο εκφράζονται οι ερωτήσεις καθορίζει το αποτέλεσμα - αν ο/η μαθητής/τρια κατανοεί, αν ακολουθεί δράση και χρήση των δεξιοτήτων στις διαδικασίες ή αν απαντώνται με ανάκληση γεγονότων.</a:t>
            </a:r>
          </a:p>
          <a:p>
            <a:r>
              <a:rPr lang="el-GR" sz="2400" dirty="0" smtClean="0">
                <a:latin typeface="+mj-lt"/>
              </a:rPr>
              <a:t>Οι ερωτήσεις που καλούν τους μαθητές να εκφράσουν τις δικές τους ιδέες είναι ανοιχτού τύπου και προσωποκεντρικές.</a:t>
            </a:r>
          </a:p>
          <a:p>
            <a:r>
              <a:rPr lang="el-GR" sz="2400" kern="0" dirty="0">
                <a:latin typeface="+mj-lt"/>
              </a:rPr>
              <a:t>Οι ερωτήσεις που έχουν διατυπωθεί μετά από σκέψη απαιτούν χρόνο για να λάβουν τις αντίστοιχες απαντήσεις.</a:t>
            </a:r>
          </a:p>
          <a:p>
            <a:r>
              <a:rPr lang="el-GR" sz="2400" kern="0" dirty="0">
                <a:latin typeface="+mj-lt"/>
              </a:rPr>
              <a:t>Οι αντιδράσεις του/της δασκάλου/ας στις απαντήσεις των μαθητών και η γενική συμπεριφορά της τάξης μπορούν να ενθαρρύνουν τους μαθητές να εκφράσουν ανοιχτά τις ιδέες τους.</a:t>
            </a:r>
          </a:p>
          <a:p>
            <a:endParaRPr lang="el-GR" dirty="0"/>
          </a:p>
        </p:txBody>
      </p:sp>
      <p:sp>
        <p:nvSpPr>
          <p:cNvPr id="6" name="Rectangle 5"/>
          <p:cNvSpPr/>
          <p:nvPr/>
        </p:nvSpPr>
        <p:spPr>
          <a:xfrm>
            <a:off x="827584" y="5405380"/>
            <a:ext cx="7632848"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l-GR" sz="1600" dirty="0" smtClean="0"/>
              <a:t>Σημείωση: Το υλικό αυτό το προμηθευτήκαμε από το INSTITUTE FOR INQUIRY</a:t>
            </a:r>
          </a:p>
          <a:p>
            <a:pPr algn="ctr"/>
            <a:r>
              <a:rPr lang="el-GR" sz="1600" dirty="0" smtClean="0">
                <a:hlinkClick r:id="rId3"/>
              </a:rPr>
              <a:t>www.exploratorium.edu/ifi</a:t>
            </a:r>
            <a:r>
              <a:rPr lang="el-GR" sz="1600" dirty="0" smtClean="0"/>
              <a:t>   </a:t>
            </a:r>
            <a:endParaRPr lang="el-GR" sz="1600" dirty="0"/>
          </a:p>
          <a:p>
            <a:pPr algn="ctr"/>
            <a:r>
              <a:rPr lang="el-GR" sz="1600" dirty="0" smtClean="0"/>
              <a:t>Assessing for learning III Effective questioning (M8) (Αξιολόγηση για τη μάθηση III Αποτελεσματικές ερωτήσεις (M8))</a:t>
            </a:r>
            <a:endParaRPr lang="el-GR" sz="1600" dirty="0"/>
          </a:p>
        </p:txBody>
      </p:sp>
    </p:spTree>
    <p:extLst>
      <p:ext uri="{BB962C8B-B14F-4D97-AF65-F5344CB8AC3E}">
        <p14:creationId xmlns:p14="http://schemas.microsoft.com/office/powerpoint/2010/main" val="518225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3600" b="1" smtClean="0">
                <a:solidFill>
                  <a:srgbClr val="00B050"/>
                </a:solidFill>
              </a:rPr>
              <a:t>Αναστοχασμός</a:t>
            </a:r>
            <a:endParaRPr lang="el-GR" sz="3600" b="1" dirty="0">
              <a:solidFill>
                <a:srgbClr val="00B050"/>
              </a:solidFill>
            </a:endParaRPr>
          </a:p>
        </p:txBody>
      </p:sp>
      <p:sp>
        <p:nvSpPr>
          <p:cNvPr id="3" name="Tijdelijke aanduiding voor inhoud 2"/>
          <p:cNvSpPr>
            <a:spLocks noGrp="1"/>
          </p:cNvSpPr>
          <p:nvPr>
            <p:ph idx="1"/>
          </p:nvPr>
        </p:nvSpPr>
        <p:spPr>
          <a:xfrm>
            <a:off x="628650" y="1825625"/>
            <a:ext cx="7697153" cy="4318622"/>
          </a:xfrm>
        </p:spPr>
        <p:txBody>
          <a:bodyPr>
            <a:normAutofit fontScale="92500"/>
          </a:bodyPr>
          <a:lstStyle/>
          <a:p>
            <a:r>
              <a:rPr lang="el-GR" sz="2400" dirty="0" smtClean="0">
                <a:latin typeface="+mj-lt"/>
              </a:rPr>
              <a:t>Ανατρέξτε στα αρχικά σας αυτοκόλλητα ως ομάδα: θα θέλατε να προσθέσετε κάτι; Σημειώστε τυχόν πρόσθετα σχόλια ή ζητήματα με άλλο χρώμα (στυλό/αυτοκόλλητο).</a:t>
            </a:r>
          </a:p>
          <a:p>
            <a:r>
              <a:rPr lang="el-GR" sz="2400" dirty="0" smtClean="0">
                <a:latin typeface="+mj-lt"/>
              </a:rPr>
              <a:t>Με ποιους τρόπους σας βοήθησαν οι διάφορες δραστηριότητες αυτής της ενότητας να αναστοχαστείτε το ρόλο των ερωτήσεων στην διδασκαλία των φυσικών επιστημών στην πρώιμη σχολική εκπαίδευση; </a:t>
            </a:r>
          </a:p>
          <a:p>
            <a:r>
              <a:rPr lang="el-GR" sz="2400" dirty="0">
                <a:latin typeface="+mj-lt"/>
              </a:rPr>
              <a:t>Με ποιους τρόπους σας βοήθησαν να αναστοχαστείτε τους τρόπους προώθησης της δημιουργικότητας στην διδασκαλία των φυσικών επιστημών στην πρώιμη σχολική εκπαίδευση; </a:t>
            </a:r>
          </a:p>
          <a:p>
            <a:r>
              <a:rPr lang="el-GR" sz="2400" dirty="0">
                <a:latin typeface="+mj-lt"/>
              </a:rPr>
              <a:t>Σε ποιο βαθμό εκπληρώθηκαν οι στόχοι αυτής της ενότητας;</a:t>
            </a:r>
          </a:p>
        </p:txBody>
      </p:sp>
    </p:spTree>
    <p:extLst>
      <p:ext uri="{BB962C8B-B14F-4D97-AF65-F5344CB8AC3E}">
        <p14:creationId xmlns:p14="http://schemas.microsoft.com/office/powerpoint/2010/main" val="13742480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l-GR" sz="3600" b="1" dirty="0" smtClean="0">
                <a:solidFill>
                  <a:srgbClr val="00B050"/>
                </a:solidFill>
              </a:rPr>
              <a:t>Περισσότερες πληροφορίες</a:t>
            </a:r>
            <a:endParaRPr lang="el-GR"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85000" lnSpcReduction="10000"/>
          </a:bodyPr>
          <a:lstStyle/>
          <a:p>
            <a:pPr marL="0" indent="0">
              <a:lnSpc>
                <a:spcPct val="120000"/>
              </a:lnSpc>
              <a:buNone/>
            </a:pPr>
            <a:r>
              <a:rPr lang="el-GR" sz="3100" b="1" dirty="0">
                <a:solidFill>
                  <a:srgbClr val="FF0000"/>
                </a:solidFill>
                <a:latin typeface="+mj-lt"/>
              </a:rPr>
              <a:t>Creative Little Scientists </a:t>
            </a:r>
          </a:p>
          <a:p>
            <a:pPr marL="0" indent="0">
              <a:lnSpc>
                <a:spcPct val="120000"/>
              </a:lnSpc>
              <a:buNone/>
            </a:pPr>
            <a:r>
              <a:rPr lang="el-GR" sz="2600" dirty="0" smtClean="0">
                <a:solidFill>
                  <a:srgbClr val="FF0000"/>
                </a:solidFill>
                <a:latin typeface="+mj-lt"/>
              </a:rPr>
              <a:t>(Έργο του 7ου ΠΠ της ΕΕ 2011 – 2014)</a:t>
            </a:r>
            <a:endParaRPr lang="el-GR" sz="2600" dirty="0">
              <a:solidFill>
                <a:srgbClr val="FF0000"/>
              </a:solidFill>
              <a:latin typeface="+mj-lt"/>
            </a:endParaRPr>
          </a:p>
          <a:p>
            <a:pPr marL="0" indent="0">
              <a:lnSpc>
                <a:spcPct val="110000"/>
              </a:lnSpc>
              <a:buNone/>
            </a:pPr>
            <a:r>
              <a:rPr lang="el-GR" sz="2600" dirty="0">
                <a:latin typeface="+mj-lt"/>
              </a:rPr>
              <a:t>Αρχές σχεδιασμού και πρότυπο υλικό βάσει επί τόπου εργασίας </a:t>
            </a:r>
            <a:r>
              <a:rPr lang="el-GR" sz="2600" dirty="0">
                <a:latin typeface="+mj-lt"/>
                <a:hlinkClick r:id="rId3"/>
              </a:rPr>
              <a:t>www.creative-little-scientists.eu</a:t>
            </a:r>
            <a:endParaRPr lang="el-GR" sz="2600" dirty="0">
              <a:latin typeface="+mj-lt"/>
            </a:endParaRPr>
          </a:p>
          <a:p>
            <a:pPr marL="0" indent="0">
              <a:buNone/>
            </a:pPr>
            <a:endParaRPr lang="el-GR" sz="2600" dirty="0">
              <a:latin typeface="+mj-lt"/>
            </a:endParaRPr>
          </a:p>
          <a:p>
            <a:pPr marL="0" indent="0">
              <a:buNone/>
            </a:pPr>
            <a:r>
              <a:rPr lang="el-GR" sz="3100" b="1" dirty="0">
                <a:solidFill>
                  <a:srgbClr val="FF0000"/>
                </a:solidFill>
                <a:latin typeface="+mj-lt"/>
              </a:rPr>
              <a:t>Creativity in Early Years Science Education</a:t>
            </a:r>
          </a:p>
          <a:p>
            <a:pPr marL="0" indent="0">
              <a:buNone/>
            </a:pPr>
            <a:r>
              <a:rPr lang="el-GR" sz="2600" dirty="0" smtClean="0">
                <a:solidFill>
                  <a:srgbClr val="FF0000"/>
                </a:solidFill>
                <a:latin typeface="+mj-lt"/>
              </a:rPr>
              <a:t>(Έργο της ΕΕ Erasmus+ 2014 </a:t>
            </a:r>
            <a:r>
              <a:rPr lang="el-GR" sz="2600" dirty="0">
                <a:solidFill>
                  <a:srgbClr val="FF0000"/>
                </a:solidFill>
              </a:rPr>
              <a:t>– </a:t>
            </a:r>
            <a:r>
              <a:rPr lang="el-GR" sz="2600" dirty="0" smtClean="0">
                <a:solidFill>
                  <a:srgbClr val="FF0000"/>
                </a:solidFill>
                <a:latin typeface="+mj-lt"/>
              </a:rPr>
              <a:t>2017)</a:t>
            </a:r>
          </a:p>
          <a:p>
            <a:pPr marL="0" indent="0">
              <a:lnSpc>
                <a:spcPct val="110000"/>
              </a:lnSpc>
              <a:buNone/>
            </a:pPr>
            <a:r>
              <a:rPr lang="el-GR" sz="2600" dirty="0" smtClean="0">
                <a:latin typeface="+mj-lt"/>
              </a:rPr>
              <a:t>Υλικό προγράμματος σπουδών και επιμόρφωσης για τη συνεχή επαγγελματική ανάπτυξη (CPD) των δασκάλων για την προώθηση δημιουργικών προσεγγίσεων στις φυσικές επιστήμες στην πρώιμη σχολική εκπαίδευση </a:t>
            </a:r>
            <a:r>
              <a:rPr lang="el-GR" sz="2600" dirty="0" smtClean="0">
                <a:latin typeface="+mj-lt"/>
                <a:hlinkClick r:id="rId4"/>
              </a:rPr>
              <a:t>www.ceys‐project.eu</a:t>
            </a:r>
            <a:r>
              <a:rPr lang="el-GR" smtClean="0"/>
              <a:t> </a:t>
            </a:r>
          </a:p>
          <a:p>
            <a:pPr marL="0" indent="0">
              <a:buNone/>
            </a:pPr>
            <a:endParaRPr lang="el-GR" sz="2600" dirty="0" smtClean="0"/>
          </a:p>
          <a:p>
            <a:pPr marL="0" indent="0">
              <a:buNone/>
            </a:pPr>
            <a:endParaRPr lang="el-GR" dirty="0"/>
          </a:p>
          <a:p>
            <a:pPr marL="0" indent="0">
              <a:buNone/>
            </a:pPr>
            <a:endParaRPr lang="el-GR" dirty="0"/>
          </a:p>
        </p:txBody>
      </p:sp>
    </p:spTree>
    <p:extLst>
      <p:ext uri="{BB962C8B-B14F-4D97-AF65-F5344CB8AC3E}">
        <p14:creationId xmlns:p14="http://schemas.microsoft.com/office/powerpoint/2010/main" val="155657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el-GR" b="1" dirty="0" smtClean="0">
                <a:solidFill>
                  <a:srgbClr val="00B050"/>
                </a:solidFill>
              </a:rPr>
              <a:t>ΕΥΧΑΡΙΣΤΩ!</a:t>
            </a:r>
            <a:endParaRPr lang="el-GR"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042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175" y="4932363"/>
            <a:ext cx="7777163" cy="1062037"/>
          </a:xfrm>
          <a:prstGeom prst="rect">
            <a:avLst/>
          </a:prstGeom>
          <a:noFill/>
        </p:spPr>
        <p:txBody>
          <a:bodyPr>
            <a:spAutoFit/>
          </a:bodyPr>
          <a:lstStyle/>
          <a:p>
            <a:pPr eaLnBrk="1" fontAlgn="auto" hangingPunct="1">
              <a:spcBef>
                <a:spcPts val="0"/>
              </a:spcBef>
              <a:spcAft>
                <a:spcPts val="600"/>
              </a:spcAft>
              <a:tabLst>
                <a:tab pos="990600" algn="l"/>
              </a:tabLst>
              <a:defRPr/>
            </a:pPr>
            <a:r>
              <a:rPr lang="en-US" sz="1600" dirty="0">
                <a:solidFill>
                  <a:prstClr val="black"/>
                </a:solidFill>
                <a:latin typeface="Cambria"/>
                <a:ea typeface="+mn-ea"/>
              </a:rPr>
              <a:t>	</a:t>
            </a:r>
            <a:r>
              <a:rPr lang="en-US" sz="1400" dirty="0">
                <a:solidFill>
                  <a:prstClr val="black"/>
                </a:solidFill>
                <a:latin typeface="Cambria"/>
                <a:ea typeface="+mn-ea"/>
              </a:rPr>
              <a:t>© </a:t>
            </a:r>
            <a:r>
              <a:rPr lang="en-US" sz="1400" i="1" dirty="0">
                <a:solidFill>
                  <a:prstClr val="black"/>
                </a:solidFill>
                <a:latin typeface="Cambria"/>
                <a:ea typeface="+mn-ea"/>
              </a:rPr>
              <a:t>2017 CREATIVITY IN EARLY YEARS SCIENCE EDUCATION Consortium</a:t>
            </a:r>
          </a:p>
          <a:p>
            <a:pPr eaLnBrk="1" fontAlgn="auto" hangingPunct="1">
              <a:spcBef>
                <a:spcPts val="0"/>
              </a:spcBef>
              <a:spcAft>
                <a:spcPts val="600"/>
              </a:spcAft>
              <a:tabLst>
                <a:tab pos="990600" algn="l"/>
              </a:tabLst>
              <a:defRPr/>
            </a:pPr>
            <a:r>
              <a:rPr lang="en-US" sz="1400" dirty="0">
                <a:solidFill>
                  <a:prstClr val="black"/>
                </a:solidFill>
                <a:latin typeface="Cambria"/>
                <a:ea typeface="+mn-ea"/>
              </a:rPr>
              <a:t>This work is licensed under the Creative Commons Attribution-</a:t>
            </a:r>
            <a:r>
              <a:rPr lang="en-US" sz="1400" dirty="0" err="1">
                <a:solidFill>
                  <a:prstClr val="black"/>
                </a:solidFill>
                <a:latin typeface="Cambria"/>
                <a:ea typeface="+mn-ea"/>
              </a:rPr>
              <a:t>NonCommercial</a:t>
            </a:r>
            <a:r>
              <a:rPr lang="en-US" sz="1400" dirty="0">
                <a:solidFill>
                  <a:prstClr val="black"/>
                </a:solidFill>
                <a:latin typeface="Cambria"/>
                <a:ea typeface="+mn-ea"/>
              </a:rPr>
              <a:t>-</a:t>
            </a:r>
            <a:r>
              <a:rPr lang="en-US" sz="1400" dirty="0" err="1">
                <a:solidFill>
                  <a:prstClr val="black"/>
                </a:solidFill>
                <a:latin typeface="Cambria"/>
                <a:ea typeface="+mn-ea"/>
              </a:rPr>
              <a:t>NoDerivatives</a:t>
            </a:r>
            <a:r>
              <a:rPr lang="en-US" sz="1400" dirty="0">
                <a:solidFill>
                  <a:prstClr val="black"/>
                </a:solidFill>
                <a:latin typeface="Cambria"/>
                <a:ea typeface="+mn-ea"/>
              </a:rPr>
              <a:t> 4.0 International License. To view a copy of this license, visit </a:t>
            </a:r>
            <a:r>
              <a:rPr lang="en-US" sz="1400" u="sng" dirty="0">
                <a:solidFill>
                  <a:prstClr val="black"/>
                </a:solidFill>
                <a:latin typeface="Cambria"/>
                <a:ea typeface="+mn-ea"/>
                <a:hlinkClick r:id="rId2"/>
              </a:rPr>
              <a:t>http://creativecommons.org/licenses/by-nc-nd/4.0/</a:t>
            </a:r>
            <a:r>
              <a:rPr lang="en-US" sz="1400" dirty="0">
                <a:solidFill>
                  <a:prstClr val="black"/>
                </a:solidFill>
                <a:latin typeface="Cambria"/>
                <a:ea typeface="+mn-ea"/>
              </a:rPr>
              <a:t>.</a:t>
            </a:r>
            <a:endParaRPr lang="el-GR" sz="1400" dirty="0">
              <a:solidFill>
                <a:prstClr val="black"/>
              </a:solidFill>
              <a:latin typeface="Cambria"/>
              <a:ea typeface="+mn-ea"/>
            </a:endParaRPr>
          </a:p>
        </p:txBody>
      </p:sp>
      <p:sp>
        <p:nvSpPr>
          <p:cNvPr id="2" name="Title 1"/>
          <p:cNvSpPr>
            <a:spLocks noGrp="1"/>
          </p:cNvSpPr>
          <p:nvPr>
            <p:ph type="title"/>
          </p:nvPr>
        </p:nvSpPr>
        <p:spPr>
          <a:xfrm>
            <a:off x="722313" y="1628775"/>
            <a:ext cx="7772400" cy="3455988"/>
          </a:xfrm>
        </p:spPr>
        <p:txBody>
          <a:bodyPr rtlCol="0">
            <a:normAutofit/>
          </a:bodyPr>
          <a:lstStyle/>
          <a:p>
            <a:pPr eaLnBrk="1" fontAlgn="auto" hangingPunct="1">
              <a:spcAft>
                <a:spcPts val="0"/>
              </a:spcAft>
              <a:defRPr/>
            </a:pP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5120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3860800"/>
            <a:ext cx="7185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538" y="4932363"/>
            <a:ext cx="915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146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print"/>
          <a:srcRect l="9067" t="12994" r="7216" b="6743"/>
          <a:stretch/>
        </p:blipFill>
        <p:spPr>
          <a:xfrm>
            <a:off x="755576" y="1772816"/>
            <a:ext cx="7881727" cy="4248472"/>
          </a:xfrm>
          <a:prstGeom prst="rect">
            <a:avLst/>
          </a:prstGeom>
        </p:spPr>
      </p:pic>
      <p:sp>
        <p:nvSpPr>
          <p:cNvPr id="2" name="Title 1"/>
          <p:cNvSpPr>
            <a:spLocks noGrp="1"/>
          </p:cNvSpPr>
          <p:nvPr>
            <p:ph type="title"/>
          </p:nvPr>
        </p:nvSpPr>
        <p:spPr/>
        <p:txBody>
          <a:bodyPr>
            <a:normAutofit fontScale="90000"/>
          </a:bodyPr>
          <a:lstStyle/>
          <a:p>
            <a:r>
              <a:rPr lang="el-GR" b="1" dirty="0" smtClean="0">
                <a:solidFill>
                  <a:srgbClr val="00B050"/>
                </a:solidFill>
              </a:rPr>
              <a:t>Παράγοντες σχετικά με το σχολικό περιβάλλον</a:t>
            </a:r>
            <a:endParaRPr lang="el-GR" b="1" dirty="0">
              <a:solidFill>
                <a:srgbClr val="00B050"/>
              </a:solidFill>
            </a:endParaRPr>
          </a:p>
        </p:txBody>
      </p:sp>
      <p:sp>
        <p:nvSpPr>
          <p:cNvPr id="4" name="TextBox 3"/>
          <p:cNvSpPr txBox="1"/>
          <p:nvPr/>
        </p:nvSpPr>
        <p:spPr>
          <a:xfrm>
            <a:off x="755576" y="5661248"/>
            <a:ext cx="7881727" cy="369332"/>
          </a:xfrm>
          <a:prstGeom prst="rect">
            <a:avLst/>
          </a:prstGeom>
          <a:noFill/>
        </p:spPr>
        <p:txBody>
          <a:bodyPr wrap="square" rtlCol="0">
            <a:spAutoFit/>
          </a:bodyPr>
          <a:lstStyle/>
          <a:p>
            <a:pPr algn="ctr"/>
            <a:r>
              <a:rPr lang="el-GR" smtClean="0"/>
              <a:t>Creative Little Scientists (2014)</a:t>
            </a:r>
            <a:endParaRPr lang="el-GR" dirty="0"/>
          </a:p>
        </p:txBody>
      </p:sp>
    </p:spTree>
    <p:extLst>
      <p:ext uri="{BB962C8B-B14F-4D97-AF65-F5344CB8AC3E}">
        <p14:creationId xmlns:p14="http://schemas.microsoft.com/office/powerpoint/2010/main" val="1546443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100" b="1" dirty="0">
                <a:solidFill>
                  <a:srgbClr val="00B050"/>
                </a:solidFill>
              </a:rPr>
              <a:t>Συνέργειες μεταξύ διερευνητικών και δημιουργικών προσεγγίσεων</a:t>
            </a:r>
            <a:r>
              <a:t/>
            </a:r>
            <a:br/>
            <a:r>
              <a:rPr lang="el-GR" sz="1600" dirty="0" smtClean="0"/>
              <a:t>Από το Εννοιολογικό Πλαίσιο που υιοθέτησε το έργο CEYS (Creative Little Scientists, 2012)</a:t>
            </a:r>
            <a:endParaRPr lang="el-GR" sz="1600" b="1" dirty="0">
              <a:solidFill>
                <a:srgbClr val="00B050"/>
              </a:solidFill>
            </a:endParaRPr>
          </a:p>
        </p:txBody>
      </p:sp>
      <p:sp>
        <p:nvSpPr>
          <p:cNvPr id="3" name="Content Placeholder 2"/>
          <p:cNvSpPr>
            <a:spLocks noGrp="1"/>
          </p:cNvSpPr>
          <p:nvPr>
            <p:ph idx="1"/>
          </p:nvPr>
        </p:nvSpPr>
        <p:spPr/>
        <p:txBody>
          <a:bodyPr>
            <a:normAutofit lnSpcReduction="10000"/>
          </a:bodyPr>
          <a:lstStyle/>
          <a:p>
            <a:r>
              <a:rPr lang="el-GR" sz="2800" dirty="0">
                <a:latin typeface="+mj-lt"/>
              </a:rPr>
              <a:t>Παιχνίδι και εξερεύνηση</a:t>
            </a:r>
          </a:p>
          <a:p>
            <a:r>
              <a:rPr lang="el-GR" sz="2800" dirty="0">
                <a:latin typeface="+mj-lt"/>
              </a:rPr>
              <a:t>Κίνητρο και συναίσθημα</a:t>
            </a:r>
          </a:p>
          <a:p>
            <a:r>
              <a:rPr lang="el-GR" sz="2800" dirty="0">
                <a:latin typeface="+mj-lt"/>
              </a:rPr>
              <a:t>Διάλογος και συνεργασία</a:t>
            </a:r>
          </a:p>
          <a:p>
            <a:r>
              <a:rPr lang="el-GR" sz="2800" dirty="0">
                <a:latin typeface="+mj-lt"/>
              </a:rPr>
              <a:t>Λύση προβλημάτων και αυτενέργεια</a:t>
            </a:r>
          </a:p>
          <a:p>
            <a:r>
              <a:rPr lang="el-GR" sz="2800" dirty="0">
                <a:latin typeface="+mj-lt"/>
              </a:rPr>
              <a:t>Ερωτήσεις και περιέργεια</a:t>
            </a:r>
          </a:p>
          <a:p>
            <a:r>
              <a:rPr lang="el-GR" sz="2800" dirty="0">
                <a:latin typeface="+mj-lt"/>
              </a:rPr>
              <a:t>Αναστοχασμός και συλλογισμός</a:t>
            </a:r>
          </a:p>
          <a:p>
            <a:r>
              <a:rPr lang="el-GR" sz="2800" dirty="0">
                <a:latin typeface="+mj-lt"/>
              </a:rPr>
              <a:t>Διδακτική στήριξη και εμπλοκή του εκπαιδευτικού</a:t>
            </a:r>
          </a:p>
          <a:p>
            <a:r>
              <a:rPr lang="el-GR" sz="2800" dirty="0">
                <a:latin typeface="+mj-lt"/>
              </a:rPr>
              <a:t>Αξιολόγηση για τη μάθηση</a:t>
            </a:r>
          </a:p>
          <a:p>
            <a:endParaRPr lang="el-GR" dirty="0"/>
          </a:p>
        </p:txBody>
      </p:sp>
    </p:spTree>
    <p:extLst>
      <p:ext uri="{BB962C8B-B14F-4D97-AF65-F5344CB8AC3E}">
        <p14:creationId xmlns:p14="http://schemas.microsoft.com/office/powerpoint/2010/main" val="1249076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el-GR" sz="4000" b="1" dirty="0" smtClean="0">
                <a:solidFill>
                  <a:srgbClr val="00B050"/>
                </a:solidFill>
              </a:rPr>
              <a:t>Σκεπτικό της ενότητας</a:t>
            </a:r>
            <a:endParaRPr lang="el-GR" sz="4000" b="1" dirty="0">
              <a:solidFill>
                <a:srgbClr val="00B050"/>
              </a:solidFill>
            </a:endParaRPr>
          </a:p>
        </p:txBody>
      </p:sp>
      <p:sp>
        <p:nvSpPr>
          <p:cNvPr id="3" name="Tijdelijke aanduiding voor inhoud 2"/>
          <p:cNvSpPr>
            <a:spLocks noGrp="1"/>
          </p:cNvSpPr>
          <p:nvPr>
            <p:ph idx="1"/>
          </p:nvPr>
        </p:nvSpPr>
        <p:spPr>
          <a:xfrm>
            <a:off x="539552" y="1700808"/>
            <a:ext cx="7886700" cy="4351338"/>
          </a:xfrm>
        </p:spPr>
        <p:txBody>
          <a:bodyPr>
            <a:normAutofit fontScale="70000" lnSpcReduction="20000"/>
          </a:bodyPr>
          <a:lstStyle/>
          <a:p>
            <a:r>
              <a:rPr lang="el-GR" sz="3100" dirty="0" smtClean="0">
                <a:latin typeface="+mj-lt"/>
              </a:rPr>
              <a:t>Κεντρικός ρόλος των ερωτήσεων και στις δημιουργικές και στις διερευνητικές προσεγγίσεις</a:t>
            </a:r>
          </a:p>
          <a:p>
            <a:r>
              <a:rPr lang="el-GR" sz="3100" dirty="0" smtClean="0">
                <a:latin typeface="+mj-lt"/>
              </a:rPr>
              <a:t>Αποδεικτικά στοιχεία για την περιέργεια των παιδιών και τη διάθεση για ερωτήσεις από πολύ μικρή ηλικία</a:t>
            </a:r>
          </a:p>
          <a:p>
            <a:r>
              <a:rPr lang="el-GR" sz="3100" dirty="0" smtClean="0">
                <a:latin typeface="+mj-lt"/>
              </a:rPr>
              <a:t>Μέλημα για συντήρηση και αξιοποίηση αυτών στην εκπαίδευση</a:t>
            </a:r>
          </a:p>
          <a:p>
            <a:r>
              <a:rPr lang="el-GR" sz="3100" dirty="0" smtClean="0">
                <a:latin typeface="+mj-lt"/>
              </a:rPr>
              <a:t>Ανάγκη υποστηρικτικού πλαισίου για διατύπωση ιδεών και ερωτήσεων</a:t>
            </a:r>
          </a:p>
          <a:p>
            <a:r>
              <a:rPr lang="el-GR" sz="3100" dirty="0">
                <a:latin typeface="+mj-lt"/>
              </a:rPr>
              <a:t>Σημασία της αναγνώρισης των ερωτήσεων των παιδιών – και αυτών που εκφράζονται και αυτών που δεν εκφράζονται μέσω των ενεργειών τους, των ζωγραφιών τους, των χειρονομιών τους</a:t>
            </a:r>
          </a:p>
          <a:p>
            <a:r>
              <a:rPr lang="el-GR" sz="3100" dirty="0" smtClean="0">
                <a:latin typeface="+mj-lt"/>
              </a:rPr>
              <a:t>Προκλήσεις στην διερεύνηση του τρόπου αξιοποίησης των ερωτήσεών τους</a:t>
            </a:r>
          </a:p>
          <a:p>
            <a:pPr marL="0" indent="0">
              <a:buNone/>
            </a:pPr>
            <a:endParaRPr lang="el-GR" dirty="0" smtClean="0"/>
          </a:p>
          <a:p>
            <a:endParaRPr lang="el-GR" dirty="0"/>
          </a:p>
        </p:txBody>
      </p:sp>
    </p:spTree>
    <p:extLst>
      <p:ext uri="{BB962C8B-B14F-4D97-AF65-F5344CB8AC3E}">
        <p14:creationId xmlns:p14="http://schemas.microsoft.com/office/powerpoint/2010/main" val="4252970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rcRect t="13317" b="13317"/>
          <a:stretch>
            <a:fillRect/>
          </a:stretch>
        </p:blipFill>
        <p:spPr>
          <a:xfrm>
            <a:off x="467544" y="260648"/>
            <a:ext cx="4667978" cy="2572653"/>
          </a:xfrm>
        </p:spPr>
      </p:pic>
      <p:pic>
        <p:nvPicPr>
          <p:cNvPr id="6" name="Picture 5"/>
          <p:cNvPicPr>
            <a:picLocks noChangeAspect="1"/>
          </p:cNvPicPr>
          <p:nvPr/>
        </p:nvPicPr>
        <p:blipFill>
          <a:blip r:embed="rId4" cstate="print"/>
          <a:stretch>
            <a:fillRect/>
          </a:stretch>
        </p:blipFill>
        <p:spPr>
          <a:xfrm>
            <a:off x="3165960" y="3973135"/>
            <a:ext cx="3594967" cy="2696225"/>
          </a:xfrm>
          <a:prstGeom prst="rect">
            <a:avLst/>
          </a:prstGeom>
        </p:spPr>
      </p:pic>
      <p:pic>
        <p:nvPicPr>
          <p:cNvPr id="8" name="Picture 7"/>
          <p:cNvPicPr>
            <a:picLocks noChangeAspect="1"/>
          </p:cNvPicPr>
          <p:nvPr/>
        </p:nvPicPr>
        <p:blipFill>
          <a:blip r:embed="rId5" cstate="print"/>
          <a:stretch>
            <a:fillRect/>
          </a:stretch>
        </p:blipFill>
        <p:spPr>
          <a:xfrm>
            <a:off x="467544" y="3115545"/>
            <a:ext cx="2697601" cy="3553815"/>
          </a:xfrm>
          <a:prstGeom prst="rect">
            <a:avLst/>
          </a:prstGeom>
        </p:spPr>
      </p:pic>
      <p:pic>
        <p:nvPicPr>
          <p:cNvPr id="9" name="Picture 8"/>
          <p:cNvPicPr>
            <a:picLocks noChangeAspect="1"/>
          </p:cNvPicPr>
          <p:nvPr/>
        </p:nvPicPr>
        <p:blipFill>
          <a:blip r:embed="rId6" cstate="print"/>
          <a:stretch>
            <a:fillRect/>
          </a:stretch>
        </p:blipFill>
        <p:spPr>
          <a:xfrm>
            <a:off x="5018479" y="260648"/>
            <a:ext cx="3843069" cy="3017731"/>
          </a:xfrm>
          <a:prstGeom prst="rect">
            <a:avLst/>
          </a:prstGeom>
        </p:spPr>
      </p:pic>
      <p:pic>
        <p:nvPicPr>
          <p:cNvPr id="10" name="Picture 9"/>
          <p:cNvPicPr>
            <a:picLocks noChangeAspect="1"/>
          </p:cNvPicPr>
          <p:nvPr/>
        </p:nvPicPr>
        <p:blipFill>
          <a:blip r:embed="rId7" cstate="print"/>
          <a:stretch>
            <a:fillRect/>
          </a:stretch>
        </p:blipFill>
        <p:spPr>
          <a:xfrm>
            <a:off x="6415446" y="3372714"/>
            <a:ext cx="2472483" cy="3296645"/>
          </a:xfrm>
          <a:prstGeom prst="rect">
            <a:avLst/>
          </a:prstGeom>
        </p:spPr>
      </p:pic>
      <p:sp>
        <p:nvSpPr>
          <p:cNvPr id="13" name="Oval 12"/>
          <p:cNvSpPr/>
          <p:nvPr/>
        </p:nvSpPr>
        <p:spPr>
          <a:xfrm>
            <a:off x="3213088" y="2572768"/>
            <a:ext cx="2941710" cy="17477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dirty="0">
                <a:latin typeface="+mj-lt"/>
              </a:rPr>
              <a:t>Αξιοποίηση του παιδικού παιχνιδιού και της εξερεύνησης </a:t>
            </a:r>
          </a:p>
          <a:p>
            <a:pPr algn="ctr"/>
            <a:r>
              <a:rPr lang="el-GR" dirty="0">
                <a:latin typeface="+mj-lt"/>
              </a:rPr>
              <a:t>του γύρω κόσμου</a:t>
            </a:r>
          </a:p>
        </p:txBody>
      </p:sp>
    </p:spTree>
    <p:extLst>
      <p:ext uri="{BB962C8B-B14F-4D97-AF65-F5344CB8AC3E}">
        <p14:creationId xmlns:p14="http://schemas.microsoft.com/office/powerpoint/2010/main" val="145070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B050"/>
                </a:solidFill>
              </a:rPr>
              <a:t>Στόχοι της ενότητας</a:t>
            </a:r>
            <a:endParaRPr lang="el-GR"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pPr lvl="0">
              <a:lnSpc>
                <a:spcPct val="120000"/>
              </a:lnSpc>
            </a:pPr>
            <a:r>
              <a:rPr lang="el-GR" sz="3000" dirty="0" smtClean="0">
                <a:latin typeface="+mj-lt"/>
              </a:rPr>
              <a:t>Εισαγωγή των συμμετεχόντων στους </a:t>
            </a:r>
            <a:r>
              <a:rPr lang="el-GR" sz="3000" b="1" dirty="0">
                <a:solidFill>
                  <a:srgbClr val="00B050"/>
                </a:solidFill>
                <a:latin typeface="+mj-lt"/>
              </a:rPr>
              <a:t>ρόλους της διατύπωσης ερωτήσεων </a:t>
            </a:r>
            <a:r>
              <a:rPr lang="el-GR" sz="3000" dirty="0" smtClean="0">
                <a:latin typeface="+mj-lt"/>
              </a:rPr>
              <a:t>και από τα παιδιά και από τους δασκάλους στη διερευνητική και τη δημιουργική προσέγγιση στην εκπαίδευση της πρώιμης παιδικής ηλικίας στις φυσικές επιστήμες.</a:t>
            </a:r>
            <a:endParaRPr lang="el-GR" sz="3000" dirty="0">
              <a:latin typeface="+mj-lt"/>
            </a:endParaRPr>
          </a:p>
          <a:p>
            <a:pPr lvl="0">
              <a:lnSpc>
                <a:spcPct val="120000"/>
              </a:lnSpc>
            </a:pPr>
            <a:r>
              <a:rPr lang="el-GR" sz="3000" dirty="0">
                <a:latin typeface="+mj-lt"/>
              </a:rPr>
              <a:t>Ανταλλαγή στρατηγικών </a:t>
            </a:r>
            <a:r>
              <a:rPr lang="el-GR" sz="3000" b="1" dirty="0">
                <a:solidFill>
                  <a:srgbClr val="00B050"/>
                </a:solidFill>
                <a:latin typeface="+mj-lt"/>
              </a:rPr>
              <a:t>για την ενθάρρυνση, την αναγνώριση και την αξιοποίηση των ερωτήσεων των παιδιών.</a:t>
            </a:r>
          </a:p>
          <a:p>
            <a:pPr lvl="0">
              <a:lnSpc>
                <a:spcPct val="120000"/>
              </a:lnSpc>
            </a:pPr>
            <a:r>
              <a:rPr lang="el-GR" sz="3000" dirty="0">
                <a:latin typeface="+mj-lt"/>
              </a:rPr>
              <a:t>Αύξηση της συνειδητοποίησης των </a:t>
            </a:r>
            <a:r>
              <a:rPr lang="el-GR" sz="3000" b="1" dirty="0">
                <a:solidFill>
                  <a:srgbClr val="00B050"/>
                </a:solidFill>
                <a:latin typeface="+mj-lt"/>
              </a:rPr>
              <a:t>διαφορετικών τρόπων  ερωτήσεων </a:t>
            </a:r>
            <a:r>
              <a:rPr lang="el-GR" sz="3000" dirty="0">
                <a:latin typeface="+mj-lt"/>
              </a:rPr>
              <a:t>που μπορούν να χρησιμοποιήσουν οι δάσκαλοι/ες για να στηρίξουν τη δημιουργικότητα και την ανεξαρτησία των παιδιών στην παραγωγή και αξιολόγηση ιδεών.</a:t>
            </a:r>
          </a:p>
          <a:p>
            <a:endParaRPr lang="el-GR" dirty="0"/>
          </a:p>
        </p:txBody>
      </p:sp>
    </p:spTree>
    <p:extLst>
      <p:ext uri="{BB962C8B-B14F-4D97-AF65-F5344CB8AC3E}">
        <p14:creationId xmlns:p14="http://schemas.microsoft.com/office/powerpoint/2010/main" val="266568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sz="3200" b="1" dirty="0" smtClean="0">
                <a:solidFill>
                  <a:srgbClr val="00B050"/>
                </a:solidFill>
              </a:rPr>
              <a:t>Σύνδεση με τις αρχές και τα αποτελέσματα σχεδιασμού περιεχομένου 1</a:t>
            </a:r>
            <a:endParaRPr lang="el-GR" sz="3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marL="0" indent="0">
              <a:buNone/>
            </a:pPr>
            <a:r>
              <a:rPr lang="el-GR" sz="2800" dirty="0">
                <a:latin typeface="+mj-lt"/>
              </a:rPr>
              <a:t>6. Η εκπαίδευση των δασκάλων πρέπει να παρέχει γνώση του παιδαγωγικού περιεχομένου για να ενθαρρύνει τη διερεύνηση και την επίλυση προβλημάτων στην εκπαίδευση στις φυσικές επιστήμες και τα μαθηματικά. </a:t>
            </a:r>
          </a:p>
          <a:p>
            <a:pPr marL="457200" lvl="1" indent="0">
              <a:buNone/>
            </a:pPr>
            <a:r>
              <a:rPr lang="el-GR" sz="2400" dirty="0" smtClean="0">
                <a:latin typeface="+mj-lt"/>
              </a:rPr>
              <a:t>6.3 Οι δάσκαλοι/ες πρέπει να μπορούν </a:t>
            </a:r>
            <a:r>
              <a:rPr lang="el-GR" sz="2400" dirty="0">
                <a:solidFill>
                  <a:srgbClr val="FF0000"/>
                </a:solidFill>
                <a:latin typeface="+mj-lt"/>
              </a:rPr>
              <a:t>να αναγνωρίζουν τους βασικούς ρόλους των ερωτήσεων και των υφιστάμενων ιδεών των παιδιών </a:t>
            </a:r>
            <a:r>
              <a:rPr lang="el-GR" sz="2400" dirty="0" smtClean="0">
                <a:latin typeface="+mj-lt"/>
              </a:rPr>
              <a:t>(και αυτών που εκφράζουν και αυτών που δεν εκφράζουν) για τις φυσικές επιστήμες και τα μαθηματικά. </a:t>
            </a:r>
          </a:p>
          <a:p>
            <a:pPr marL="457200" lvl="1" indent="0">
              <a:buNone/>
            </a:pPr>
            <a:r>
              <a:rPr lang="el-GR" sz="2400" dirty="0">
                <a:latin typeface="+mj-lt"/>
              </a:rPr>
              <a:t>6.4 Οι δάσκαλοι/ες πρέπει να μπορούν να χρησιμοποιούν διάφορες στρατηγικές για τη</a:t>
            </a:r>
            <a:r>
              <a:rPr lang="el-GR" sz="2400" dirty="0">
                <a:solidFill>
                  <a:srgbClr val="FF0000"/>
                </a:solidFill>
                <a:latin typeface="+mj-lt"/>
              </a:rPr>
              <a:t>συλλογή και αξιοποίηση των ερωτήσεων και των ιδεών των παιδιών κατά τη διερευνητική διαδικασία </a:t>
            </a:r>
            <a:r>
              <a:rPr lang="el-GR" sz="2400" dirty="0">
                <a:latin typeface="+mj-lt"/>
              </a:rPr>
              <a:t>(πριν, κατά τη διάρκεια και μετά τις εξερευνήσεις και τις έρευνες).</a:t>
            </a:r>
          </a:p>
          <a:p>
            <a:pPr marL="0" indent="0">
              <a:buClr>
                <a:srgbClr val="00B050"/>
              </a:buClr>
              <a:buNone/>
            </a:pPr>
            <a:endParaRPr lang="el-GR" dirty="0"/>
          </a:p>
        </p:txBody>
      </p:sp>
    </p:spTree>
    <p:extLst>
      <p:ext uri="{BB962C8B-B14F-4D97-AF65-F5344CB8AC3E}">
        <p14:creationId xmlns:p14="http://schemas.microsoft.com/office/powerpoint/2010/main" val="2236308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3735</TotalTime>
  <Words>3393</Words>
  <Application>Microsoft Office PowerPoint</Application>
  <PresentationFormat>On-screen Show (4:3)</PresentationFormat>
  <Paragraphs>273</Paragraphs>
  <Slides>35</Slides>
  <Notes>30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1_Custom Design</vt:lpstr>
      <vt:lpstr>Theme1</vt:lpstr>
      <vt:lpstr>Acrobat Document</vt:lpstr>
      <vt:lpstr>Επιμορφωτική Ενότητα 1  Χρήση ερωτήσεων των δασκάλων και των παιδιών</vt:lpstr>
      <vt:lpstr>Εισαγωγή στο έργο CEYS (χρησιμοποιήστε ανάλογα με το πλαίσιο)</vt:lpstr>
      <vt:lpstr>Σύνδεση διερευνητικής εκπαίδευσης στις φυσικές επιστήμες και δημιουργικών προσεγγίσεων</vt:lpstr>
      <vt:lpstr>Παράγοντες σχετικά με το σχολικό περιβάλλον</vt:lpstr>
      <vt:lpstr>Συνέργειες μεταξύ διερευνητικών και δημιουργικών προσεγγίσεων Από το Εννοιολογικό Πλαίσιο που υιοθέτησε το έργο CEYS (Creative Little Scientists, 2012)</vt:lpstr>
      <vt:lpstr>Σκεπτικό της ενότητας</vt:lpstr>
      <vt:lpstr>PowerPoint Presentation</vt:lpstr>
      <vt:lpstr>Στόχοι της ενότητας</vt:lpstr>
      <vt:lpstr>Σύνδεση με τις αρχές και τα αποτελέσματα σχεδιασμού περιεχομένου 1</vt:lpstr>
      <vt:lpstr>Σύνδεση με τις αρχές και τα αποτελέσματα σχεδιασμού του προγράμματος σπουδών 2</vt:lpstr>
      <vt:lpstr>Σύνδεση με τις αρχές και τα αποτελέσματα σχεδιασμού του προγράμματος σπουδών 3</vt:lpstr>
      <vt:lpstr>Περίγραμμα ενότητας</vt:lpstr>
      <vt:lpstr>Ανταλλαγή εμπειριών ενθάρρυνσης και αξιοποίησης των ιδεών και των ερωτήσεων των παιδιών </vt:lpstr>
      <vt:lpstr>Συζήτηση παραδειγμάτων από την τάξη</vt:lpstr>
      <vt:lpstr>SandBox: Παιδιά ηλικίας 3 ετών Υλικά στη γωνία της άμμου, π.χ. αληθινά τούβλα, εργαλεία</vt:lpstr>
      <vt:lpstr>Διερεύνηση νερού: παιδιά ηλικίας 6 ετών Σχεδιασμός πειραμάτων για να αποδειχθεί ότι και ο πάγος και ο ατμός προέρχονται από το νερό</vt:lpstr>
      <vt:lpstr>Αυτοκίνητα και ράμπες: Παιδιά ηλικίας 3-4 ετών Στήσιμο σε εξωτερικό χώρο</vt:lpstr>
      <vt:lpstr>Ήχος: Παιδιά ηλικίας 7-9 ετών Εξερεύνηση τρόπων παραγωγής ήχων</vt:lpstr>
      <vt:lpstr>Ανταλλαγή αντιδράσεων – επιπτώσεις στον σχεδιασμό (σε σχέση με το Παιδαγωγικό Μοντέλο των Siraj-Blatchford) (2002))</vt:lpstr>
      <vt:lpstr>PowerPoint Presentation</vt:lpstr>
      <vt:lpstr>Πώς θα μπορούσαν τέτοιες προσεγγίσεις να ενισχύσουν τη δημιουργικότητα στη μάθηση;</vt:lpstr>
      <vt:lpstr>Δημιουργικότητα στις φυσικές επιστήμες και στα μαθηματικά στην πρώιμη παιδική ηλικία</vt:lpstr>
      <vt:lpstr>PowerPoint Presentation</vt:lpstr>
      <vt:lpstr>Ταξινόμηση ερωτήσεων</vt:lpstr>
      <vt:lpstr>Ανάλυση των ερωτήσεων του/της δασκάλου/ας Συλλογή σκέψεων και ενίσχυση της δημιουργικότητας και της διερεύνησης</vt:lpstr>
      <vt:lpstr>Παγο-μπαλόνια: Παιδιά ηλικίας 5-6 ετών Εξερεύνηση του πάγου</vt:lpstr>
      <vt:lpstr>Απόσταση του Ήλιου: Παιδιά ηλικίας 5 ετών </vt:lpstr>
      <vt:lpstr>Κατασκευές με τουβλάκια: Παιδιά ηλικίας 5 ετών Χτίζοντας τον Πύργο της Πίζας</vt:lpstr>
      <vt:lpstr>Beebot: Παιδιά ηλικίας 3-4 ετών Πηγαίνοντας το Beebot στους πλανήτες</vt:lpstr>
      <vt:lpstr>PowerPoint Presentation</vt:lpstr>
      <vt:lpstr>PowerPoint Presentation</vt:lpstr>
      <vt:lpstr>Αναστοχασμός</vt:lpstr>
      <vt:lpstr>Περισσότερες πληροφορίες</vt:lpstr>
      <vt:lpstr>ΕΥΧΑΡΙΣΤΩ!</vt:lpstr>
      <vt:lpstr>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cp:lastModifiedBy>
  <cp:revision>138</cp:revision>
  <cp:lastPrinted>2015-07-10T16:39:34Z</cp:lastPrinted>
  <dcterms:created xsi:type="dcterms:W3CDTF">2014-03-19T22:20:04Z</dcterms:created>
  <dcterms:modified xsi:type="dcterms:W3CDTF">2017-11-16T10:17:00Z</dcterms:modified>
</cp:coreProperties>
</file>