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9"/>
  </p:notesMasterIdLst>
  <p:sldIdLst>
    <p:sldId id="372" r:id="rId3"/>
    <p:sldId id="358" r:id="rId4"/>
    <p:sldId id="363" r:id="rId5"/>
    <p:sldId id="359" r:id="rId6"/>
    <p:sldId id="364" r:id="rId7"/>
    <p:sldId id="335" r:id="rId8"/>
    <p:sldId id="336" r:id="rId9"/>
    <p:sldId id="371" r:id="rId10"/>
    <p:sldId id="337" r:id="rId11"/>
    <p:sldId id="338" r:id="rId12"/>
    <p:sldId id="339" r:id="rId13"/>
    <p:sldId id="340" r:id="rId14"/>
    <p:sldId id="341" r:id="rId15"/>
    <p:sldId id="342" r:id="rId16"/>
    <p:sldId id="343" r:id="rId17"/>
    <p:sldId id="349" r:id="rId18"/>
    <p:sldId id="350" r:id="rId19"/>
    <p:sldId id="351" r:id="rId20"/>
    <p:sldId id="344" r:id="rId21"/>
    <p:sldId id="314" r:id="rId22"/>
    <p:sldId id="345" r:id="rId23"/>
    <p:sldId id="346" r:id="rId24"/>
    <p:sldId id="365" r:id="rId25"/>
    <p:sldId id="367" r:id="rId26"/>
    <p:sldId id="347" r:id="rId27"/>
    <p:sldId id="352" r:id="rId28"/>
    <p:sldId id="353" r:id="rId29"/>
    <p:sldId id="354" r:id="rId30"/>
    <p:sldId id="355" r:id="rId31"/>
    <p:sldId id="368" r:id="rId32"/>
    <p:sldId id="369" r:id="rId33"/>
    <p:sldId id="373" r:id="rId34"/>
    <p:sldId id="348" r:id="rId35"/>
    <p:sldId id="362" r:id="rId36"/>
    <p:sldId id="370" r:id="rId37"/>
    <p:sldId id="375" r:id="rId3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72293" autoAdjust="0"/>
  </p:normalViewPr>
  <p:slideViewPr>
    <p:cSldViewPr>
      <p:cViewPr>
        <p:scale>
          <a:sx n="50" d="100"/>
          <a:sy n="50" d="100"/>
        </p:scale>
        <p:origin x="-1280" y="-240"/>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100" d="100"/>
        <a:sy n="100" d="100"/>
      </p:scale>
      <p:origin x="0" y="3904"/>
    </p:cViewPr>
  </p:sorterViewPr>
  <p:notesViewPr>
    <p:cSldViewPr snapToGrid="0" snapToObjects="1">
      <p:cViewPr>
        <p:scale>
          <a:sx n="161" d="100"/>
          <a:sy n="161" d="100"/>
        </p:scale>
        <p:origin x="-3496"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20/10/2017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www.exploratorium.edu/ifi"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exploratorium.edu/ifi"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www.exploratorium.edu/ifi"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13</a:t>
            </a:fld>
            <a:endParaRPr lang="nl-BE"/>
          </a:p>
        </p:txBody>
      </p:sp>
    </p:spTree>
    <p:extLst>
      <p:ext uri="{BB962C8B-B14F-4D97-AF65-F5344CB8AC3E}">
        <p14:creationId xmlns:p14="http://schemas.microsoft.com/office/powerpoint/2010/main" val="4026496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smtClean="0"/>
              <a:t>Selected episodes BE Sandbox, GE Water Enquiry</a:t>
            </a:r>
          </a:p>
          <a:p>
            <a:r>
              <a:rPr lang="en-US" sz="1000" baseline="0" dirty="0" smtClean="0"/>
              <a:t>Template UK EN Cars and Ramps 323-325, UK EN Sound 366-368</a:t>
            </a:r>
          </a:p>
          <a:p>
            <a:endParaRPr lang="en-US" sz="1000"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This first example is from Belgium  - materials in the sandbox – linked to a theme about stones.</a:t>
            </a:r>
          </a:p>
        </p:txBody>
      </p:sp>
      <p:sp>
        <p:nvSpPr>
          <p:cNvPr id="4" name="Slide Number Placeholder 3"/>
          <p:cNvSpPr>
            <a:spLocks noGrp="1"/>
          </p:cNvSpPr>
          <p:nvPr>
            <p:ph type="sldNum" sz="quarter" idx="10"/>
          </p:nvPr>
        </p:nvSpPr>
        <p:spPr/>
        <p:txBody>
          <a:bodyPr/>
          <a:lstStyle/>
          <a:p>
            <a:fld id="{D195098B-2C0E-4FC7-88C8-090D3FA4200A}" type="slidenum">
              <a:rPr lang="nl-BE" smtClean="0"/>
              <a:t>15</a:t>
            </a:fld>
            <a:endParaRPr lang="nl-BE"/>
          </a:p>
        </p:txBody>
      </p:sp>
    </p:spTree>
    <p:extLst>
      <p:ext uri="{BB962C8B-B14F-4D97-AF65-F5344CB8AC3E}">
        <p14:creationId xmlns:p14="http://schemas.microsoft.com/office/powerpoint/2010/main" val="63185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second example is from Germany – the children were asked to plan their own experiments</a:t>
            </a:r>
            <a:r>
              <a:rPr lang="en-US" baseline="0" dirty="0" smtClean="0"/>
              <a:t> to prove that ice and steam both come from water  - they were able to use any equipment they liked – and were asked to record their ideas on a scientists sheet.</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16</a:t>
            </a:fld>
            <a:endParaRPr lang="en-US"/>
          </a:p>
        </p:txBody>
      </p:sp>
    </p:spTree>
    <p:extLst>
      <p:ext uri="{BB962C8B-B14F-4D97-AF65-F5344CB8AC3E}">
        <p14:creationId xmlns:p14="http://schemas.microsoft.com/office/powerpoint/2010/main" val="2119618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smtClean="0">
                <a:solidFill>
                  <a:schemeClr val="tx1"/>
                </a:solidFill>
                <a:effectLst/>
                <a:latin typeface="+mn-lt"/>
                <a:ea typeface="+mn-ea"/>
                <a:cs typeface="+mn-cs"/>
              </a:rPr>
              <a:t>This example took place in the outdoor area outside the classroom. </a:t>
            </a:r>
          </a:p>
          <a:p>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ramps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were</a:t>
            </a:r>
            <a:r>
              <a:rPr lang="nl-NL" sz="1200" kern="1200" dirty="0" smtClean="0">
                <a:solidFill>
                  <a:schemeClr val="tx1"/>
                </a:solidFill>
                <a:effectLst/>
                <a:latin typeface="+mn-lt"/>
                <a:ea typeface="+mn-ea"/>
                <a:cs typeface="+mn-cs"/>
              </a:rPr>
              <a:t> set up </a:t>
            </a:r>
            <a:r>
              <a:rPr lang="nl-NL" sz="1200" kern="1200" dirty="0" err="1" smtClean="0">
                <a:solidFill>
                  <a:schemeClr val="tx1"/>
                </a:solidFill>
                <a:effectLst/>
                <a:latin typeface="+mn-lt"/>
                <a:ea typeface="+mn-ea"/>
                <a:cs typeface="+mn-cs"/>
              </a:rPr>
              <a:t>alongside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other</a:t>
            </a:r>
            <a:r>
              <a:rPr lang="nl-NL" sz="1200" kern="1200" dirty="0" smtClean="0">
                <a:solidFill>
                  <a:schemeClr val="tx1"/>
                </a:solidFill>
                <a:effectLst/>
                <a:latin typeface="+mn-lt"/>
                <a:ea typeface="+mn-ea"/>
                <a:cs typeface="+mn-cs"/>
              </a:rPr>
              <a: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two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lengths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white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guttering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blue ladder-</a:t>
            </a:r>
            <a:r>
              <a:rPr lang="nl-NL" sz="1200" kern="1200" dirty="0" err="1" smtClean="0">
                <a:solidFill>
                  <a:schemeClr val="tx1"/>
                </a:solidFill>
                <a:effectLst/>
                <a:latin typeface="+mn-lt"/>
                <a:ea typeface="+mn-ea"/>
                <a:cs typeface="+mn-cs"/>
              </a:rPr>
              <a:t>like</a:t>
            </a:r>
            <a:r>
              <a:rPr lang="nl-NL" sz="1200" kern="1200" dirty="0" smtClean="0">
                <a:solidFill>
                  <a:schemeClr val="tx1"/>
                </a:solidFill>
                <a:effectLst/>
                <a:latin typeface="+mn-lt"/>
                <a:ea typeface="+mn-ea"/>
                <a:cs typeface="+mn-cs"/>
              </a:rPr>
              <a:t> supports at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end </a:t>
            </a:r>
            <a:r>
              <a:rPr lang="nl-NL" sz="1200" kern="1200" dirty="0" err="1" smtClean="0">
                <a:solidFill>
                  <a:schemeClr val="tx1"/>
                </a:solidFill>
                <a:effectLst/>
                <a:latin typeface="+mn-lt"/>
                <a:ea typeface="+mn-ea"/>
                <a:cs typeface="+mn-cs"/>
              </a:rPr>
              <a:t>with</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rungs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that</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height</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each</a:t>
            </a:r>
            <a:r>
              <a:rPr lang="nl-NL" sz="1200" kern="1200" dirty="0" smtClean="0">
                <a:solidFill>
                  <a:schemeClr val="tx1"/>
                </a:solidFill>
                <a:effectLst/>
                <a:latin typeface="+mn-lt"/>
                <a:ea typeface="+mn-ea"/>
                <a:cs typeface="+mn-cs"/>
              </a:rPr>
              <a:t> end of the </a:t>
            </a:r>
            <a:r>
              <a:rPr lang="nl-NL" sz="1200" kern="1200" dirty="0" err="1" smtClean="0">
                <a:solidFill>
                  <a:schemeClr val="tx1"/>
                </a:solidFill>
                <a:effectLst/>
                <a:latin typeface="+mn-lt"/>
                <a:ea typeface="+mn-ea"/>
                <a:cs typeface="+mn-cs"/>
              </a:rPr>
              <a:t>guttering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therefore</a:t>
            </a:r>
            <a:r>
              <a:rPr lang="nl-NL" sz="1200" kern="1200" dirty="0" smtClean="0">
                <a:solidFill>
                  <a:schemeClr val="tx1"/>
                </a:solidFill>
                <a:effectLst/>
                <a:latin typeface="+mn-lt"/>
                <a:ea typeface="+mn-ea"/>
                <a:cs typeface="+mn-cs"/>
              </a:rPr>
              <a:t> the </a:t>
            </a:r>
            <a:r>
              <a:rPr lang="nl-NL" sz="1200" kern="1200" dirty="0" err="1" smtClean="0">
                <a:solidFill>
                  <a:schemeClr val="tx1"/>
                </a:solidFill>
                <a:effectLst/>
                <a:latin typeface="+mn-lt"/>
                <a:ea typeface="+mn-ea"/>
                <a:cs typeface="+mn-cs"/>
              </a:rPr>
              <a:t>slope</a:t>
            </a:r>
            <a:r>
              <a:rPr lang="nl-NL" sz="1200" kern="1200" dirty="0" smtClean="0">
                <a:solidFill>
                  <a:schemeClr val="tx1"/>
                </a:solidFill>
                <a:effectLst/>
                <a:latin typeface="+mn-lt"/>
                <a:ea typeface="+mn-ea"/>
                <a:cs typeface="+mn-cs"/>
              </a:rPr>
              <a:t> of the ramp </a:t>
            </a:r>
            <a:r>
              <a:rPr lang="nl-NL" sz="1200" kern="1200" dirty="0" err="1" smtClean="0">
                <a:solidFill>
                  <a:schemeClr val="tx1"/>
                </a:solidFill>
                <a:effectLst/>
                <a:latin typeface="+mn-lt"/>
                <a:ea typeface="+mn-ea"/>
                <a:cs typeface="+mn-cs"/>
              </a:rPr>
              <a:t>could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be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varied</a:t>
            </a:r>
            <a:r>
              <a:rPr lang="nl-NL" sz="1200" kern="1200" dirty="0" smtClean="0">
                <a:solidFill>
                  <a:schemeClr val="tx1"/>
                </a:solidFill>
                <a:effectLst/>
                <a:latin typeface="+mn-lt"/>
                <a:ea typeface="+mn-ea"/>
                <a:cs typeface="+mn-cs"/>
              </a:rPr>
              <a:t>. </a:t>
            </a:r>
          </a:p>
          <a:p>
            <a:r>
              <a:rPr lang="nl-NL" sz="1200" kern="1200" dirty="0" err="1" smtClean="0">
                <a:solidFill>
                  <a:schemeClr val="tx1"/>
                </a:solidFill>
                <a:effectLst/>
                <a:latin typeface="+mn-lt"/>
                <a:ea typeface="+mn-ea"/>
                <a:cs typeface="+mn-cs"/>
              </a:rPr>
              <a:t>Alongside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was a box </a:t>
            </a:r>
            <a:r>
              <a:rPr lang="nl-NL" sz="1200" kern="1200" dirty="0" err="1" smtClean="0">
                <a:solidFill>
                  <a:schemeClr val="tx1"/>
                </a:solidFill>
                <a:effectLst/>
                <a:latin typeface="+mn-lt"/>
                <a:ea typeface="+mn-ea"/>
                <a:cs typeface="+mn-cs"/>
              </a:rPr>
              <a:t>containing</a:t>
            </a:r>
            <a:r>
              <a:rPr lang="nl-NL" sz="1200" kern="1200" dirty="0" smtClean="0">
                <a:solidFill>
                  <a:schemeClr val="tx1"/>
                </a:solidFill>
                <a:effectLst/>
                <a:latin typeface="+mn-lt"/>
                <a:ea typeface="+mn-ea"/>
                <a:cs typeface="+mn-cs"/>
              </a:rPr>
              <a:t> a range of </a:t>
            </a:r>
            <a:r>
              <a:rPr lang="nl-NL" sz="1200" kern="1200" dirty="0" err="1" smtClean="0">
                <a:solidFill>
                  <a:schemeClr val="tx1"/>
                </a:solidFill>
                <a:effectLst/>
                <a:latin typeface="+mn-lt"/>
                <a:ea typeface="+mn-ea"/>
                <a:cs typeface="+mn-cs"/>
              </a:rPr>
              <a:t>vehicles</a:t>
            </a:r>
            <a:r>
              <a:rPr lang="nl-NL" sz="1200" kern="1200" dirty="0" smtClean="0">
                <a:solidFill>
                  <a:schemeClr val="tx1"/>
                </a:solidFill>
                <a:effectLst/>
                <a:latin typeface="+mn-lt"/>
                <a:ea typeface="+mn-ea"/>
                <a:cs typeface="+mn-cs"/>
              </a:rPr>
              <a:t> of </a:t>
            </a:r>
            <a:r>
              <a:rPr lang="nl-NL" sz="1200" kern="1200" dirty="0" err="1" smtClean="0">
                <a:solidFill>
                  <a:schemeClr val="tx1"/>
                </a:solidFill>
                <a:effectLst/>
                <a:latin typeface="+mn-lt"/>
                <a:ea typeface="+mn-ea"/>
                <a:cs typeface="+mn-cs"/>
              </a:rPr>
              <a:t>various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sizes</a:t>
            </a:r>
            <a:r>
              <a:rPr lang="nl-NL" sz="1200" kern="1200" dirty="0" smtClean="0">
                <a:solidFill>
                  <a:schemeClr val="tx1"/>
                </a:solidFill>
                <a:effectLst/>
                <a:latin typeface="+mn-lt"/>
                <a:ea typeface="+mn-ea"/>
                <a:cs typeface="+mn-cs"/>
              </a:rPr>
              <a:t>. </a:t>
            </a:r>
          </a:p>
          <a:p>
            <a:r>
              <a:rPr lang="nl-NL" sz="1200" kern="1200" dirty="0" smtClean="0">
                <a:solidFill>
                  <a:schemeClr val="tx1"/>
                </a:solidFill>
                <a:effectLst/>
                <a:latin typeface="+mn-lt"/>
                <a:ea typeface="+mn-ea"/>
                <a:cs typeface="+mn-cs"/>
              </a:rPr>
              <a:t>The </a:t>
            </a:r>
            <a:r>
              <a:rPr lang="nl-NL" sz="1200" kern="1200" dirty="0" err="1" smtClean="0">
                <a:solidFill>
                  <a:schemeClr val="tx1"/>
                </a:solidFill>
                <a:effectLst/>
                <a:latin typeface="+mn-lt"/>
                <a:ea typeface="+mn-ea"/>
                <a:cs typeface="+mn-cs"/>
              </a:rPr>
              <a:t>activity</a:t>
            </a:r>
            <a:r>
              <a:rPr lang="nl-NL" sz="1200" kern="1200" dirty="0" smtClean="0">
                <a:solidFill>
                  <a:schemeClr val="tx1"/>
                </a:solidFill>
                <a:effectLst/>
                <a:latin typeface="+mn-lt"/>
                <a:ea typeface="+mn-ea"/>
                <a:cs typeface="+mn-cs"/>
              </a:rPr>
              <a:t> was </a:t>
            </a:r>
            <a:r>
              <a:rPr lang="nl-NL" sz="1200" kern="1200" dirty="0" err="1" smtClean="0">
                <a:solidFill>
                  <a:schemeClr val="tx1"/>
                </a:solidFill>
                <a:effectLst/>
                <a:latin typeface="+mn-lt"/>
                <a:ea typeface="+mn-ea"/>
                <a:cs typeface="+mn-cs"/>
              </a:rPr>
              <a:t>left</a:t>
            </a:r>
            <a:r>
              <a:rPr lang="nl-NL" sz="1200" kern="1200" dirty="0" smtClean="0">
                <a:solidFill>
                  <a:schemeClr val="tx1"/>
                </a:solidFill>
                <a:effectLst/>
                <a:latin typeface="+mn-lt"/>
                <a:ea typeface="+mn-ea"/>
                <a:cs typeface="+mn-cs"/>
              </a:rPr>
              <a:t> out </a:t>
            </a:r>
            <a:r>
              <a:rPr lang="nl-NL" sz="1200" kern="1200" dirty="0" err="1" smtClean="0">
                <a:solidFill>
                  <a:schemeClr val="tx1"/>
                </a:solidFill>
                <a:effectLst/>
                <a:latin typeface="+mn-lt"/>
                <a:ea typeface="+mn-ea"/>
                <a:cs typeface="+mn-cs"/>
              </a:rPr>
              <a:t>all</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afternoon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children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come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go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there</a:t>
            </a:r>
            <a:r>
              <a:rPr lang="nl-NL" sz="1200" kern="1200" dirty="0" smtClean="0">
                <a:solidFill>
                  <a:schemeClr val="tx1"/>
                </a:solidFill>
                <a:effectLst/>
                <a:latin typeface="+mn-lt"/>
                <a:ea typeface="+mn-ea"/>
                <a:cs typeface="+mn-cs"/>
              </a:rPr>
              <a:t> was plenty of </a:t>
            </a:r>
            <a:r>
              <a:rPr lang="nl-NL" sz="1200" kern="1200" dirty="0" err="1" smtClean="0">
                <a:solidFill>
                  <a:schemeClr val="tx1"/>
                </a:solidFill>
                <a:effectLst/>
                <a:latin typeface="+mn-lt"/>
                <a:ea typeface="+mn-ea"/>
                <a:cs typeface="+mn-cs"/>
              </a:rPr>
              <a:t>space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time </a:t>
            </a:r>
            <a:r>
              <a:rPr lang="nl-NL" sz="1200" kern="1200" dirty="0" err="1" smtClean="0">
                <a:solidFill>
                  <a:schemeClr val="tx1"/>
                </a:solidFill>
                <a:effectLst/>
                <a:latin typeface="+mn-lt"/>
                <a:ea typeface="+mn-ea"/>
                <a:cs typeface="+mn-cs"/>
              </a:rPr>
              <a:t>for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children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to</a:t>
            </a:r>
            <a:r>
              <a:rPr lang="nl-NL" sz="1200" kern="1200" dirty="0" smtClean="0">
                <a:solidFill>
                  <a:schemeClr val="tx1"/>
                </a:solidFill>
                <a:effectLst/>
                <a:latin typeface="+mn-lt"/>
                <a:ea typeface="+mn-ea"/>
                <a:cs typeface="+mn-cs"/>
              </a:rPr>
              <a:t> follow </a:t>
            </a:r>
            <a:r>
              <a:rPr lang="nl-NL" sz="1200" kern="1200" dirty="0" err="1" smtClean="0">
                <a:solidFill>
                  <a:schemeClr val="tx1"/>
                </a:solidFill>
                <a:effectLst/>
                <a:latin typeface="+mn-lt"/>
                <a:ea typeface="+mn-ea"/>
                <a:cs typeface="+mn-cs"/>
              </a:rPr>
              <a:t>their</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own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ideas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and</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interests</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17</a:t>
            </a:fld>
            <a:endParaRPr lang="en-US"/>
          </a:p>
        </p:txBody>
      </p:sp>
    </p:spTree>
    <p:extLst>
      <p:ext uri="{BB962C8B-B14F-4D97-AF65-F5344CB8AC3E}">
        <p14:creationId xmlns:p14="http://schemas.microsoft.com/office/powerpoint/2010/main" val="44224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tables are set up with equipment for exploration: bass drum, snare drum and steel pan, each with a cup of rice; bottles and coloured water in a jug; trays, jugs, water and tuning forks; wind instruments; hollow tubes of different lengths; frog guiro; all tables have large paper and felt tip marker pens. The children had about 30 minutes to explore the resources on two tables and then had to find a way to represent on paper how sound is made.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18</a:t>
            </a:fld>
            <a:endParaRPr lang="en-US"/>
          </a:p>
        </p:txBody>
      </p:sp>
    </p:spTree>
    <p:extLst>
      <p:ext uri="{BB962C8B-B14F-4D97-AF65-F5344CB8AC3E}">
        <p14:creationId xmlns:p14="http://schemas.microsoft.com/office/powerpoint/2010/main" val="91485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07023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Approaches developed by the adult and children together taken on independently by the children in growing groups  - making comparisons</a:t>
            </a:r>
          </a:p>
          <a:p>
            <a:endParaRPr lang="en-US" dirty="0"/>
          </a:p>
          <a:p>
            <a:r>
              <a:rPr lang="en-US" dirty="0" smtClean="0"/>
              <a:t>Within this one child’s independent investigation – direction again indicated by photographs</a:t>
            </a:r>
          </a:p>
          <a:p>
            <a:r>
              <a:rPr lang="en-US" dirty="0" smtClean="0"/>
              <a:t>Adult encouraging her to articulate ideas</a:t>
            </a:r>
          </a:p>
          <a:p>
            <a:endParaRPr lang="en-US" dirty="0"/>
          </a:p>
          <a:p>
            <a:r>
              <a:rPr lang="en-US" dirty="0" smtClean="0"/>
              <a:t>Potential for creativity above.</a:t>
            </a:r>
            <a:endParaRPr lang="en-US" dirty="0"/>
          </a:p>
        </p:txBody>
      </p:sp>
      <p:sp>
        <p:nvSpPr>
          <p:cNvPr id="4" name="Slide Number Placeholder 3"/>
          <p:cNvSpPr>
            <a:spLocks noGrp="1"/>
          </p:cNvSpPr>
          <p:nvPr>
            <p:ph type="sldNum" sz="quarter" idx="10"/>
          </p:nvPr>
        </p:nvSpPr>
        <p:spPr/>
        <p:txBody>
          <a:bodyPr/>
          <a:lstStyle/>
          <a:p>
            <a:fld id="{136DE857-54C0-5645-AF57-2AC2EC309B91}" type="slidenum">
              <a:rPr lang="en-US" smtClean="0"/>
              <a:t>20</a:t>
            </a:fld>
            <a:endParaRPr lang="en-US"/>
          </a:p>
        </p:txBody>
      </p:sp>
    </p:spTree>
    <p:extLst>
      <p:ext uri="{BB962C8B-B14F-4D97-AF65-F5344CB8AC3E}">
        <p14:creationId xmlns:p14="http://schemas.microsoft.com/office/powerpoint/2010/main" val="1386399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a:t>
            </a:r>
            <a:r>
              <a:rPr lang="en-US" baseline="0" dirty="0" smtClean="0"/>
              <a:t> offer any suggestions? </a:t>
            </a:r>
          </a:p>
          <a:p>
            <a:r>
              <a:rPr lang="en-US" baseline="0" dirty="0" smtClean="0"/>
              <a:t>Take your recording sheet – annotate to indicate opportunities for fostering creativity in your example.</a:t>
            </a:r>
          </a:p>
          <a:p>
            <a:endParaRPr lang="en-US" baseline="0" dirty="0" smtClean="0"/>
          </a:p>
          <a:p>
            <a:r>
              <a:rPr lang="en-US" baseline="0" dirty="0" smtClean="0"/>
              <a:t>Brief feedback with whole group – opportunities within each episode – particular strengths/ aspects that need further encouragement</a:t>
            </a:r>
          </a:p>
          <a:p>
            <a:endParaRPr lang="en-US" baseline="0" dirty="0" smtClean="0"/>
          </a:p>
          <a:p>
            <a:r>
              <a:rPr lang="en-US" baseline="0" dirty="0" smtClean="0"/>
              <a:t>Display posters</a:t>
            </a:r>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3632460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key challenge for the Creative Little Scientists project was to define what we mean by creativity in science and mathematics. We often use the term ‘creativity’ in rather general terms – and it appears also in policy documents – but what exactly does that mean.</a:t>
            </a:r>
          </a:p>
          <a:p>
            <a:endParaRPr lang="en-GB" dirty="0" smtClean="0"/>
          </a:p>
          <a:p>
            <a:r>
              <a:rPr lang="en-GB" dirty="0" smtClean="0"/>
              <a:t>Drawing on a wide range of sources and discussions with stakeholders from the early years and science education communities we developed the following definitions </a:t>
            </a:r>
            <a:r>
              <a:rPr lang="en-GB" smtClean="0"/>
              <a:t>that are a central </a:t>
            </a:r>
            <a:r>
              <a:rPr lang="en-GB" dirty="0" smtClean="0"/>
              <a:t>feature of the project.</a:t>
            </a:r>
          </a:p>
          <a:p>
            <a:endParaRPr lang="en-US" dirty="0" smtClean="0"/>
          </a:p>
        </p:txBody>
      </p:sp>
      <p:sp>
        <p:nvSpPr>
          <p:cNvPr id="4" name="Slide Number Placeholder 3"/>
          <p:cNvSpPr>
            <a:spLocks noGrp="1"/>
          </p:cNvSpPr>
          <p:nvPr>
            <p:ph type="sldNum" sz="quarter" idx="10"/>
          </p:nvPr>
        </p:nvSpPr>
        <p:spPr/>
        <p:txBody>
          <a:bodyPr/>
          <a:lstStyle/>
          <a:p>
            <a:fld id="{773FBFCC-55E6-EC45-A409-A1EF2D23683B}" type="slidenum">
              <a:rPr lang="en-US" smtClean="0"/>
              <a:t>3</a:t>
            </a:fld>
            <a:endParaRPr lang="en-US"/>
          </a:p>
        </p:txBody>
      </p:sp>
    </p:spTree>
    <p:extLst>
      <p:ext uri="{BB962C8B-B14F-4D97-AF65-F5344CB8AC3E}">
        <p14:creationId xmlns:p14="http://schemas.microsoft.com/office/powerpoint/2010/main" val="1371866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22</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485" y="4532065"/>
            <a:ext cx="6336704" cy="4651544"/>
          </a:xfrm>
        </p:spPr>
        <p:txBody>
          <a:bodyPr/>
          <a:lstStyle/>
          <a:p>
            <a:r>
              <a:rPr lang="en-US" b="1" dirty="0" smtClean="0"/>
              <a:t>This</a:t>
            </a:r>
            <a:r>
              <a:rPr lang="en-US" b="1" baseline="0" dirty="0" smtClean="0"/>
              <a:t> material is drawn from the workshop Assessing for learning III Effective Questioning produced by the Institute of Inquiry </a:t>
            </a:r>
            <a:r>
              <a:rPr lang="en-US" sz="1200" dirty="0" smtClean="0">
                <a:hlinkClick r:id="rId3"/>
              </a:rPr>
              <a:t>www.exploratorium.edu/ifi</a:t>
            </a:r>
            <a:r>
              <a:rPr lang="en-US" sz="1200" dirty="0" smtClean="0"/>
              <a:t> to be used as</a:t>
            </a:r>
            <a:r>
              <a:rPr lang="en-US" sz="1200" baseline="0" dirty="0" smtClean="0"/>
              <a:t> appropriate.</a:t>
            </a:r>
            <a:endParaRPr lang="en-US" b="1" dirty="0" smtClean="0"/>
          </a:p>
          <a:p>
            <a:endParaRPr lang="en-US" b="1" dirty="0" smtClean="0"/>
          </a:p>
          <a:p>
            <a:r>
              <a:rPr lang="en-US" b="1" dirty="0" smtClean="0"/>
              <a:t>1</a:t>
            </a:r>
            <a:r>
              <a:rPr lang="en-US" b="1" baseline="30000" dirty="0" smtClean="0"/>
              <a:t>st</a:t>
            </a:r>
            <a:r>
              <a:rPr lang="en-US" b="1" dirty="0" smtClean="0"/>
              <a:t> column</a:t>
            </a:r>
            <a:r>
              <a:rPr lang="en-US" dirty="0" smtClean="0"/>
              <a:t>: &gt; What do you think these questions have in common?</a:t>
            </a:r>
          </a:p>
          <a:p>
            <a:r>
              <a:rPr lang="en-US" dirty="0" smtClean="0"/>
              <a:t>(</a:t>
            </a:r>
            <a:r>
              <a:rPr lang="en-US" sz="1200" b="0" i="0" u="none" strike="noStrike" kern="1200" baseline="0" dirty="0" smtClean="0">
                <a:solidFill>
                  <a:schemeClr val="tx1"/>
                </a:solidFill>
                <a:latin typeface="+mn-lt"/>
                <a:ea typeface="+mn-ea"/>
                <a:cs typeface="+mn-cs"/>
              </a:rPr>
              <a:t>They ask for a single right answer about </a:t>
            </a:r>
            <a:r>
              <a:rPr lang="en-GB" sz="1200" b="0" i="0" u="none" strike="noStrike" kern="1200" baseline="0" dirty="0" smtClean="0">
                <a:solidFill>
                  <a:schemeClr val="tx1"/>
                </a:solidFill>
                <a:latin typeface="+mn-lt"/>
                <a:ea typeface="+mn-ea"/>
                <a:cs typeface="+mn-cs"/>
              </a:rPr>
              <a:t>a particular science subject or phenomenon.)</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What is being asked of the students here?</a:t>
            </a:r>
          </a:p>
          <a:p>
            <a:r>
              <a:rPr lang="en-US" sz="1200" b="0" i="0" u="none" strike="noStrike" kern="1200" baseline="0" dirty="0" smtClean="0">
                <a:solidFill>
                  <a:schemeClr val="tx1"/>
                </a:solidFill>
                <a:latin typeface="+mn-lt"/>
                <a:ea typeface="+mn-ea"/>
                <a:cs typeface="+mn-cs"/>
              </a:rPr>
              <a:t>Once you’ve taken a few responses, explain:</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These kinds of questions ask for an answer about a particular science subject—in this case, angled mirrors or floating and sinking eggs. These are “Subject-Centered questions.” They ask for answers that can </a:t>
            </a:r>
            <a:r>
              <a:rPr lang="en-GB" sz="1200" b="0" i="1" u="none" strike="noStrike" kern="1200" baseline="0" dirty="0" smtClean="0">
                <a:solidFill>
                  <a:schemeClr val="tx1"/>
                </a:solidFill>
                <a:latin typeface="+mn-lt"/>
                <a:ea typeface="+mn-ea"/>
                <a:cs typeface="+mn-cs"/>
              </a:rPr>
              <a:t>be right or wrong.</a:t>
            </a:r>
          </a:p>
          <a:p>
            <a:r>
              <a:rPr lang="en-GB" sz="1200" b="1" i="1" u="none" strike="noStrike" kern="1200" baseline="0" dirty="0" smtClean="0">
                <a:solidFill>
                  <a:schemeClr val="tx1"/>
                </a:solidFill>
                <a:latin typeface="+mn-lt"/>
                <a:ea typeface="+mn-ea"/>
                <a:cs typeface="+mn-cs"/>
              </a:rPr>
              <a:t>2</a:t>
            </a:r>
            <a:r>
              <a:rPr lang="en-GB" sz="1200" b="1" i="1" u="none" strike="noStrike" kern="1200" baseline="30000" dirty="0" smtClean="0">
                <a:solidFill>
                  <a:schemeClr val="tx1"/>
                </a:solidFill>
                <a:latin typeface="+mn-lt"/>
                <a:ea typeface="+mn-ea"/>
                <a:cs typeface="+mn-cs"/>
              </a:rPr>
              <a:t>nd</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US" dirty="0" smtClean="0"/>
              <a:t>&gt; What do you think these questions have in common?</a:t>
            </a:r>
          </a:p>
          <a:p>
            <a:r>
              <a:rPr lang="en-US" dirty="0" smtClean="0"/>
              <a:t>(T</a:t>
            </a:r>
            <a:r>
              <a:rPr lang="en-GB" sz="1200" b="0" i="0" u="none" strike="noStrike" kern="1200" baseline="0" dirty="0" smtClean="0">
                <a:solidFill>
                  <a:schemeClr val="tx1"/>
                </a:solidFill>
                <a:latin typeface="+mn-lt"/>
                <a:ea typeface="+mn-ea"/>
                <a:cs typeface="+mn-cs"/>
              </a:rPr>
              <a:t>hey ask for students’ own ideas, and any response that describes their ideas is considered a “right” answer.)</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What is being asked of the students here?</a:t>
            </a:r>
          </a:p>
          <a:p>
            <a:r>
              <a:rPr lang="en-US" sz="1200" b="0" i="0" u="none" strike="noStrike" kern="1200" baseline="0" dirty="0" smtClean="0">
                <a:solidFill>
                  <a:schemeClr val="tx1"/>
                </a:solidFill>
                <a:latin typeface="+mn-lt"/>
                <a:ea typeface="+mn-ea"/>
                <a:cs typeface="+mn-cs"/>
              </a:rPr>
              <a:t>Once you’ve taken a few responses, explain:</a:t>
            </a:r>
          </a:p>
          <a:p>
            <a:pPr marL="171450" indent="-171450">
              <a:buFont typeface="Wingdings"/>
              <a:buChar char="Ø"/>
            </a:pPr>
            <a:r>
              <a:rPr lang="en-US" sz="1200" b="0" i="1" u="none" strike="noStrike" kern="1200" baseline="0" dirty="0" smtClean="0">
                <a:solidFill>
                  <a:schemeClr val="tx1"/>
                </a:solidFill>
                <a:latin typeface="+mn-lt"/>
                <a:ea typeface="+mn-ea"/>
                <a:cs typeface="+mn-cs"/>
              </a:rPr>
              <a:t>These kinds of questions ask for what students think about a particular science subject. They can be called “person-centered,” and have no “wrong” answers because they ask for students to explain </a:t>
            </a:r>
            <a:r>
              <a:rPr lang="en-GB" sz="1200" b="0" i="1" u="none" strike="noStrike" kern="1200" baseline="0" dirty="0" smtClean="0">
                <a:solidFill>
                  <a:schemeClr val="tx1"/>
                </a:solidFill>
                <a:latin typeface="+mn-lt"/>
                <a:ea typeface="+mn-ea"/>
                <a:cs typeface="+mn-cs"/>
              </a:rPr>
              <a:t>what they think.</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GB" sz="1200" b="1" i="1" u="none" strike="noStrike" kern="1200" baseline="0" dirty="0" smtClean="0">
                <a:solidFill>
                  <a:schemeClr val="tx1"/>
                </a:solidFill>
                <a:latin typeface="+mn-lt"/>
                <a:ea typeface="+mn-ea"/>
                <a:cs typeface="+mn-cs"/>
              </a:rPr>
              <a:t>3</a:t>
            </a:r>
            <a:r>
              <a:rPr lang="en-GB" sz="1200" b="1" i="1" u="none" strike="noStrike" kern="1200" baseline="30000" dirty="0" smtClean="0">
                <a:solidFill>
                  <a:schemeClr val="tx1"/>
                </a:solidFill>
                <a:latin typeface="+mn-lt"/>
                <a:ea typeface="+mn-ea"/>
                <a:cs typeface="+mn-cs"/>
              </a:rPr>
              <a:t>rd</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US" dirty="0" smtClean="0"/>
              <a:t>&gt; What do you think these questions have in common?</a:t>
            </a:r>
          </a:p>
          <a:p>
            <a:r>
              <a:rPr lang="en-US" dirty="0" smtClean="0"/>
              <a:t>(T</a:t>
            </a:r>
            <a:r>
              <a:rPr lang="en-US" sz="1200" b="0" i="0" u="none" strike="noStrike" kern="1200" baseline="0" dirty="0" smtClean="0">
                <a:solidFill>
                  <a:schemeClr val="tx1"/>
                </a:solidFill>
                <a:latin typeface="+mn-lt"/>
                <a:ea typeface="+mn-ea"/>
                <a:cs typeface="+mn-cs"/>
              </a:rPr>
              <a:t>hey ask students to do something that requires them to use one of their process skills.)</a:t>
            </a:r>
          </a:p>
          <a:p>
            <a:pPr marL="171450" indent="-171450">
              <a:buFont typeface="Wingdings"/>
              <a:buChar char="Ø"/>
            </a:pPr>
            <a:r>
              <a:rPr lang="en-US" sz="1200" b="0" i="1" u="none" strike="noStrike" kern="1200" baseline="0" dirty="0" smtClean="0">
                <a:solidFill>
                  <a:schemeClr val="tx1"/>
                </a:solidFill>
                <a:latin typeface="+mn-lt"/>
                <a:ea typeface="+mn-ea"/>
                <a:cs typeface="+mn-cs"/>
              </a:rPr>
              <a:t>What is being asked of the students? Are they being asked for an idea that explains why something they noticed is happening, or are they being </a:t>
            </a:r>
            <a:r>
              <a:rPr lang="en-GB" sz="1200" b="0" i="1" u="none" strike="noStrike" kern="1200" baseline="0" dirty="0" smtClean="0">
                <a:solidFill>
                  <a:schemeClr val="tx1"/>
                </a:solidFill>
                <a:latin typeface="+mn-lt"/>
                <a:ea typeface="+mn-ea"/>
                <a:cs typeface="+mn-cs"/>
              </a:rPr>
              <a:t>asked something else?</a:t>
            </a:r>
          </a:p>
          <a:p>
            <a:pPr marL="0" marR="0" indent="0" algn="l" defTabSz="914400" rtl="0" eaLnBrk="1" fontAlgn="auto" latinLnBrk="0" hangingPunct="1">
              <a:lnSpc>
                <a:spcPct val="100000"/>
              </a:lnSpc>
              <a:spcBef>
                <a:spcPts val="0"/>
              </a:spcBef>
              <a:spcAft>
                <a:spcPts val="0"/>
              </a:spcAft>
              <a:buClrTx/>
              <a:buSzTx/>
              <a:buFont typeface="Wingdings"/>
              <a:buNone/>
              <a:tabLst/>
              <a:defRPr/>
            </a:pPr>
            <a:r>
              <a:rPr lang="en-US" sz="1200" b="0" i="0" u="none" strike="noStrike" kern="1200" baseline="0" dirty="0" smtClean="0">
                <a:solidFill>
                  <a:schemeClr val="tx1"/>
                </a:solidFill>
                <a:latin typeface="+mn-lt"/>
                <a:ea typeface="+mn-ea"/>
                <a:cs typeface="+mn-cs"/>
              </a:rPr>
              <a:t>Once you’ve taken a few responses, explain:</a:t>
            </a:r>
            <a:endParaRPr lang="en-GB" sz="1200" b="0" i="1" u="none" strike="noStrike" kern="1200" baseline="0" dirty="0" smtClean="0">
              <a:solidFill>
                <a:schemeClr val="tx1"/>
              </a:solidFill>
              <a:latin typeface="+mn-lt"/>
              <a:ea typeface="+mn-ea"/>
              <a:cs typeface="+mn-cs"/>
            </a:endParaRPr>
          </a:p>
          <a:p>
            <a:pPr marL="171450" indent="-171450">
              <a:buFont typeface="Wingdings"/>
              <a:buChar char="Ø"/>
            </a:pPr>
            <a:r>
              <a:rPr lang="en-US" sz="1200" b="0" i="1" u="none" strike="noStrike" kern="1200" baseline="0" dirty="0" smtClean="0">
                <a:solidFill>
                  <a:schemeClr val="tx1"/>
                </a:solidFill>
                <a:latin typeface="+mn-lt"/>
                <a:ea typeface="+mn-ea"/>
                <a:cs typeface="+mn-cs"/>
              </a:rPr>
              <a:t>These kinds of questions don’t really ask for students’ ideas directly, but allow you to collect evidence of their skills and can be useful in helping </a:t>
            </a:r>
            <a:r>
              <a:rPr lang="en-GB" sz="1200" b="0" i="1" u="none" strike="noStrike" kern="1200" baseline="0" dirty="0" smtClean="0">
                <a:solidFill>
                  <a:schemeClr val="tx1"/>
                </a:solidFill>
                <a:latin typeface="+mn-lt"/>
                <a:ea typeface="+mn-ea"/>
                <a:cs typeface="+mn-cs"/>
              </a:rPr>
              <a:t>students test their ideas.</a:t>
            </a:r>
          </a:p>
          <a:p>
            <a:r>
              <a:rPr lang="en-GB" sz="1200" b="1" i="1" u="none" strike="noStrike" kern="1200" baseline="0" dirty="0" smtClean="0">
                <a:solidFill>
                  <a:schemeClr val="tx1"/>
                </a:solidFill>
                <a:latin typeface="+mn-lt"/>
                <a:ea typeface="+mn-ea"/>
                <a:cs typeface="+mn-cs"/>
              </a:rPr>
              <a:t>4</a:t>
            </a:r>
            <a:r>
              <a:rPr lang="en-GB" sz="1200" b="1" i="1" u="none" strike="noStrike" kern="1200" baseline="30000" dirty="0" smtClean="0">
                <a:solidFill>
                  <a:schemeClr val="tx1"/>
                </a:solidFill>
                <a:latin typeface="+mn-lt"/>
                <a:ea typeface="+mn-ea"/>
                <a:cs typeface="+mn-cs"/>
              </a:rPr>
              <a:t>th</a:t>
            </a:r>
            <a:r>
              <a:rPr lang="en-GB" sz="1200" b="1" i="1" u="none" strike="noStrike" kern="1200" baseline="0" dirty="0" smtClean="0">
                <a:solidFill>
                  <a:schemeClr val="tx1"/>
                </a:solidFill>
                <a:latin typeface="+mn-lt"/>
                <a:ea typeface="+mn-ea"/>
                <a:cs typeface="+mn-cs"/>
              </a:rPr>
              <a:t> column</a:t>
            </a:r>
            <a:r>
              <a:rPr lang="en-GB" sz="1200" b="0" i="1" u="none" strike="noStrike" kern="1200" baseline="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“Other,” </a:t>
            </a:r>
            <a:r>
              <a:rPr lang="en-US" sz="1200" b="0" i="0" u="none" strike="noStrike" kern="1200" baseline="0" dirty="0" smtClean="0">
                <a:solidFill>
                  <a:schemeClr val="tx1"/>
                </a:solidFill>
                <a:latin typeface="+mn-lt"/>
                <a:ea typeface="+mn-ea"/>
                <a:cs typeface="+mn-cs"/>
              </a:rPr>
              <a:t>explaining that not all questions will fit neatly into the </a:t>
            </a:r>
            <a:r>
              <a:rPr lang="en-GB" sz="1200" b="0" i="0" u="none" strike="noStrike" kern="1200" baseline="0" dirty="0" smtClean="0">
                <a:solidFill>
                  <a:schemeClr val="tx1"/>
                </a:solidFill>
                <a:latin typeface="+mn-lt"/>
                <a:ea typeface="+mn-ea"/>
                <a:cs typeface="+mn-cs"/>
              </a:rPr>
              <a:t>other three categories.</a:t>
            </a:r>
          </a:p>
          <a:p>
            <a:r>
              <a:rPr lang="en-US" sz="1200" b="0" i="0" u="none" strike="noStrike" kern="1200" baseline="0" dirty="0" smtClean="0">
                <a:solidFill>
                  <a:schemeClr val="tx1"/>
                </a:solidFill>
                <a:latin typeface="+mn-lt"/>
                <a:ea typeface="+mn-ea"/>
                <a:cs typeface="+mn-cs"/>
              </a:rPr>
              <a:t>&gt; </a:t>
            </a:r>
            <a:r>
              <a:rPr lang="en-US" sz="1200" b="0" i="1" u="none" strike="noStrike" kern="1200" baseline="0" dirty="0" smtClean="0">
                <a:solidFill>
                  <a:schemeClr val="tx1"/>
                </a:solidFill>
                <a:latin typeface="+mn-lt"/>
                <a:ea typeface="+mn-ea"/>
                <a:cs typeface="+mn-cs"/>
              </a:rPr>
              <a:t>Of all the kinds of questions teachers can ask, the Person-Centered ones are the most useful for finding out students’ ideas. They ask students to explain what they think, rather than asking for correct answers or asking students to use their process skills. Person-Centered questions invite students to voice their ideas in a way that does not put pressure on them to be “right.”</a:t>
            </a:r>
            <a:endParaRPr lang="en-US"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t>23</a:t>
            </a:fld>
            <a:endParaRPr lang="el-GR"/>
          </a:p>
        </p:txBody>
      </p:sp>
    </p:spTree>
    <p:extLst>
      <p:ext uri="{BB962C8B-B14F-4D97-AF65-F5344CB8AC3E}">
        <p14:creationId xmlns:p14="http://schemas.microsoft.com/office/powerpoint/2010/main" val="45674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baseline="0" dirty="0" smtClean="0">
                <a:solidFill>
                  <a:schemeClr val="tx1"/>
                </a:solidFill>
                <a:effectLst/>
                <a:latin typeface="+mn-lt"/>
                <a:ea typeface="+mn-ea"/>
                <a:cs typeface="+mn-cs"/>
              </a:rPr>
              <a:t>Episodes GR Ice Balloons, PT Sun Distance</a:t>
            </a:r>
          </a:p>
          <a:p>
            <a:r>
              <a:rPr lang="en-GB" sz="1000" kern="1200" baseline="0" dirty="0" smtClean="0">
                <a:solidFill>
                  <a:schemeClr val="tx1"/>
                </a:solidFill>
                <a:effectLst/>
                <a:latin typeface="+mn-lt"/>
                <a:ea typeface="+mn-ea"/>
                <a:cs typeface="+mn-cs"/>
              </a:rPr>
              <a:t>Templates GE Building Blocks (113-115) and UK EN </a:t>
            </a:r>
            <a:r>
              <a:rPr lang="en-GB" sz="1000" kern="1200" baseline="0" dirty="0" err="1" smtClean="0">
                <a:solidFill>
                  <a:schemeClr val="tx1"/>
                </a:solidFill>
                <a:effectLst/>
                <a:latin typeface="+mn-lt"/>
                <a:ea typeface="+mn-ea"/>
                <a:cs typeface="+mn-cs"/>
              </a:rPr>
              <a:t>Beebot</a:t>
            </a:r>
            <a:r>
              <a:rPr lang="en-GB" sz="1000" kern="1200" baseline="0" dirty="0" smtClean="0">
                <a:solidFill>
                  <a:schemeClr val="tx1"/>
                </a:solidFill>
                <a:effectLst/>
                <a:latin typeface="+mn-lt"/>
                <a:ea typeface="+mn-ea"/>
                <a:cs typeface="+mn-cs"/>
              </a:rPr>
              <a:t> (309-314)</a:t>
            </a:r>
          </a:p>
          <a:p>
            <a:endParaRPr lang="en-GB" sz="1000" kern="1200" baseline="0" dirty="0" smtClean="0">
              <a:solidFill>
                <a:schemeClr val="tx1"/>
              </a:solidFill>
              <a:effectLst/>
              <a:latin typeface="+mn-lt"/>
              <a:ea typeface="+mn-ea"/>
              <a:cs typeface="+mn-cs"/>
            </a:endParaRPr>
          </a:p>
          <a:p>
            <a:endParaRPr lang="en-GB" sz="1000" kern="1200" baseline="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25</a:t>
            </a:fld>
            <a:endParaRPr lang="nl-BE"/>
          </a:p>
        </p:txBody>
      </p:sp>
    </p:spTree>
    <p:extLst>
      <p:ext uri="{BB962C8B-B14F-4D97-AF65-F5344CB8AC3E}">
        <p14:creationId xmlns:p14="http://schemas.microsoft.com/office/powerpoint/2010/main" val="1895136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episode was part of a series of lessons entitled “Winter”. It involved children in teams exploring the properties of ice using ice balloons and a variety of materials provided by the teacher (including syringes, paintbrushes, </a:t>
            </a:r>
            <a:r>
              <a:rPr lang="en-US" sz="1200" b="0" i="0" u="none" strike="noStrike" kern="1200" baseline="0" dirty="0" err="1" smtClean="0">
                <a:solidFill>
                  <a:schemeClr val="tx1"/>
                </a:solidFill>
                <a:latin typeface="+mn-lt"/>
                <a:ea typeface="+mn-ea"/>
                <a:cs typeface="+mn-cs"/>
              </a:rPr>
              <a:t>watercolours</a:t>
            </a:r>
            <a:r>
              <a:rPr lang="en-US" sz="1200" b="0" i="0" u="none" strike="noStrike" kern="1200" baseline="0" dirty="0" smtClean="0">
                <a:solidFill>
                  <a:schemeClr val="tx1"/>
                </a:solidFill>
                <a:latin typeface="+mn-lt"/>
                <a:ea typeface="+mn-ea"/>
                <a:cs typeface="+mn-cs"/>
              </a:rPr>
              <a:t>, dyes, bottle of vinegar and magnifying lenses) as well as other classroom materials selected by the children. The activity had been chosen by children on a previous day when they had brainstormed questions to explore.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26</a:t>
            </a:fld>
            <a:endParaRPr lang="en-US"/>
          </a:p>
        </p:txBody>
      </p:sp>
    </p:spTree>
    <p:extLst>
      <p:ext uri="{BB962C8B-B14F-4D97-AF65-F5344CB8AC3E}">
        <p14:creationId xmlns:p14="http://schemas.microsoft.com/office/powerpoint/2010/main" val="1794893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in their classroom, they had a conversation with questions and hypotheses about the Sun’s size, the Earth’s size and the distance between them. Through dialogue between the teacher and the children, they gathered many facts about the Sun and its importance for life.</a:t>
            </a:r>
          </a:p>
          <a:p>
            <a:r>
              <a:rPr lang="en-US" sz="1200" b="0" i="0" u="none" strike="noStrike" kern="1200" baseline="0" dirty="0" smtClean="0">
                <a:solidFill>
                  <a:schemeClr val="tx1"/>
                </a:solidFill>
                <a:latin typeface="+mn-lt"/>
                <a:ea typeface="+mn-ea"/>
                <a:cs typeface="+mn-cs"/>
              </a:rPr>
              <a:t>Then using a ball and a little piece of </a:t>
            </a:r>
            <a:r>
              <a:rPr lang="en-US" sz="1200" b="0" i="0" u="none" strike="noStrike" kern="1200" baseline="0" dirty="0" err="1" smtClean="0">
                <a:solidFill>
                  <a:schemeClr val="tx1"/>
                </a:solidFill>
                <a:latin typeface="+mn-lt"/>
                <a:ea typeface="+mn-ea"/>
                <a:cs typeface="+mn-cs"/>
              </a:rPr>
              <a:t>plasticine</a:t>
            </a:r>
            <a:r>
              <a:rPr lang="en-US" sz="1200" b="0" i="0" u="none" strike="noStrike" kern="1200" baseline="0" dirty="0" smtClean="0">
                <a:solidFill>
                  <a:schemeClr val="tx1"/>
                </a:solidFill>
                <a:latin typeface="+mn-lt"/>
                <a:ea typeface="+mn-ea"/>
                <a:cs typeface="+mn-cs"/>
              </a:rPr>
              <a:t> they began to explore the relative sizes and distances.</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27</a:t>
            </a:fld>
            <a:endParaRPr lang="en-US"/>
          </a:p>
        </p:txBody>
      </p:sp>
    </p:spTree>
    <p:extLst>
      <p:ext uri="{BB962C8B-B14F-4D97-AF65-F5344CB8AC3E}">
        <p14:creationId xmlns:p14="http://schemas.microsoft.com/office/powerpoint/2010/main" val="3484353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28</a:t>
            </a:fld>
            <a:endParaRPr lang="en-US"/>
          </a:p>
        </p:txBody>
      </p:sp>
    </p:spTree>
    <p:extLst>
      <p:ext uri="{BB962C8B-B14F-4D97-AF65-F5344CB8AC3E}">
        <p14:creationId xmlns:p14="http://schemas.microsoft.com/office/powerpoint/2010/main" val="251328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session involved children working with programmable floor robots called Bee-Bots. They are used widely in nursery and primary schools for introducing control, directional language and programming to young children. They are attractive and simple to use with buttons to press to make the Bee-Bot go forwards and backwards and to turn left and right through 90 degrees. </a:t>
            </a:r>
          </a:p>
          <a:p>
            <a:r>
              <a:rPr lang="en-US" sz="1200" kern="1200" dirty="0" smtClean="0">
                <a:solidFill>
                  <a:schemeClr val="tx1"/>
                </a:solidFill>
                <a:effectLst/>
                <a:latin typeface="+mn-lt"/>
                <a:ea typeface="+mn-ea"/>
                <a:cs typeface="+mn-cs"/>
              </a:rPr>
              <a:t>The Bee-Bot has a memory that can store up to 40 steps.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child had a Bee-Bot. Dawn, the teacher, had prepared cardboard pathways for each Bee-Bot marked out with four steps, each to a different planet – for example Moon, Mars Venus, or Neptune. The session was planned to allow time for children to </a:t>
            </a:r>
            <a:r>
              <a:rPr lang="en-US" sz="1200" kern="1200" dirty="0" err="1" smtClean="0">
                <a:solidFill>
                  <a:schemeClr val="tx1"/>
                </a:solidFill>
                <a:effectLst/>
                <a:latin typeface="+mn-lt"/>
                <a:ea typeface="+mn-ea"/>
                <a:cs typeface="+mn-cs"/>
              </a:rPr>
              <a:t>familiarise</a:t>
            </a:r>
            <a:r>
              <a:rPr lang="en-US" sz="1200" kern="1200" dirty="0" smtClean="0">
                <a:solidFill>
                  <a:schemeClr val="tx1"/>
                </a:solidFill>
                <a:effectLst/>
                <a:latin typeface="+mn-lt"/>
                <a:ea typeface="+mn-ea"/>
                <a:cs typeface="+mn-cs"/>
              </a:rPr>
              <a:t> themselves with the functions of the different Bee-Bot buttons and then apply their knowledge to making their Bee-Bots go to their planet and back. Children were free to participate as they wished, provided space was available. </a:t>
            </a:r>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29</a:t>
            </a:fld>
            <a:endParaRPr lang="en-US"/>
          </a:p>
        </p:txBody>
      </p:sp>
    </p:spTree>
    <p:extLst>
      <p:ext uri="{BB962C8B-B14F-4D97-AF65-F5344CB8AC3E}">
        <p14:creationId xmlns:p14="http://schemas.microsoft.com/office/powerpoint/2010/main" val="1305043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954088"/>
            <a:ext cx="4962525" cy="3722687"/>
          </a:xfrm>
        </p:spPr>
      </p:sp>
      <p:sp>
        <p:nvSpPr>
          <p:cNvPr id="3" name="Notes Placeholder 2"/>
          <p:cNvSpPr>
            <a:spLocks noGrp="1"/>
          </p:cNvSpPr>
          <p:nvPr>
            <p:ph type="body" idx="1"/>
          </p:nvPr>
        </p:nvSpPr>
        <p:spPr/>
        <p:txBody>
          <a:bodyPr/>
          <a:lstStyle/>
          <a:p>
            <a:r>
              <a:rPr lang="en-US" sz="1600" b="1" dirty="0" smtClean="0"/>
              <a:t>This</a:t>
            </a:r>
            <a:r>
              <a:rPr lang="en-US" sz="1600" b="1" baseline="0" dirty="0" smtClean="0"/>
              <a:t> material is drawn from the workshop Assessing for learning III Effective Questioning produced by the Institute of Inquiry </a:t>
            </a:r>
            <a:r>
              <a:rPr lang="en-US" sz="1600" dirty="0" smtClean="0">
                <a:hlinkClick r:id="rId3"/>
              </a:rPr>
              <a:t>www.exploratorium.edu/ifi</a:t>
            </a:r>
            <a:r>
              <a:rPr lang="en-US" sz="1600" dirty="0" smtClean="0"/>
              <a:t> to be used as</a:t>
            </a:r>
            <a:r>
              <a:rPr lang="en-US" sz="1600" baseline="0" dirty="0" smtClean="0"/>
              <a:t> appropriate.</a:t>
            </a:r>
            <a:endParaRPr lang="en-US" sz="1600" b="1" dirty="0" smtClean="0"/>
          </a:p>
        </p:txBody>
      </p:sp>
      <p:sp>
        <p:nvSpPr>
          <p:cNvPr id="4" name="Slide Number Placeholder 3"/>
          <p:cNvSpPr>
            <a:spLocks noGrp="1"/>
          </p:cNvSpPr>
          <p:nvPr>
            <p:ph type="sldNum" sz="quarter" idx="10"/>
          </p:nvPr>
        </p:nvSpPr>
        <p:spPr/>
        <p:txBody>
          <a:bodyPr/>
          <a:lstStyle/>
          <a:p>
            <a:fld id="{BEC3DEEC-7370-4137-945A-0A59644D8BB5}" type="slidenum">
              <a:rPr lang="el-GR" smtClean="0"/>
              <a:t>30</a:t>
            </a:fld>
            <a:endParaRPr lang="el-GR"/>
          </a:p>
        </p:txBody>
      </p:sp>
    </p:spTree>
    <p:extLst>
      <p:ext uri="{BB962C8B-B14F-4D97-AF65-F5344CB8AC3E}">
        <p14:creationId xmlns:p14="http://schemas.microsoft.com/office/powerpoint/2010/main" val="1711424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This</a:t>
            </a:r>
            <a:r>
              <a:rPr lang="en-US" sz="1600" b="1" baseline="0" dirty="0" smtClean="0"/>
              <a:t> material is drawn from the workshop Assessing for learning III Effective Questioning produced by the Institute of Inquiry </a:t>
            </a:r>
            <a:r>
              <a:rPr lang="en-US" sz="1600" dirty="0" smtClean="0">
                <a:hlinkClick r:id="rId3"/>
              </a:rPr>
              <a:t>www.exploratorium.edu/ifi</a:t>
            </a:r>
            <a:r>
              <a:rPr lang="en-US" sz="1600" dirty="0" smtClean="0"/>
              <a:t> to be used as</a:t>
            </a:r>
            <a:r>
              <a:rPr lang="en-US" sz="1600" baseline="0" dirty="0" smtClean="0"/>
              <a:t> appropriate.</a:t>
            </a:r>
            <a:endParaRPr lang="en-US" sz="1600" b="1" dirty="0" smtClean="0"/>
          </a:p>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t>31</a:t>
            </a:fld>
            <a:endParaRPr lang="el-GR"/>
          </a:p>
        </p:txBody>
      </p:sp>
    </p:spTree>
    <p:extLst>
      <p:ext uri="{BB962C8B-B14F-4D97-AF65-F5344CB8AC3E}">
        <p14:creationId xmlns:p14="http://schemas.microsoft.com/office/powerpoint/2010/main" val="1769352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33</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195098B-2C0E-4FC7-88C8-090D3FA4200A}" type="slidenum">
              <a:rPr lang="nl-BE" smtClean="0"/>
              <a:t>4</a:t>
            </a:fld>
            <a:endParaRPr lang="nl-BE"/>
          </a:p>
        </p:txBody>
      </p:sp>
    </p:spTree>
    <p:extLst>
      <p:ext uri="{BB962C8B-B14F-4D97-AF65-F5344CB8AC3E}">
        <p14:creationId xmlns:p14="http://schemas.microsoft.com/office/powerpoint/2010/main" val="81207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34</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5</a:t>
            </a:fld>
            <a:endParaRPr lang="en-US"/>
          </a:p>
        </p:txBody>
      </p:sp>
    </p:spTree>
    <p:extLst>
      <p:ext uri="{BB962C8B-B14F-4D97-AF65-F5344CB8AC3E}">
        <p14:creationId xmlns:p14="http://schemas.microsoft.com/office/powerpoint/2010/main" val="156864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6</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of child’s play and exploration – illustrate children’s capacities for sustained engagement and interest in their environment</a:t>
            </a:r>
          </a:p>
          <a:p>
            <a:endParaRPr lang="en-US" baseline="0" dirty="0" smtClean="0"/>
          </a:p>
          <a:p>
            <a:r>
              <a:rPr lang="en-US" baseline="0" dirty="0" smtClean="0"/>
              <a:t>Children’s questions are often not made explicit but </a:t>
            </a:r>
          </a:p>
          <a:p>
            <a:endParaRPr lang="en-US" baseline="0" dirty="0" smtClean="0"/>
          </a:p>
          <a:p>
            <a:r>
              <a:rPr lang="en-US" baseline="0" dirty="0" smtClean="0"/>
              <a:t>Watching carefully the direction of their activities may suggest their interests and questions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77592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facilitators for sharing with participants as appropriate.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10</a:t>
            </a:fld>
            <a:endParaRPr lang="nl-BE"/>
          </a:p>
        </p:txBody>
      </p:sp>
    </p:spTree>
    <p:extLst>
      <p:ext uri="{BB962C8B-B14F-4D97-AF65-F5344CB8AC3E}">
        <p14:creationId xmlns:p14="http://schemas.microsoft.com/office/powerpoint/2010/main" val="215328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358831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20/10/2017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07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exploratorium.edu/ifi" TargetMode="External"/><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hyperlink" Target="http://www.exploratorium.edu/ifi"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http://www.exploratorium.edu/ifi"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28.emf"/><Relationship Id="rId5"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hyperlink" Target="http://creativecommons.org/licenses/by-nc-nd/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276871"/>
            <a:ext cx="7772400" cy="3150295"/>
          </a:xfrm>
        </p:spPr>
        <p:txBody>
          <a:bodyPr>
            <a:normAutofit/>
          </a:bodyPr>
          <a:lstStyle/>
          <a:p>
            <a:pPr algn="ctr">
              <a:spcBef>
                <a:spcPts val="0"/>
              </a:spcBef>
              <a:spcAft>
                <a:spcPts val="5400"/>
              </a:spcAft>
            </a:pPr>
            <a:r>
              <a:rPr lang="nl-BE" sz="4400" cap="none" dirty="0" smtClean="0">
                <a:solidFill>
                  <a:srgbClr val="FF5050"/>
                </a:solidFill>
              </a:rPr>
              <a:t>Training Module 1</a:t>
            </a:r>
            <a:br>
              <a:rPr lang="nl-BE" sz="4400" cap="none" dirty="0" smtClean="0">
                <a:solidFill>
                  <a:srgbClr val="FF5050"/>
                </a:solidFill>
              </a:rPr>
            </a:br>
            <a:r>
              <a:rPr lang="nl-BE" sz="4800" cap="none" dirty="0" smtClean="0">
                <a:solidFill>
                  <a:srgbClr val="FF5050"/>
                </a:solidFill>
              </a:rPr>
              <a:t> </a:t>
            </a:r>
            <a:r>
              <a:rPr lang="nl-BE" cap="none" dirty="0" smtClean="0">
                <a:solidFill>
                  <a:srgbClr val="FF5050"/>
                </a:solidFill>
              </a:rPr>
              <a:t>Using questions </a:t>
            </a:r>
            <a:r>
              <a:rPr lang="nl-BE" cap="none" dirty="0">
                <a:solidFill>
                  <a:srgbClr val="FF5050"/>
                </a:solidFill>
              </a:rPr>
              <a:t>o</a:t>
            </a:r>
            <a:r>
              <a:rPr lang="nl-BE" cap="none" dirty="0" smtClean="0">
                <a:solidFill>
                  <a:srgbClr val="FF5050"/>
                </a:solidFill>
              </a:rPr>
              <a:t>f </a:t>
            </a:r>
            <a:r>
              <a:rPr lang="nl-BE" cap="none" dirty="0">
                <a:solidFill>
                  <a:srgbClr val="FF5050"/>
                </a:solidFill>
              </a:rPr>
              <a:t>t</a:t>
            </a:r>
            <a:r>
              <a:rPr lang="nl-BE" cap="none" dirty="0" smtClean="0">
                <a:solidFill>
                  <a:srgbClr val="FF5050"/>
                </a:solidFill>
              </a:rPr>
              <a:t>eachers </a:t>
            </a:r>
            <a:br>
              <a:rPr lang="nl-BE" cap="none" dirty="0" smtClean="0">
                <a:solidFill>
                  <a:srgbClr val="FF5050"/>
                </a:solidFill>
              </a:rPr>
            </a:br>
            <a:r>
              <a:rPr lang="nl-BE" cap="none" dirty="0" smtClean="0">
                <a:solidFill>
                  <a:srgbClr val="FF5050"/>
                </a:solidFill>
              </a:rPr>
              <a:t>and children</a:t>
            </a:r>
            <a:endParaRPr lang="el-GR" cap="none" dirty="0"/>
          </a:p>
        </p:txBody>
      </p:sp>
    </p:spTree>
    <p:extLst>
      <p:ext uri="{BB962C8B-B14F-4D97-AF65-F5344CB8AC3E}">
        <p14:creationId xmlns:p14="http://schemas.microsoft.com/office/powerpoint/2010/main" val="365226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3200" b="1" dirty="0" smtClean="0">
                <a:solidFill>
                  <a:srgbClr val="00B050"/>
                </a:solidFill>
              </a:rPr>
              <a:t>Links </a:t>
            </a:r>
            <a:r>
              <a:rPr lang="nl-BE" sz="3200" b="1" dirty="0">
                <a:solidFill>
                  <a:srgbClr val="00B050"/>
                </a:solidFill>
              </a:rPr>
              <a:t>to </a:t>
            </a:r>
            <a:r>
              <a:rPr lang="nl-BE" sz="3200" b="1" dirty="0" smtClean="0">
                <a:solidFill>
                  <a:srgbClr val="00B050"/>
                </a:solidFill>
              </a:rPr>
              <a:t>Content </a:t>
            </a:r>
            <a:r>
              <a:rPr lang="nl-BE" sz="3200" b="1" dirty="0">
                <a:solidFill>
                  <a:srgbClr val="00B050"/>
                </a:solidFill>
              </a:rPr>
              <a:t>Design Principles and </a:t>
            </a:r>
            <a:r>
              <a:rPr lang="nl-BE" sz="3200" b="1" dirty="0" smtClean="0">
                <a:solidFill>
                  <a:srgbClr val="00B050"/>
                </a:solidFill>
              </a:rPr>
              <a:t>Outcomes 2</a:t>
            </a:r>
            <a:endParaRPr lang="en-US" sz="3200" dirty="0"/>
          </a:p>
        </p:txBody>
      </p:sp>
      <p:sp>
        <p:nvSpPr>
          <p:cNvPr id="3" name="Content Placeholder 2"/>
          <p:cNvSpPr>
            <a:spLocks noGrp="1"/>
          </p:cNvSpPr>
          <p:nvPr>
            <p:ph idx="1"/>
          </p:nvPr>
        </p:nvSpPr>
        <p:spPr/>
        <p:txBody>
          <a:bodyPr>
            <a:normAutofit fontScale="92500"/>
          </a:bodyPr>
          <a:lstStyle/>
          <a:p>
            <a:pPr marL="0" indent="0">
              <a:buNone/>
            </a:pPr>
            <a:r>
              <a:rPr lang="en-GB" sz="3000" dirty="0">
                <a:latin typeface="+mj-lt"/>
              </a:rPr>
              <a:t>10. Teacher education should enable teachers to recognize and build on children’s ideas, theories and interests for the teaching of science and mathematics.</a:t>
            </a:r>
          </a:p>
          <a:p>
            <a:pPr marL="457200" lvl="1" indent="0">
              <a:buNone/>
            </a:pPr>
            <a:r>
              <a:rPr lang="en-US" sz="2600" dirty="0">
                <a:latin typeface="+mj-lt"/>
              </a:rPr>
              <a:t>10.1 Teachers should be able to use a range of strategies for </a:t>
            </a:r>
            <a:r>
              <a:rPr lang="en-US" sz="2600" dirty="0">
                <a:solidFill>
                  <a:srgbClr val="FF0000"/>
                </a:solidFill>
                <a:latin typeface="+mj-lt"/>
              </a:rPr>
              <a:t>picking up on children’s ideas, interests and questions</a:t>
            </a:r>
            <a:r>
              <a:rPr lang="en-US" sz="2600" dirty="0">
                <a:latin typeface="+mj-lt"/>
              </a:rPr>
              <a:t>. </a:t>
            </a:r>
            <a:endParaRPr lang="en-GB" sz="2600" dirty="0">
              <a:latin typeface="+mj-lt"/>
            </a:endParaRPr>
          </a:p>
          <a:p>
            <a:pPr marL="457200" lvl="1" indent="0">
              <a:buNone/>
            </a:pPr>
            <a:r>
              <a:rPr lang="en-GB" sz="2600" dirty="0">
                <a:latin typeface="+mj-lt"/>
              </a:rPr>
              <a:t>10.2 Teachers should be able </a:t>
            </a:r>
            <a:r>
              <a:rPr lang="en-GB" sz="2600" dirty="0">
                <a:solidFill>
                  <a:srgbClr val="FF0000"/>
                </a:solidFill>
                <a:latin typeface="+mj-lt"/>
              </a:rPr>
              <a:t>to build flexibility into planning to take advantage of unexpected events, children’s interests and questions</a:t>
            </a:r>
            <a:r>
              <a:rPr lang="en-GB" sz="2600" dirty="0" smtClean="0">
                <a:solidFill>
                  <a:srgbClr val="FF0000"/>
                </a:solidFill>
                <a:latin typeface="+mj-lt"/>
              </a:rPr>
              <a:t>.</a:t>
            </a:r>
            <a:endParaRPr lang="en-GB" sz="2600" dirty="0">
              <a:solidFill>
                <a:srgbClr val="FF0000"/>
              </a:solidFill>
              <a:latin typeface="+mj-lt"/>
            </a:endParaRPr>
          </a:p>
        </p:txBody>
      </p:sp>
    </p:spTree>
    <p:extLst>
      <p:ext uri="{BB962C8B-B14F-4D97-AF65-F5344CB8AC3E}">
        <p14:creationId xmlns:p14="http://schemas.microsoft.com/office/powerpoint/2010/main" val="61373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3600" b="1" dirty="0">
                <a:solidFill>
                  <a:srgbClr val="00B050"/>
                </a:solidFill>
              </a:rPr>
              <a:t>Links to </a:t>
            </a:r>
            <a:r>
              <a:rPr lang="nl-BE" sz="3600" b="1" dirty="0" smtClean="0">
                <a:solidFill>
                  <a:srgbClr val="00B050"/>
                </a:solidFill>
              </a:rPr>
              <a:t>Content </a:t>
            </a:r>
            <a:r>
              <a:rPr lang="nl-BE" sz="3600" b="1" dirty="0">
                <a:solidFill>
                  <a:srgbClr val="00B050"/>
                </a:solidFill>
              </a:rPr>
              <a:t>Design Principles and Outcomes </a:t>
            </a:r>
            <a:r>
              <a:rPr lang="nl-BE" sz="3600" b="1" dirty="0" smtClean="0">
                <a:solidFill>
                  <a:srgbClr val="00B050"/>
                </a:solidFill>
              </a:rPr>
              <a:t>3</a:t>
            </a:r>
            <a:endParaRPr lang="en-US" sz="3600"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GB" dirty="0">
                <a:latin typeface="+mj-lt"/>
              </a:rPr>
              <a:t>11. Teacher education should enable teachers to use questioning effectively and encourage children’s questions in order to foster creativity and inquiry.</a:t>
            </a:r>
          </a:p>
          <a:p>
            <a:pPr marL="457200" lvl="1" indent="0">
              <a:lnSpc>
                <a:spcPct val="120000"/>
              </a:lnSpc>
              <a:buNone/>
            </a:pPr>
            <a:r>
              <a:rPr lang="en-US" dirty="0">
                <a:latin typeface="+mj-lt"/>
              </a:rPr>
              <a:t>11.1 </a:t>
            </a:r>
            <a:r>
              <a:rPr lang="en-US" dirty="0" smtClean="0">
                <a:latin typeface="+mj-lt"/>
              </a:rPr>
              <a:t>Teachers </a:t>
            </a:r>
            <a:r>
              <a:rPr lang="en-US" dirty="0">
                <a:solidFill>
                  <a:srgbClr val="FF0000"/>
                </a:solidFill>
                <a:latin typeface="+mj-lt"/>
              </a:rPr>
              <a:t>should be able to use different forms of questioning </a:t>
            </a:r>
            <a:r>
              <a:rPr lang="en-US" dirty="0">
                <a:latin typeface="+mj-lt"/>
              </a:rPr>
              <a:t>at appropriate points to scaffold creative learning outcomes in science and mathematics, and in particular to encourage children’s reflections and explanations, foster their independence and extend their inquiry.</a:t>
            </a:r>
            <a:endParaRPr lang="en-GB" dirty="0">
              <a:latin typeface="+mj-lt"/>
            </a:endParaRPr>
          </a:p>
          <a:p>
            <a:pPr marL="457200" lvl="1" indent="0">
              <a:lnSpc>
                <a:spcPct val="120000"/>
              </a:lnSpc>
              <a:buNone/>
            </a:pPr>
            <a:r>
              <a:rPr lang="en-GB" dirty="0">
                <a:latin typeface="+mj-lt"/>
              </a:rPr>
              <a:t>11.2 Teachers should </a:t>
            </a:r>
            <a:r>
              <a:rPr lang="en-GB" dirty="0">
                <a:solidFill>
                  <a:srgbClr val="FF0000"/>
                </a:solidFill>
                <a:latin typeface="+mj-lt"/>
              </a:rPr>
              <a:t>value and be able to build on the potential of children’s own questions to </a:t>
            </a:r>
            <a:r>
              <a:rPr lang="en-GB" dirty="0">
                <a:latin typeface="+mj-lt"/>
              </a:rPr>
              <a:t>foster their curiosity in science and mathematics, and support their generation and follow up, including those that are investigable</a:t>
            </a:r>
            <a:r>
              <a:rPr lang="en-GB" dirty="0" smtClean="0">
                <a:latin typeface="+mj-lt"/>
              </a:rPr>
              <a:t>.</a:t>
            </a:r>
            <a:endParaRPr lang="en-GB" dirty="0">
              <a:latin typeface="+mj-lt"/>
            </a:endParaRPr>
          </a:p>
        </p:txBody>
      </p:sp>
    </p:spTree>
    <p:extLst>
      <p:ext uri="{BB962C8B-B14F-4D97-AF65-F5344CB8AC3E}">
        <p14:creationId xmlns:p14="http://schemas.microsoft.com/office/powerpoint/2010/main" val="2049386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outline</a:t>
            </a:r>
            <a:endParaRPr lang="nl-BE" b="1" dirty="0">
              <a:solidFill>
                <a:srgbClr val="00B050"/>
              </a:solidFill>
            </a:endParaRPr>
          </a:p>
        </p:txBody>
      </p:sp>
      <p:sp>
        <p:nvSpPr>
          <p:cNvPr id="3" name="Tijdelijke aanduiding voor inhoud 2"/>
          <p:cNvSpPr>
            <a:spLocks noGrp="1"/>
          </p:cNvSpPr>
          <p:nvPr>
            <p:ph idx="1"/>
          </p:nvPr>
        </p:nvSpPr>
        <p:spPr/>
        <p:txBody>
          <a:bodyPr>
            <a:normAutofit fontScale="92500" lnSpcReduction="10000"/>
          </a:bodyPr>
          <a:lstStyle/>
          <a:p>
            <a:r>
              <a:rPr lang="nl-BE" sz="2800" dirty="0" smtClean="0">
                <a:latin typeface="+mj-lt"/>
              </a:rPr>
              <a:t>Sharing your experiences of stimulating and building on children’s ideas and questions</a:t>
            </a:r>
          </a:p>
          <a:p>
            <a:r>
              <a:rPr lang="nl-BE" sz="2800" dirty="0" smtClean="0">
                <a:latin typeface="+mj-lt"/>
              </a:rPr>
              <a:t>Discussion of classroom examples – stimulating, recognising and building on ideas</a:t>
            </a:r>
          </a:p>
          <a:p>
            <a:r>
              <a:rPr lang="nl-BE" sz="2800" dirty="0" smtClean="0">
                <a:latin typeface="+mj-lt"/>
              </a:rPr>
              <a:t>Analysis of teacher questioning – opportunities to elicit thinking and foster creativity and inquiry</a:t>
            </a:r>
          </a:p>
          <a:p>
            <a:r>
              <a:rPr lang="nl-BE" sz="2800" dirty="0" smtClean="0">
                <a:latin typeface="+mj-lt"/>
              </a:rPr>
              <a:t>Implications for planning – pedagogical framing and pedagogical interactions</a:t>
            </a:r>
          </a:p>
          <a:p>
            <a:r>
              <a:rPr lang="nl-BE" sz="2800" dirty="0" smtClean="0">
                <a:latin typeface="+mj-lt"/>
              </a:rPr>
              <a:t>Reflections on the workshop content/process – connections to previous sessions</a:t>
            </a:r>
          </a:p>
          <a:p>
            <a:endParaRPr lang="nl-BE" dirty="0" smtClean="0"/>
          </a:p>
        </p:txBody>
      </p:sp>
    </p:spTree>
    <p:extLst>
      <p:ext uri="{BB962C8B-B14F-4D97-AF65-F5344CB8AC3E}">
        <p14:creationId xmlns:p14="http://schemas.microsoft.com/office/powerpoint/2010/main" val="5028505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00B050"/>
                </a:solidFill>
              </a:rPr>
              <a:t>Sharing experiences of stimulating and building on children’s ideas and questions </a:t>
            </a:r>
            <a:endParaRPr lang="en-US" sz="28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fontScale="77500" lnSpcReduction="20000"/>
          </a:bodyPr>
          <a:lstStyle/>
          <a:p>
            <a:pPr marL="0" indent="0">
              <a:lnSpc>
                <a:spcPct val="120000"/>
              </a:lnSpc>
              <a:buNone/>
            </a:pPr>
            <a:r>
              <a:rPr lang="en-US" dirty="0" smtClean="0">
                <a:latin typeface="+mj-lt"/>
              </a:rPr>
              <a:t>Work in 4 groups of 4/5</a:t>
            </a:r>
          </a:p>
          <a:p>
            <a:pPr marL="0" indent="0">
              <a:lnSpc>
                <a:spcPct val="120000"/>
              </a:lnSpc>
              <a:buNone/>
            </a:pPr>
            <a:r>
              <a:rPr lang="en-US" dirty="0" smtClean="0">
                <a:solidFill>
                  <a:srgbClr val="00B050"/>
                </a:solidFill>
                <a:latin typeface="+mj-lt"/>
              </a:rPr>
              <a:t>What approaches have you found useful in stimulating children’s ideas and questions?</a:t>
            </a:r>
          </a:p>
          <a:p>
            <a:pPr marL="0" indent="0">
              <a:lnSpc>
                <a:spcPct val="120000"/>
              </a:lnSpc>
              <a:buNone/>
            </a:pPr>
            <a:r>
              <a:rPr lang="en-US" dirty="0" smtClean="0">
                <a:solidFill>
                  <a:srgbClr val="00B050"/>
                </a:solidFill>
                <a:latin typeface="+mj-lt"/>
              </a:rPr>
              <a:t>What challenges have you faced?</a:t>
            </a:r>
          </a:p>
          <a:p>
            <a:pPr marL="514350" indent="-514350">
              <a:lnSpc>
                <a:spcPct val="120000"/>
              </a:lnSpc>
              <a:buFont typeface="+mj-lt"/>
              <a:buAutoNum type="arabicPeriod"/>
            </a:pPr>
            <a:r>
              <a:rPr lang="en-US" dirty="0" smtClean="0">
                <a:latin typeface="+mj-lt"/>
              </a:rPr>
              <a:t>As an individual - Write down answers to these questions on separate post-its and place on the sheet on the table.</a:t>
            </a:r>
          </a:p>
          <a:p>
            <a:pPr marL="514350" indent="-514350">
              <a:lnSpc>
                <a:spcPct val="120000"/>
              </a:lnSpc>
              <a:buFont typeface="+mj-lt"/>
              <a:buAutoNum type="arabicPeriod"/>
            </a:pPr>
            <a:r>
              <a:rPr lang="en-US" dirty="0" smtClean="0">
                <a:latin typeface="+mj-lt"/>
              </a:rPr>
              <a:t>As a group – See if you can sort these – Any common themes or differences?</a:t>
            </a:r>
            <a:endParaRPr lang="en-US" dirty="0">
              <a:latin typeface="+mj-lt"/>
            </a:endParaRPr>
          </a:p>
          <a:p>
            <a:pPr marL="514350" indent="-514350">
              <a:lnSpc>
                <a:spcPct val="120000"/>
              </a:lnSpc>
              <a:buFont typeface="+mj-lt"/>
              <a:buAutoNum type="arabicPeriod"/>
            </a:pPr>
            <a:r>
              <a:rPr lang="en-US" dirty="0" smtClean="0">
                <a:latin typeface="+mj-lt"/>
              </a:rPr>
              <a:t>Feedback to the whole group.</a:t>
            </a:r>
            <a:endParaRPr lang="en-US" dirty="0">
              <a:latin typeface="+mj-lt"/>
            </a:endParaRPr>
          </a:p>
        </p:txBody>
      </p:sp>
    </p:spTree>
    <p:extLst>
      <p:ext uri="{BB962C8B-B14F-4D97-AF65-F5344CB8AC3E}">
        <p14:creationId xmlns:p14="http://schemas.microsoft.com/office/powerpoint/2010/main" val="412763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3600" b="1" dirty="0">
                <a:solidFill>
                  <a:srgbClr val="00B050"/>
                </a:solidFill>
              </a:rPr>
              <a:t>Discussion of classroom </a:t>
            </a:r>
            <a:r>
              <a:rPr lang="nl-BE" sz="3600" b="1" dirty="0" smtClean="0">
                <a:solidFill>
                  <a:srgbClr val="00B050"/>
                </a:solidFill>
              </a:rPr>
              <a:t>examples</a:t>
            </a:r>
            <a:endParaRPr lang="en-US" b="1" dirty="0">
              <a:solidFill>
                <a:srgbClr val="00B050"/>
              </a:solidFill>
            </a:endParaRPr>
          </a:p>
        </p:txBody>
      </p:sp>
      <p:sp>
        <p:nvSpPr>
          <p:cNvPr id="3" name="Content Placeholder 2"/>
          <p:cNvSpPr>
            <a:spLocks noGrp="1"/>
          </p:cNvSpPr>
          <p:nvPr>
            <p:ph idx="1"/>
          </p:nvPr>
        </p:nvSpPr>
        <p:spPr>
          <a:xfrm>
            <a:off x="611560" y="1628800"/>
            <a:ext cx="7886700" cy="4711578"/>
          </a:xfrm>
        </p:spPr>
        <p:txBody>
          <a:bodyPr>
            <a:normAutofit fontScale="92500" lnSpcReduction="20000"/>
          </a:bodyPr>
          <a:lstStyle/>
          <a:p>
            <a:pPr marL="0" indent="0">
              <a:buNone/>
            </a:pPr>
            <a:r>
              <a:rPr lang="en-US" sz="2800" dirty="0" smtClean="0">
                <a:latin typeface="+mj-lt"/>
              </a:rPr>
              <a:t>Work in groups of 4/5</a:t>
            </a:r>
          </a:p>
          <a:p>
            <a:pPr marL="0" indent="0">
              <a:buNone/>
            </a:pPr>
            <a:r>
              <a:rPr lang="en-US" sz="2800" dirty="0" smtClean="0">
                <a:latin typeface="+mj-lt"/>
              </a:rPr>
              <a:t>2 classroom examples each group – Focus on:</a:t>
            </a:r>
          </a:p>
          <a:p>
            <a:pPr lvl="0"/>
            <a:r>
              <a:rPr lang="en-GB" sz="2800" dirty="0" smtClean="0">
                <a:latin typeface="+mj-lt"/>
              </a:rPr>
              <a:t>Evidence of children’s ideas and questions – both implicit and explicit. Does </a:t>
            </a:r>
            <a:r>
              <a:rPr lang="en-GB" sz="2800" dirty="0">
                <a:latin typeface="+mj-lt"/>
              </a:rPr>
              <a:t>the age of the children matter?</a:t>
            </a:r>
          </a:p>
          <a:p>
            <a:pPr lvl="0"/>
            <a:r>
              <a:rPr lang="en-GB" sz="2800" dirty="0">
                <a:latin typeface="+mj-lt"/>
              </a:rPr>
              <a:t>How are ideas </a:t>
            </a:r>
            <a:r>
              <a:rPr lang="en-GB" sz="2800" dirty="0" smtClean="0">
                <a:latin typeface="+mj-lt"/>
              </a:rPr>
              <a:t>and questions triggered</a:t>
            </a:r>
            <a:r>
              <a:rPr lang="en-GB" sz="2800" dirty="0">
                <a:latin typeface="+mj-lt"/>
              </a:rPr>
              <a:t>? Could you provide some more possibilities?</a:t>
            </a:r>
          </a:p>
          <a:p>
            <a:pPr lvl="0"/>
            <a:r>
              <a:rPr lang="en-GB" sz="2800" dirty="0">
                <a:latin typeface="+mj-lt"/>
              </a:rPr>
              <a:t>How are children and/or </a:t>
            </a:r>
            <a:r>
              <a:rPr lang="en-GB" sz="2800" dirty="0" smtClean="0">
                <a:latin typeface="+mj-lt"/>
              </a:rPr>
              <a:t>teachers building further </a:t>
            </a:r>
            <a:r>
              <a:rPr lang="en-GB" sz="2800" dirty="0">
                <a:latin typeface="+mj-lt"/>
              </a:rPr>
              <a:t>on ideas, questions and </a:t>
            </a:r>
            <a:r>
              <a:rPr lang="en-GB" sz="2800" dirty="0" smtClean="0">
                <a:latin typeface="+mj-lt"/>
              </a:rPr>
              <a:t>theories?</a:t>
            </a:r>
          </a:p>
          <a:p>
            <a:pPr lvl="0"/>
            <a:r>
              <a:rPr lang="en-GB" sz="2800" dirty="0" smtClean="0">
                <a:latin typeface="+mj-lt"/>
              </a:rPr>
              <a:t>Role of the teacher in the episode? What </a:t>
            </a:r>
            <a:r>
              <a:rPr lang="en-GB" sz="2800" dirty="0">
                <a:latin typeface="+mj-lt"/>
              </a:rPr>
              <a:t>questions might </a:t>
            </a:r>
            <a:r>
              <a:rPr lang="en-GB" sz="2800" dirty="0" smtClean="0">
                <a:latin typeface="+mj-lt"/>
              </a:rPr>
              <a:t>you ask</a:t>
            </a:r>
            <a:r>
              <a:rPr lang="en-GB" sz="2800" dirty="0">
                <a:latin typeface="+mj-lt"/>
              </a:rPr>
              <a:t>?</a:t>
            </a:r>
          </a:p>
          <a:p>
            <a:pPr lvl="0"/>
            <a:r>
              <a:rPr lang="en-US" sz="2800" dirty="0">
                <a:latin typeface="+mj-lt"/>
              </a:rPr>
              <a:t>N</a:t>
            </a:r>
            <a:r>
              <a:rPr lang="en-GB" sz="2800" dirty="0" err="1" smtClean="0">
                <a:latin typeface="+mj-lt"/>
              </a:rPr>
              <a:t>ote</a:t>
            </a:r>
            <a:r>
              <a:rPr lang="en-GB" sz="2800" dirty="0" smtClean="0">
                <a:latin typeface="+mj-lt"/>
              </a:rPr>
              <a:t> </a:t>
            </a:r>
            <a:r>
              <a:rPr lang="en-GB" sz="2800" dirty="0">
                <a:latin typeface="+mj-lt"/>
              </a:rPr>
              <a:t>down </a:t>
            </a:r>
            <a:r>
              <a:rPr lang="en-GB" sz="2800" dirty="0" smtClean="0">
                <a:latin typeface="+mj-lt"/>
              </a:rPr>
              <a:t>key </a:t>
            </a:r>
            <a:r>
              <a:rPr lang="en-GB" sz="2800" dirty="0">
                <a:latin typeface="+mj-lt"/>
              </a:rPr>
              <a:t>points </a:t>
            </a:r>
            <a:r>
              <a:rPr lang="en-GB" sz="2800" dirty="0" smtClean="0">
                <a:latin typeface="+mj-lt"/>
              </a:rPr>
              <a:t>on the sheet provided.</a:t>
            </a:r>
            <a:endParaRPr lang="en-GB" sz="2800" dirty="0">
              <a:latin typeface="+mj-lt"/>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95571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Autofit/>
          </a:bodyPr>
          <a:lstStyle/>
          <a:p>
            <a:r>
              <a:rPr lang="en-US" sz="2800" b="1" dirty="0" err="1" smtClean="0">
                <a:solidFill>
                  <a:srgbClr val="00B050"/>
                </a:solidFill>
              </a:rPr>
              <a:t>SandBox</a:t>
            </a:r>
            <a:r>
              <a:rPr lang="en-US" sz="2800" b="1" dirty="0" smtClean="0">
                <a:solidFill>
                  <a:srgbClr val="00B050"/>
                </a:solidFill>
              </a:rPr>
              <a:t>: Children age 3</a:t>
            </a:r>
            <a:br>
              <a:rPr lang="en-US" sz="2800" b="1" dirty="0" smtClean="0">
                <a:solidFill>
                  <a:srgbClr val="00B050"/>
                </a:solidFill>
              </a:rPr>
            </a:br>
            <a:r>
              <a:rPr lang="en-US" sz="2800" b="1" dirty="0" smtClean="0">
                <a:solidFill>
                  <a:srgbClr val="00B050"/>
                </a:solidFill>
              </a:rPr>
              <a:t>Materials in the sand corner,  including real bricks, tools</a:t>
            </a:r>
            <a:endParaRPr lang="en-US" sz="2800" b="1" dirty="0">
              <a:solidFill>
                <a:srgbClr val="00B050"/>
              </a:solidFill>
            </a:endParaRPr>
          </a:p>
        </p:txBody>
      </p:sp>
      <p:pic>
        <p:nvPicPr>
          <p:cNvPr id="5" name="Content Placeholder 4"/>
          <p:cNvPicPr>
            <a:picLocks noGrp="1" noChangeAspect="1"/>
          </p:cNvPicPr>
          <p:nvPr>
            <p:ph idx="1"/>
          </p:nvPr>
        </p:nvPicPr>
        <p:blipFill>
          <a:blip r:embed="rId3"/>
          <a:srcRect t="11410" b="11410"/>
          <a:stretch>
            <a:fillRect/>
          </a:stretch>
        </p:blipFill>
        <p:spPr/>
      </p:pic>
    </p:spTree>
    <p:extLst>
      <p:ext uri="{BB962C8B-B14F-4D97-AF65-F5344CB8AC3E}">
        <p14:creationId xmlns:p14="http://schemas.microsoft.com/office/powerpoint/2010/main" val="305245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74638"/>
            <a:ext cx="4978896" cy="2002234"/>
          </a:xfrm>
        </p:spPr>
        <p:txBody>
          <a:bodyPr>
            <a:noAutofit/>
          </a:bodyPr>
          <a:lstStyle/>
          <a:p>
            <a:r>
              <a:rPr lang="en-US" sz="2800" b="1" dirty="0" smtClean="0">
                <a:solidFill>
                  <a:srgbClr val="00B050"/>
                </a:solidFill>
              </a:rPr>
              <a:t>Water Inquiry: children age 6</a:t>
            </a:r>
            <a:br>
              <a:rPr lang="en-US" sz="2800" b="1" dirty="0" smtClean="0">
                <a:solidFill>
                  <a:srgbClr val="00B050"/>
                </a:solidFill>
              </a:rPr>
            </a:br>
            <a:r>
              <a:rPr lang="en-US" sz="2800" b="1" dirty="0" smtClean="0">
                <a:solidFill>
                  <a:srgbClr val="00B050"/>
                </a:solidFill>
              </a:rPr>
              <a:t>Planning experiments to show that ice and steam both come from water</a:t>
            </a:r>
            <a:endParaRPr lang="en-US" sz="2800" b="1" dirty="0">
              <a:solidFill>
                <a:srgbClr val="00B050"/>
              </a:solidFill>
            </a:endParaRPr>
          </a:p>
        </p:txBody>
      </p:sp>
      <p:pic>
        <p:nvPicPr>
          <p:cNvPr id="4" name="Content Placeholder 3"/>
          <p:cNvPicPr>
            <a:picLocks noGrp="1" noChangeAspect="1"/>
          </p:cNvPicPr>
          <p:nvPr>
            <p:ph idx="1"/>
          </p:nvPr>
        </p:nvPicPr>
        <p:blipFill>
          <a:blip r:embed="rId3"/>
          <a:srcRect t="17291" b="17291"/>
          <a:stretch>
            <a:fillRect/>
          </a:stretch>
        </p:blipFill>
        <p:spPr>
          <a:xfrm>
            <a:off x="3238423" y="2492896"/>
            <a:ext cx="5870897" cy="2880319"/>
          </a:xfrm>
        </p:spPr>
      </p:pic>
      <p:pic>
        <p:nvPicPr>
          <p:cNvPr id="5" name="Picture 4"/>
          <p:cNvPicPr>
            <a:picLocks noChangeAspect="1"/>
          </p:cNvPicPr>
          <p:nvPr/>
        </p:nvPicPr>
        <p:blipFill>
          <a:blip r:embed="rId4"/>
          <a:stretch>
            <a:fillRect/>
          </a:stretch>
        </p:blipFill>
        <p:spPr>
          <a:xfrm>
            <a:off x="395536" y="1772816"/>
            <a:ext cx="3240360" cy="4339167"/>
          </a:xfrm>
          <a:prstGeom prst="rect">
            <a:avLst/>
          </a:prstGeom>
        </p:spPr>
      </p:pic>
    </p:spTree>
    <p:extLst>
      <p:ext uri="{BB962C8B-B14F-4D97-AF65-F5344CB8AC3E}">
        <p14:creationId xmlns:p14="http://schemas.microsoft.com/office/powerpoint/2010/main" val="3225524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32656"/>
            <a:ext cx="5194920" cy="1282154"/>
          </a:xfrm>
        </p:spPr>
        <p:txBody>
          <a:bodyPr>
            <a:noAutofit/>
          </a:bodyPr>
          <a:lstStyle/>
          <a:p>
            <a:r>
              <a:rPr lang="en-US" sz="2800" b="1" dirty="0" smtClean="0">
                <a:solidFill>
                  <a:srgbClr val="00B050"/>
                </a:solidFill>
              </a:rPr>
              <a:t>Cars and Ramps: Children age 3-4</a:t>
            </a:r>
            <a:br>
              <a:rPr lang="en-US" sz="2800" b="1" dirty="0" smtClean="0">
                <a:solidFill>
                  <a:srgbClr val="00B050"/>
                </a:solidFill>
              </a:rPr>
            </a:br>
            <a:r>
              <a:rPr lang="en-US" sz="2800" b="1" dirty="0" smtClean="0">
                <a:solidFill>
                  <a:srgbClr val="00B050"/>
                </a:solidFill>
              </a:rPr>
              <a:t>set up outside</a:t>
            </a:r>
            <a:endParaRPr lang="en-US" sz="2800" b="1" dirty="0">
              <a:solidFill>
                <a:srgbClr val="00B050"/>
              </a:solidFill>
            </a:endParaRP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t="17291" b="17291"/>
          <a:stretch>
            <a:fillRect/>
          </a:stretch>
        </p:blipFill>
        <p:spPr bwMode="auto">
          <a:xfrm>
            <a:off x="457200" y="1844825"/>
            <a:ext cx="7859216" cy="3672407"/>
          </a:xfrm>
          <a:prstGeom prst="rect">
            <a:avLst/>
          </a:prstGeom>
          <a:noFill/>
          <a:ln>
            <a:noFill/>
          </a:ln>
        </p:spPr>
      </p:pic>
    </p:spTree>
    <p:extLst>
      <p:ext uri="{BB962C8B-B14F-4D97-AF65-F5344CB8AC3E}">
        <p14:creationId xmlns:p14="http://schemas.microsoft.com/office/powerpoint/2010/main" val="223320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en-US" sz="2800" b="1" dirty="0" smtClean="0">
                <a:solidFill>
                  <a:srgbClr val="00B050"/>
                </a:solidFill>
              </a:rPr>
              <a:t>Sound: Children age 7-9</a:t>
            </a:r>
            <a:br>
              <a:rPr lang="en-US" sz="2800" b="1" dirty="0" smtClean="0">
                <a:solidFill>
                  <a:srgbClr val="00B050"/>
                </a:solidFill>
              </a:rPr>
            </a:br>
            <a:r>
              <a:rPr lang="en-US" sz="2800" b="1" dirty="0" smtClean="0">
                <a:solidFill>
                  <a:srgbClr val="00B050"/>
                </a:solidFill>
              </a:rPr>
              <a:t>Exploring ways to make sounds</a:t>
            </a:r>
            <a:endParaRPr lang="en-US" sz="2800" b="1" dirty="0">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13159" b="13159"/>
          <a:stretch>
            <a:fillRect/>
          </a:stretch>
        </p:blipFill>
        <p:spPr>
          <a:prstGeom prst="rect">
            <a:avLst/>
          </a:prstGeom>
        </p:spPr>
      </p:pic>
    </p:spTree>
    <p:extLst>
      <p:ext uri="{BB962C8B-B14F-4D97-AF65-F5344CB8AC3E}">
        <p14:creationId xmlns:p14="http://schemas.microsoft.com/office/powerpoint/2010/main" val="64914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260648"/>
            <a:ext cx="6131024" cy="1714202"/>
          </a:xfrm>
        </p:spPr>
        <p:txBody>
          <a:bodyPr>
            <a:normAutofit fontScale="90000"/>
          </a:bodyPr>
          <a:lstStyle/>
          <a:p>
            <a:r>
              <a:rPr lang="en-US" sz="3600" b="1" dirty="0" smtClean="0">
                <a:solidFill>
                  <a:srgbClr val="00B050"/>
                </a:solidFill>
              </a:rPr>
              <a:t>Sharing responses – implications for planning?</a:t>
            </a:r>
            <a:br>
              <a:rPr lang="en-US" sz="3600" b="1" dirty="0" smtClean="0">
                <a:solidFill>
                  <a:srgbClr val="00B050"/>
                </a:solidFill>
              </a:rPr>
            </a:br>
            <a:r>
              <a:rPr lang="en-US" sz="2000" b="1" dirty="0" smtClean="0">
                <a:solidFill>
                  <a:srgbClr val="00B050"/>
                </a:solidFill>
              </a:rPr>
              <a:t>(linked to Pedagogical Model from </a:t>
            </a:r>
            <a:r>
              <a:rPr lang="en-US" sz="2000" b="1" dirty="0" err="1" smtClean="0">
                <a:solidFill>
                  <a:srgbClr val="00B050"/>
                </a:solidFill>
              </a:rPr>
              <a:t>Siraj</a:t>
            </a:r>
            <a:r>
              <a:rPr lang="en-US" sz="2000" b="1" dirty="0" smtClean="0">
                <a:solidFill>
                  <a:srgbClr val="00B050"/>
                </a:solidFill>
              </a:rPr>
              <a:t>-Blatchford) (2002))</a:t>
            </a:r>
            <a:endParaRPr lang="en-US" sz="20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192825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Introduction to the </a:t>
            </a:r>
            <a:r>
              <a:rPr lang="nl-BE" b="1" dirty="0">
                <a:solidFill>
                  <a:srgbClr val="00B050"/>
                </a:solidFill>
              </a:rPr>
              <a:t>CEYS </a:t>
            </a:r>
            <a:r>
              <a:rPr lang="nl-BE" b="1" dirty="0" smtClean="0">
                <a:solidFill>
                  <a:srgbClr val="00B050"/>
                </a:solidFill>
              </a:rPr>
              <a:t>project</a:t>
            </a:r>
            <a:br>
              <a:rPr lang="nl-BE" b="1" dirty="0" smtClean="0">
                <a:solidFill>
                  <a:srgbClr val="00B050"/>
                </a:solidFill>
              </a:rPr>
            </a:br>
            <a:r>
              <a:rPr lang="nl-BE" sz="2200" b="1" dirty="0" smtClean="0">
                <a:solidFill>
                  <a:srgbClr val="00B050"/>
                </a:solidFill>
              </a:rPr>
              <a:t>(use dependent on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a:latin typeface="+mj-lt"/>
              </a:rPr>
              <a:t>European Erasmus+ project</a:t>
            </a:r>
          </a:p>
          <a:p>
            <a:pPr>
              <a:lnSpc>
                <a:spcPct val="100000"/>
              </a:lnSpc>
            </a:pPr>
            <a:r>
              <a:rPr lang="nl-BE" dirty="0">
                <a:latin typeface="+mj-lt"/>
              </a:rPr>
              <a:t>Partners in Belgium, Greece, Romania</a:t>
            </a:r>
            <a:r>
              <a:rPr lang="nl-BE" dirty="0" smtClean="0">
                <a:latin typeface="+mj-lt"/>
              </a:rPr>
              <a:t>, </a:t>
            </a:r>
            <a:r>
              <a:rPr lang="nl-BE" dirty="0">
                <a:latin typeface="+mj-lt"/>
              </a:rPr>
              <a:t>UK</a:t>
            </a:r>
          </a:p>
          <a:p>
            <a:pPr>
              <a:lnSpc>
                <a:spcPct val="100000"/>
              </a:lnSpc>
            </a:pPr>
            <a:r>
              <a:rPr lang="nl-BE" dirty="0">
                <a:latin typeface="+mj-lt"/>
              </a:rPr>
              <a:t>Continuation of the Creative 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Aims</a:t>
            </a:r>
          </a:p>
          <a:p>
            <a:pPr lvl="1">
              <a:lnSpc>
                <a:spcPct val="100000"/>
              </a:lnSpc>
              <a:buFont typeface="Wingdings" charset="2"/>
              <a:buChar char="Ø"/>
            </a:pPr>
            <a:r>
              <a:rPr lang="nl-BE" dirty="0">
                <a:latin typeface="+mj-lt"/>
              </a:rPr>
              <a:t>Development of a teacher development course and accompanying materials</a:t>
            </a:r>
          </a:p>
          <a:p>
            <a:pPr lvl="1">
              <a:lnSpc>
                <a:spcPct val="100000"/>
              </a:lnSpc>
              <a:buFont typeface="Wingdings" charset="2"/>
              <a:buChar char="Ø"/>
            </a:pPr>
            <a:r>
              <a:rPr lang="nl-BE" dirty="0">
                <a:latin typeface="+mj-lt"/>
              </a:rPr>
              <a:t>Promotion of the use of creative approaches in teaching science in preschool and early primary education (up to age of eight)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66359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3.jpg"/>
          <p:cNvPicPr>
            <a:picLocks noChangeAspect="1"/>
          </p:cNvPicPr>
          <p:nvPr/>
        </p:nvPicPr>
        <p:blipFill>
          <a:blip r:embed="rId3"/>
          <a:stretch>
            <a:fillRect/>
          </a:stretch>
        </p:blipFill>
        <p:spPr>
          <a:xfrm>
            <a:off x="2781300" y="575983"/>
            <a:ext cx="3581400" cy="2686050"/>
          </a:xfrm>
          <a:prstGeom prst="rect">
            <a:avLst/>
          </a:prstGeom>
        </p:spPr>
      </p:pic>
      <p:pic>
        <p:nvPicPr>
          <p:cNvPr id="4" name="Picture 3" descr="65.jpg"/>
          <p:cNvPicPr>
            <a:picLocks noChangeAspect="1"/>
          </p:cNvPicPr>
          <p:nvPr/>
        </p:nvPicPr>
        <p:blipFill>
          <a:blip r:embed="rId4"/>
          <a:stretch>
            <a:fillRect/>
          </a:stretch>
        </p:blipFill>
        <p:spPr>
          <a:xfrm>
            <a:off x="635000" y="3486150"/>
            <a:ext cx="3581400" cy="2686050"/>
          </a:xfrm>
          <a:prstGeom prst="rect">
            <a:avLst/>
          </a:prstGeom>
        </p:spPr>
      </p:pic>
      <p:pic>
        <p:nvPicPr>
          <p:cNvPr id="5" name="Picture 4" descr="68.jpg"/>
          <p:cNvPicPr>
            <a:picLocks noChangeAspect="1"/>
          </p:cNvPicPr>
          <p:nvPr/>
        </p:nvPicPr>
        <p:blipFill>
          <a:blip r:embed="rId5"/>
          <a:stretch>
            <a:fillRect/>
          </a:stretch>
        </p:blipFill>
        <p:spPr>
          <a:xfrm>
            <a:off x="4572000" y="3486150"/>
            <a:ext cx="3581400" cy="2686050"/>
          </a:xfrm>
          <a:prstGeom prst="rect">
            <a:avLst/>
          </a:prstGeom>
        </p:spPr>
      </p:pic>
      <p:sp>
        <p:nvSpPr>
          <p:cNvPr id="6" name="TextBox 5"/>
          <p:cNvSpPr txBox="1"/>
          <p:nvPr/>
        </p:nvSpPr>
        <p:spPr>
          <a:xfrm>
            <a:off x="539552" y="222900"/>
            <a:ext cx="2016224" cy="126188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dirty="0" smtClean="0"/>
          </a:p>
          <a:p>
            <a:pPr algn="ctr"/>
            <a:r>
              <a:rPr lang="en-US" sz="2000" b="1" dirty="0" err="1" smtClean="0"/>
              <a:t>Inanna</a:t>
            </a:r>
            <a:r>
              <a:rPr lang="en-US" sz="2000" b="1" dirty="0" smtClean="0"/>
              <a:t> tries different slopes</a:t>
            </a:r>
            <a:endParaRPr lang="en-US" sz="2000" b="1" dirty="0"/>
          </a:p>
          <a:p>
            <a:endParaRPr lang="en-US" dirty="0" smtClean="0"/>
          </a:p>
        </p:txBody>
      </p:sp>
      <p:sp>
        <p:nvSpPr>
          <p:cNvPr id="7" name="Oval Callout 6"/>
          <p:cNvSpPr/>
          <p:nvPr/>
        </p:nvSpPr>
        <p:spPr>
          <a:xfrm>
            <a:off x="4552105" y="332656"/>
            <a:ext cx="1994520" cy="1008112"/>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Which one is going to come down first?</a:t>
            </a:r>
            <a:endParaRPr lang="en-US" sz="1400" dirty="0"/>
          </a:p>
        </p:txBody>
      </p:sp>
      <p:sp>
        <p:nvSpPr>
          <p:cNvPr id="10" name="Rounded Rectangular Callout 9"/>
          <p:cNvSpPr/>
          <p:nvPr/>
        </p:nvSpPr>
        <p:spPr>
          <a:xfrm>
            <a:off x="602210" y="2060849"/>
            <a:ext cx="1953565" cy="1501704"/>
          </a:xfrm>
          <a:prstGeom prst="wedgeRoundRectCallou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400" dirty="0" err="1" smtClean="0"/>
              <a:t>Inanna</a:t>
            </a:r>
            <a:r>
              <a:rPr lang="en-US" sz="1400" i="1" dirty="0" smtClean="0"/>
              <a:t>: I </a:t>
            </a:r>
            <a:r>
              <a:rPr lang="en-US" sz="1400" i="1" dirty="0"/>
              <a:t>want mine to </a:t>
            </a:r>
            <a:r>
              <a:rPr lang="en-US" sz="1400" i="1" dirty="0" smtClean="0"/>
              <a:t>come first.</a:t>
            </a:r>
            <a:endParaRPr lang="en-US" sz="1400" i="1" dirty="0"/>
          </a:p>
          <a:p>
            <a:r>
              <a:rPr lang="en-US" sz="1400" dirty="0" smtClean="0"/>
              <a:t>Deanna: </a:t>
            </a:r>
            <a:r>
              <a:rPr lang="en-US" sz="1400" i="1" dirty="0" smtClean="0"/>
              <a:t>What </a:t>
            </a:r>
            <a:r>
              <a:rPr lang="en-US" sz="1400" i="1" dirty="0"/>
              <a:t>will you need to do?</a:t>
            </a:r>
          </a:p>
          <a:p>
            <a:r>
              <a:rPr lang="en-US" sz="1400" dirty="0" err="1" smtClean="0"/>
              <a:t>Inanna</a:t>
            </a:r>
            <a:r>
              <a:rPr lang="en-US" sz="1400" i="1" dirty="0" smtClean="0"/>
              <a:t>: Push it.</a:t>
            </a:r>
            <a:endParaRPr lang="en-US" sz="1400" i="1" dirty="0"/>
          </a:p>
        </p:txBody>
      </p:sp>
      <p:sp>
        <p:nvSpPr>
          <p:cNvPr id="11" name="Rounded Rectangular Callout 10"/>
          <p:cNvSpPr/>
          <p:nvPr/>
        </p:nvSpPr>
        <p:spPr>
          <a:xfrm>
            <a:off x="6588224" y="1484784"/>
            <a:ext cx="2304256" cy="2361406"/>
          </a:xfrm>
          <a:prstGeom prst="wedgeRoundRect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400" dirty="0" err="1" smtClean="0"/>
              <a:t>Inanna</a:t>
            </a:r>
            <a:r>
              <a:rPr lang="en-GB" sz="1400" dirty="0" smtClean="0"/>
              <a:t>: </a:t>
            </a:r>
            <a:r>
              <a:rPr lang="en-GB" sz="1400" i="1" dirty="0" smtClean="0"/>
              <a:t>This </a:t>
            </a:r>
            <a:r>
              <a:rPr lang="en-GB" sz="1400" i="1" dirty="0"/>
              <a:t>is very, very </a:t>
            </a:r>
            <a:r>
              <a:rPr lang="en-GB" sz="1400" i="1" dirty="0" smtClean="0"/>
              <a:t>slow</a:t>
            </a:r>
            <a:r>
              <a:rPr lang="en-GB" sz="1400" i="1" dirty="0"/>
              <a:t>.</a:t>
            </a:r>
          </a:p>
          <a:p>
            <a:r>
              <a:rPr lang="en-GB" sz="1400" dirty="0" smtClean="0"/>
              <a:t>Deanna</a:t>
            </a:r>
            <a:r>
              <a:rPr lang="en-GB" sz="1400" i="1" dirty="0" smtClean="0"/>
              <a:t>: How </a:t>
            </a:r>
            <a:r>
              <a:rPr lang="en-GB" sz="1400" i="1" dirty="0"/>
              <a:t>do you make it go fast</a:t>
            </a:r>
            <a:r>
              <a:rPr lang="en-GB" sz="1400" i="1" dirty="0" smtClean="0"/>
              <a:t>?</a:t>
            </a:r>
            <a:endParaRPr lang="en-GB" sz="1400" i="1" dirty="0"/>
          </a:p>
          <a:p>
            <a:r>
              <a:rPr lang="en-GB" sz="1400" dirty="0" err="1" smtClean="0"/>
              <a:t>Inanna</a:t>
            </a:r>
            <a:r>
              <a:rPr lang="en-GB" sz="1400" i="1" dirty="0" smtClean="0"/>
              <a:t>: I </a:t>
            </a:r>
            <a:r>
              <a:rPr lang="en-GB" sz="1400" i="1" dirty="0"/>
              <a:t>tipped it up </a:t>
            </a:r>
            <a:r>
              <a:rPr lang="en-GB" sz="1400" dirty="0"/>
              <a:t>[demonstrating]</a:t>
            </a:r>
            <a:r>
              <a:rPr lang="en-GB" sz="1400" dirty="0" smtClean="0"/>
              <a:t>.</a:t>
            </a:r>
            <a:endParaRPr lang="en-GB" sz="1400" dirty="0"/>
          </a:p>
          <a:p>
            <a:r>
              <a:rPr lang="en-GB" sz="1400" dirty="0" smtClean="0"/>
              <a:t>Deanna</a:t>
            </a:r>
            <a:r>
              <a:rPr lang="en-GB" sz="1400" i="1" dirty="0" smtClean="0"/>
              <a:t>: That </a:t>
            </a:r>
            <a:r>
              <a:rPr lang="en-GB" sz="1400" i="1" dirty="0"/>
              <a:t>was </a:t>
            </a:r>
            <a:r>
              <a:rPr lang="en-GB" sz="1400" i="1" dirty="0" smtClean="0"/>
              <a:t>fast</a:t>
            </a:r>
            <a:r>
              <a:rPr lang="en-GB" sz="1400" i="1" dirty="0"/>
              <a:t>!</a:t>
            </a:r>
          </a:p>
          <a:p>
            <a:r>
              <a:rPr lang="en-GB" sz="1400" dirty="0" err="1" smtClean="0"/>
              <a:t>Inanna</a:t>
            </a:r>
            <a:r>
              <a:rPr lang="en-GB" sz="1400" i="1" dirty="0" smtClean="0"/>
              <a:t>: And </a:t>
            </a:r>
            <a:r>
              <a:rPr lang="en-GB" sz="1400" i="1" dirty="0"/>
              <a:t>when I push it </a:t>
            </a:r>
            <a:r>
              <a:rPr lang="en-GB" sz="1400" dirty="0"/>
              <a:t>[with a gesture to illustrate</a:t>
            </a:r>
            <a:r>
              <a:rPr lang="en-GB" sz="1400" dirty="0" smtClean="0"/>
              <a:t>].</a:t>
            </a:r>
            <a:endParaRPr lang="en-GB" sz="1400" dirty="0"/>
          </a:p>
        </p:txBody>
      </p:sp>
    </p:spTree>
    <p:extLst>
      <p:ext uri="{BB962C8B-B14F-4D97-AF65-F5344CB8AC3E}">
        <p14:creationId xmlns:p14="http://schemas.microsoft.com/office/powerpoint/2010/main" val="39210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a:bodyPr>
          <a:lstStyle/>
          <a:p>
            <a:r>
              <a:rPr lang="en-US" sz="3200" b="1" dirty="0" smtClean="0">
                <a:solidFill>
                  <a:srgbClr val="00B050"/>
                </a:solidFill>
              </a:rPr>
              <a:t>How might such approaches foster creativity in learning?</a:t>
            </a:r>
            <a:endParaRPr lang="en-US" sz="3200"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Sense </a:t>
            </a:r>
            <a:r>
              <a:rPr lang="en-US" dirty="0">
                <a:latin typeface="+mj-lt"/>
              </a:rPr>
              <a:t>of initiative</a:t>
            </a:r>
          </a:p>
          <a:p>
            <a:r>
              <a:rPr lang="en-US" dirty="0">
                <a:latin typeface="+mj-lt"/>
              </a:rPr>
              <a:t>Motivation</a:t>
            </a:r>
          </a:p>
          <a:p>
            <a:r>
              <a:rPr lang="en-US" dirty="0">
                <a:latin typeface="+mj-lt"/>
              </a:rPr>
              <a:t>Ability to come up with something new</a:t>
            </a:r>
          </a:p>
          <a:p>
            <a:r>
              <a:rPr lang="en-US" dirty="0">
                <a:latin typeface="+mj-lt"/>
              </a:rPr>
              <a:t>Ability to connect what they have learnt during lessons with topics in other subjects</a:t>
            </a:r>
          </a:p>
          <a:p>
            <a:r>
              <a:rPr lang="en-US" dirty="0">
                <a:latin typeface="+mj-lt"/>
              </a:rPr>
              <a:t>Imagination</a:t>
            </a:r>
          </a:p>
          <a:p>
            <a:r>
              <a:rPr lang="en-US" dirty="0">
                <a:latin typeface="+mj-lt"/>
              </a:rPr>
              <a:t>Curiosity</a:t>
            </a:r>
          </a:p>
          <a:p>
            <a:r>
              <a:rPr lang="en-US" dirty="0">
                <a:latin typeface="+mj-lt"/>
              </a:rPr>
              <a:t>Ability to work together</a:t>
            </a:r>
          </a:p>
          <a:p>
            <a:r>
              <a:rPr lang="en-US" dirty="0">
                <a:latin typeface="+mj-lt"/>
              </a:rPr>
              <a:t>Thinking </a:t>
            </a:r>
            <a:r>
              <a:rPr lang="en-US" dirty="0" smtClean="0">
                <a:latin typeface="+mj-lt"/>
              </a:rPr>
              <a:t>skills</a:t>
            </a:r>
          </a:p>
          <a:p>
            <a:pPr marL="0" indent="0">
              <a:buNone/>
            </a:pPr>
            <a:r>
              <a:rPr lang="en-US" i="1" dirty="0" smtClean="0">
                <a:solidFill>
                  <a:srgbClr val="00B050"/>
                </a:solidFill>
                <a:latin typeface="+mj-lt"/>
              </a:rPr>
              <a:t>(Creative dispositions from the CLS Conceptual Framework)</a:t>
            </a:r>
            <a:endParaRPr lang="en-US" i="1" dirty="0">
              <a:solidFill>
                <a:srgbClr val="00B050"/>
              </a:solidFill>
              <a:latin typeface="+mj-lt"/>
            </a:endParaRPr>
          </a:p>
          <a:p>
            <a:endParaRPr lang="en-US" dirty="0"/>
          </a:p>
        </p:txBody>
      </p:sp>
    </p:spTree>
    <p:extLst>
      <p:ext uri="{BB962C8B-B14F-4D97-AF65-F5344CB8AC3E}">
        <p14:creationId xmlns:p14="http://schemas.microsoft.com/office/powerpoint/2010/main" val="171342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B050"/>
                </a:solidFill>
              </a:rPr>
              <a:t>Creativity in early science and mathematics</a:t>
            </a:r>
            <a:endParaRPr lang="en-US" sz="4000" b="1" dirty="0">
              <a:solidFill>
                <a:srgbClr val="00B050"/>
              </a:solidFill>
            </a:endParaRPr>
          </a:p>
        </p:txBody>
      </p:sp>
      <p:pic>
        <p:nvPicPr>
          <p:cNvPr id="4" name="Content Placeholder 3" descr="combine2.jpg"/>
          <p:cNvPicPr>
            <a:picLocks noGrp="1" noChangeAspect="1"/>
          </p:cNvPicPr>
          <p:nvPr>
            <p:ph idx="1"/>
          </p:nvPr>
        </p:nvPicPr>
        <p:blipFill>
          <a:blip r:embed="rId3">
            <a:extLst>
              <a:ext uri="{28A0092B-C50C-407E-A947-70E740481C1C}">
                <a14:useLocalDpi xmlns:a14="http://schemas.microsoft.com/office/drawing/2010/main" val="0"/>
              </a:ext>
            </a:extLst>
          </a:blip>
          <a:srcRect l="369" r="369"/>
          <a:stretch>
            <a:fillRect/>
          </a:stretch>
        </p:blipFill>
        <p:spPr>
          <a:prstGeom prst="rect">
            <a:avLst/>
          </a:prstGeom>
        </p:spPr>
      </p:pic>
    </p:spTree>
    <p:extLst>
      <p:ext uri="{BB962C8B-B14F-4D97-AF65-F5344CB8AC3E}">
        <p14:creationId xmlns:p14="http://schemas.microsoft.com/office/powerpoint/2010/main" val="2389463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12" t="15283" r="12031" b="11768"/>
          <a:stretch/>
        </p:blipFill>
        <p:spPr bwMode="auto">
          <a:xfrm>
            <a:off x="611560" y="626544"/>
            <a:ext cx="6549256" cy="490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7308304" y="3861048"/>
            <a:ext cx="1440160" cy="16673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mj-lt"/>
              </a:rPr>
              <a:t>What do you think the questions in each column have in common?</a:t>
            </a:r>
            <a:endParaRPr lang="en-US" sz="1600" dirty="0">
              <a:latin typeface="+mj-lt"/>
            </a:endParaRPr>
          </a:p>
        </p:txBody>
      </p:sp>
      <p:sp>
        <p:nvSpPr>
          <p:cNvPr id="5" name="Rectangle 4"/>
          <p:cNvSpPr/>
          <p:nvPr/>
        </p:nvSpPr>
        <p:spPr>
          <a:xfrm>
            <a:off x="635040" y="5733256"/>
            <a:ext cx="6549256"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t>Note: These materials were produced by the  INSTITUTE FOR INQUIRY</a:t>
            </a:r>
          </a:p>
          <a:p>
            <a:pPr algn="ctr"/>
            <a:r>
              <a:rPr lang="en-US" sz="1400" dirty="0">
                <a:hlinkClick r:id="rId4"/>
              </a:rPr>
              <a:t>www.exploratorium.edu/ifi</a:t>
            </a:r>
            <a:r>
              <a:rPr lang="en-US" sz="1400" dirty="0"/>
              <a:t>   </a:t>
            </a:r>
          </a:p>
          <a:p>
            <a:pPr algn="ctr"/>
            <a:r>
              <a:rPr lang="en-US" sz="1400" dirty="0"/>
              <a:t>Assessing for learning III Effective questioning (M8)</a:t>
            </a:r>
          </a:p>
        </p:txBody>
      </p:sp>
      <p:sp>
        <p:nvSpPr>
          <p:cNvPr id="7" name="Rounded Rectangle 6"/>
          <p:cNvSpPr/>
          <p:nvPr/>
        </p:nvSpPr>
        <p:spPr>
          <a:xfrm>
            <a:off x="7308304" y="1340768"/>
            <a:ext cx="1440160" cy="208065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latin typeface="+mj-lt"/>
              </a:rPr>
              <a:t>Teachers’ questions related to:</a:t>
            </a:r>
          </a:p>
          <a:p>
            <a:pPr algn="ctr"/>
            <a:r>
              <a:rPr lang="en-US" sz="1600" dirty="0" smtClean="0">
                <a:latin typeface="+mj-lt"/>
              </a:rPr>
              <a:t>Floating eggs  </a:t>
            </a:r>
          </a:p>
          <a:p>
            <a:pPr algn="ctr"/>
            <a:r>
              <a:rPr lang="en-US" sz="1600" dirty="0" smtClean="0">
                <a:latin typeface="+mj-lt"/>
              </a:rPr>
              <a:t>Hinged mirrors</a:t>
            </a:r>
          </a:p>
        </p:txBody>
      </p:sp>
    </p:spTree>
    <p:extLst>
      <p:ext uri="{BB962C8B-B14F-4D97-AF65-F5344CB8AC3E}">
        <p14:creationId xmlns:p14="http://schemas.microsoft.com/office/powerpoint/2010/main" val="1120853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B050"/>
                </a:solidFill>
              </a:rPr>
              <a:t>Sorting questions</a:t>
            </a:r>
            <a:endParaRPr lang="en-US" sz="4000" b="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3960485"/>
              </p:ext>
            </p:extLst>
          </p:nvPr>
        </p:nvGraphicFramePr>
        <p:xfrm>
          <a:off x="457200" y="1844674"/>
          <a:ext cx="8218488" cy="4032598"/>
        </p:xfrm>
        <a:graphic>
          <a:graphicData uri="http://schemas.openxmlformats.org/drawingml/2006/table">
            <a:tbl>
              <a:tblPr firstRow="1" bandRow="1">
                <a:tableStyleId>{2D5ABB26-0587-4C30-8999-92F81FD0307C}</a:tableStyleId>
              </a:tblPr>
              <a:tblGrid>
                <a:gridCol w="2054622"/>
                <a:gridCol w="2054622"/>
                <a:gridCol w="2054622"/>
                <a:gridCol w="2054622"/>
              </a:tblGrid>
              <a:tr h="288182">
                <a:tc>
                  <a:txBody>
                    <a:bodyPr/>
                    <a:lstStyle/>
                    <a:p>
                      <a:pPr algn="ctr"/>
                      <a:r>
                        <a:rPr lang="en-US" b="1" dirty="0" smtClean="0">
                          <a:latin typeface="+mj-lt"/>
                        </a:rPr>
                        <a:t>Subject - specific</a:t>
                      </a:r>
                      <a:endParaRPr lang="en-US"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mj-lt"/>
                        </a:rPr>
                        <a:t>Person </a:t>
                      </a:r>
                      <a:r>
                        <a:rPr lang="en-US" b="1" dirty="0" err="1" smtClean="0">
                          <a:latin typeface="+mj-lt"/>
                        </a:rPr>
                        <a:t>centred</a:t>
                      </a:r>
                      <a:endParaRPr lang="en-US"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mj-lt"/>
                        </a:rPr>
                        <a:t>Process skill oriented</a:t>
                      </a:r>
                      <a:endParaRPr lang="en-US"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mj-lt"/>
                        </a:rPr>
                        <a:t>Other</a:t>
                      </a:r>
                      <a:endParaRPr lang="en-US"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51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63392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Autofit/>
          </a:bodyPr>
          <a:lstStyle/>
          <a:p>
            <a:r>
              <a:rPr lang="nl-BE" sz="3200" b="1" dirty="0" smtClean="0">
                <a:solidFill>
                  <a:srgbClr val="00B050"/>
                </a:solidFill>
              </a:rPr>
              <a:t>Analysis </a:t>
            </a:r>
            <a:r>
              <a:rPr lang="nl-BE" sz="3200" b="1" dirty="0">
                <a:solidFill>
                  <a:srgbClr val="00B050"/>
                </a:solidFill>
              </a:rPr>
              <a:t>of teacher </a:t>
            </a:r>
            <a:r>
              <a:rPr lang="nl-BE" sz="3200" b="1" dirty="0" smtClean="0">
                <a:solidFill>
                  <a:srgbClr val="00B050"/>
                </a:solidFill>
              </a:rPr>
              <a:t>questioning</a:t>
            </a:r>
            <a:br>
              <a:rPr lang="nl-BE" sz="3200" b="1" dirty="0" smtClean="0">
                <a:solidFill>
                  <a:srgbClr val="00B050"/>
                </a:solidFill>
              </a:rPr>
            </a:br>
            <a:r>
              <a:rPr lang="nl-BE" sz="1800" b="1" dirty="0" smtClean="0">
                <a:solidFill>
                  <a:srgbClr val="00B050"/>
                </a:solidFill>
              </a:rPr>
              <a:t>Eliciting thinking </a:t>
            </a:r>
            <a:r>
              <a:rPr lang="nl-BE" sz="1800" b="1" dirty="0">
                <a:solidFill>
                  <a:srgbClr val="00B050"/>
                </a:solidFill>
              </a:rPr>
              <a:t>and </a:t>
            </a:r>
            <a:r>
              <a:rPr lang="nl-BE" sz="1800" b="1" dirty="0" smtClean="0">
                <a:solidFill>
                  <a:srgbClr val="00B050"/>
                </a:solidFill>
              </a:rPr>
              <a:t>fostering </a:t>
            </a:r>
            <a:r>
              <a:rPr lang="nl-BE" sz="1800" b="1" dirty="0">
                <a:solidFill>
                  <a:srgbClr val="00B050"/>
                </a:solidFill>
              </a:rPr>
              <a:t>creativity and </a:t>
            </a:r>
            <a:r>
              <a:rPr lang="nl-BE" sz="1800" b="1" dirty="0" smtClean="0">
                <a:solidFill>
                  <a:srgbClr val="00B050"/>
                </a:solidFill>
              </a:rPr>
              <a:t>inquiry</a:t>
            </a:r>
            <a:endParaRPr lang="en-US" sz="3200" b="1" dirty="0">
              <a:solidFill>
                <a:srgbClr val="00B050"/>
              </a:solidFill>
            </a:endParaRPr>
          </a:p>
        </p:txBody>
      </p:sp>
      <p:sp>
        <p:nvSpPr>
          <p:cNvPr id="3" name="Content Placeholder 2"/>
          <p:cNvSpPr>
            <a:spLocks noGrp="1"/>
          </p:cNvSpPr>
          <p:nvPr>
            <p:ph idx="1"/>
          </p:nvPr>
        </p:nvSpPr>
        <p:spPr/>
        <p:txBody>
          <a:bodyPr>
            <a:noAutofit/>
          </a:bodyPr>
          <a:lstStyle/>
          <a:p>
            <a:r>
              <a:rPr lang="en-US" sz="2800" dirty="0">
                <a:latin typeface="+mj-lt"/>
              </a:rPr>
              <a:t>What types of questions are asked by the </a:t>
            </a:r>
            <a:r>
              <a:rPr lang="en-US" sz="2800" dirty="0" smtClean="0">
                <a:latin typeface="+mj-lt"/>
              </a:rPr>
              <a:t>practitioners</a:t>
            </a:r>
            <a:r>
              <a:rPr lang="en-US" sz="2800" dirty="0">
                <a:latin typeface="+mj-lt"/>
              </a:rPr>
              <a:t> </a:t>
            </a:r>
            <a:r>
              <a:rPr lang="en-US" sz="2800" dirty="0" smtClean="0">
                <a:latin typeface="+mj-lt"/>
              </a:rPr>
              <a:t>(</a:t>
            </a:r>
            <a:r>
              <a:rPr lang="en-US" sz="2800" dirty="0">
                <a:latin typeface="+mj-lt"/>
              </a:rPr>
              <a:t>s</a:t>
            </a:r>
            <a:r>
              <a:rPr lang="en-US" sz="2800" dirty="0" smtClean="0">
                <a:latin typeface="+mj-lt"/>
              </a:rPr>
              <a:t>ubject </a:t>
            </a:r>
            <a:r>
              <a:rPr lang="en-US" sz="2800" dirty="0">
                <a:latin typeface="+mj-lt"/>
              </a:rPr>
              <a:t>centered, process </a:t>
            </a:r>
            <a:r>
              <a:rPr lang="en-US" sz="2800" dirty="0" err="1">
                <a:latin typeface="+mj-lt"/>
              </a:rPr>
              <a:t>centred</a:t>
            </a:r>
            <a:r>
              <a:rPr lang="en-US" sz="2800" dirty="0">
                <a:latin typeface="+mj-lt"/>
              </a:rPr>
              <a:t>, person </a:t>
            </a:r>
            <a:r>
              <a:rPr lang="en-US" sz="2800" dirty="0" err="1">
                <a:latin typeface="+mj-lt"/>
              </a:rPr>
              <a:t>centred</a:t>
            </a:r>
            <a:r>
              <a:rPr lang="en-US" sz="2800" dirty="0">
                <a:latin typeface="+mj-lt"/>
              </a:rPr>
              <a:t>, </a:t>
            </a:r>
            <a:r>
              <a:rPr lang="en-US" sz="2800" dirty="0" smtClean="0">
                <a:latin typeface="+mj-lt"/>
              </a:rPr>
              <a:t>other)?</a:t>
            </a:r>
            <a:endParaRPr lang="en-US" sz="2800" dirty="0">
              <a:latin typeface="+mj-lt"/>
            </a:endParaRPr>
          </a:p>
          <a:p>
            <a:r>
              <a:rPr lang="en-US" sz="2800" dirty="0" smtClean="0">
                <a:latin typeface="+mj-lt"/>
              </a:rPr>
              <a:t>What is the focus of teachers’ questions?</a:t>
            </a:r>
          </a:p>
          <a:p>
            <a:r>
              <a:rPr lang="en-US" sz="2800" dirty="0" smtClean="0">
                <a:latin typeface="+mj-lt"/>
              </a:rPr>
              <a:t>Do you note any change over time?</a:t>
            </a:r>
          </a:p>
          <a:p>
            <a:r>
              <a:rPr lang="en-US" sz="2800" dirty="0" smtClean="0">
                <a:latin typeface="+mj-lt"/>
              </a:rPr>
              <a:t>What insights are gained into children’s ideas, questions and strategies?</a:t>
            </a:r>
          </a:p>
          <a:p>
            <a:r>
              <a:rPr lang="en-US" sz="2800" dirty="0" smtClean="0">
                <a:latin typeface="+mj-lt"/>
              </a:rPr>
              <a:t>How might/does the teacher build on these?</a:t>
            </a:r>
          </a:p>
        </p:txBody>
      </p:sp>
    </p:spTree>
    <p:extLst>
      <p:ext uri="{BB962C8B-B14F-4D97-AF65-F5344CB8AC3E}">
        <p14:creationId xmlns:p14="http://schemas.microsoft.com/office/powerpoint/2010/main" val="106334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00B050"/>
                </a:solidFill>
              </a:rPr>
              <a:t>Ice Balloons: Children age 5-6</a:t>
            </a:r>
            <a:br>
              <a:rPr lang="en-US" sz="3200" b="1" dirty="0" smtClean="0">
                <a:solidFill>
                  <a:srgbClr val="00B050"/>
                </a:solidFill>
              </a:rPr>
            </a:br>
            <a:r>
              <a:rPr lang="en-US" sz="3200" b="1" dirty="0" smtClean="0">
                <a:solidFill>
                  <a:srgbClr val="00B050"/>
                </a:solidFill>
              </a:rPr>
              <a:t>Exploring ice</a:t>
            </a:r>
            <a:endParaRPr lang="en-US" sz="3200" b="1" dirty="0">
              <a:solidFill>
                <a:srgbClr val="00B050"/>
              </a:solidFill>
            </a:endParaRPr>
          </a:p>
        </p:txBody>
      </p:sp>
      <p:pic>
        <p:nvPicPr>
          <p:cNvPr id="9" name="Content Placeholder 8" descr="C:\Users\drossis\Desktop\Untitled.png"/>
          <p:cNvPicPr>
            <a:picLocks noGrp="1"/>
          </p:cNvPicPr>
          <p:nvPr>
            <p:ph idx="1"/>
          </p:nvPr>
        </p:nvPicPr>
        <p:blipFill>
          <a:blip r:embed="rId3">
            <a:extLst>
              <a:ext uri="{28A0092B-C50C-407E-A947-70E740481C1C}">
                <a14:useLocalDpi xmlns:a14="http://schemas.microsoft.com/office/drawing/2010/main" val="0"/>
              </a:ext>
            </a:extLst>
          </a:blip>
          <a:srcRect l="2043" r="2043"/>
          <a:stretch>
            <a:fillRect/>
          </a:stretch>
        </p:blipFill>
        <p:spPr bwMode="auto">
          <a:prstGeom prst="rect">
            <a:avLst/>
          </a:prstGeom>
          <a:noFill/>
          <a:ln>
            <a:noFill/>
          </a:ln>
        </p:spPr>
      </p:pic>
    </p:spTree>
    <p:extLst>
      <p:ext uri="{BB962C8B-B14F-4D97-AF65-F5344CB8AC3E}">
        <p14:creationId xmlns:p14="http://schemas.microsoft.com/office/powerpoint/2010/main" val="1001998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5770984" cy="1282154"/>
          </a:xfrm>
        </p:spPr>
        <p:txBody>
          <a:bodyPr>
            <a:normAutofit/>
          </a:bodyPr>
          <a:lstStyle/>
          <a:p>
            <a:r>
              <a:rPr lang="en-US" sz="3200" b="1" dirty="0" smtClean="0">
                <a:solidFill>
                  <a:srgbClr val="00B050"/>
                </a:solidFill>
              </a:rPr>
              <a:t>Sun distance: Children age 5 </a:t>
            </a:r>
            <a:endParaRPr lang="en-US" sz="3200" b="1" dirty="0">
              <a:solidFill>
                <a:srgbClr val="00B050"/>
              </a:solidFill>
            </a:endParaRPr>
          </a:p>
        </p:txBody>
      </p:sp>
      <p:pic>
        <p:nvPicPr>
          <p:cNvPr id="4" name="Content Placeholder 3"/>
          <p:cNvPicPr>
            <a:picLocks noGrp="1" noChangeAspect="1"/>
          </p:cNvPicPr>
          <p:nvPr>
            <p:ph idx="1"/>
          </p:nvPr>
        </p:nvPicPr>
        <p:blipFill>
          <a:blip r:embed="rId3"/>
          <a:srcRect t="6273" b="6273"/>
          <a:stretch>
            <a:fillRect/>
          </a:stretch>
        </p:blipFill>
        <p:spPr>
          <a:xfrm>
            <a:off x="467544" y="2492896"/>
            <a:ext cx="4843492" cy="2376264"/>
          </a:xfrm>
        </p:spPr>
      </p:pic>
      <p:pic>
        <p:nvPicPr>
          <p:cNvPr id="6" name="Picture 5"/>
          <p:cNvPicPr>
            <a:picLocks noChangeAspect="1"/>
          </p:cNvPicPr>
          <p:nvPr/>
        </p:nvPicPr>
        <p:blipFill>
          <a:blip r:embed="rId4"/>
          <a:stretch>
            <a:fillRect/>
          </a:stretch>
        </p:blipFill>
        <p:spPr>
          <a:xfrm>
            <a:off x="5436096" y="1268760"/>
            <a:ext cx="2731696" cy="4869160"/>
          </a:xfrm>
          <a:prstGeom prst="rect">
            <a:avLst/>
          </a:prstGeom>
        </p:spPr>
      </p:pic>
    </p:spTree>
    <p:extLst>
      <p:ext uri="{BB962C8B-B14F-4D97-AF65-F5344CB8AC3E}">
        <p14:creationId xmlns:p14="http://schemas.microsoft.com/office/powerpoint/2010/main" val="288489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274638"/>
            <a:ext cx="5338936" cy="1282154"/>
          </a:xfrm>
        </p:spPr>
        <p:txBody>
          <a:bodyPr>
            <a:noAutofit/>
          </a:bodyPr>
          <a:lstStyle/>
          <a:p>
            <a:r>
              <a:rPr lang="en-US" sz="3200" b="1" dirty="0" smtClean="0">
                <a:solidFill>
                  <a:srgbClr val="00B050"/>
                </a:solidFill>
              </a:rPr>
              <a:t>Building blocks: Children age 5</a:t>
            </a:r>
            <a:br>
              <a:rPr lang="en-US" sz="3200" b="1" dirty="0" smtClean="0">
                <a:solidFill>
                  <a:srgbClr val="00B050"/>
                </a:solidFill>
              </a:rPr>
            </a:br>
            <a:r>
              <a:rPr lang="en-US" sz="3200" b="1" dirty="0" smtClean="0">
                <a:solidFill>
                  <a:srgbClr val="00B050"/>
                </a:solidFill>
              </a:rPr>
              <a:t>Building the Tower of Pisa</a:t>
            </a:r>
            <a:endParaRPr lang="en-US" sz="3200" b="1" dirty="0">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prstGeom prst="rect">
            <a:avLst/>
          </a:prstGeom>
          <a:noFill/>
          <a:ln>
            <a:noFill/>
          </a:ln>
        </p:spPr>
      </p:pic>
    </p:spTree>
    <p:extLst>
      <p:ext uri="{BB962C8B-B14F-4D97-AF65-F5344CB8AC3E}">
        <p14:creationId xmlns:p14="http://schemas.microsoft.com/office/powerpoint/2010/main" val="371972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smtClean="0">
                <a:solidFill>
                  <a:srgbClr val="00B050"/>
                </a:solidFill>
              </a:rPr>
              <a:t>Beebot</a:t>
            </a:r>
            <a:r>
              <a:rPr lang="en-US" sz="2800" b="1" dirty="0" smtClean="0">
                <a:solidFill>
                  <a:srgbClr val="00B050"/>
                </a:solidFill>
              </a:rPr>
              <a:t>: Children age 3-4</a:t>
            </a:r>
            <a:br>
              <a:rPr lang="en-US" sz="2800" b="1" dirty="0" smtClean="0">
                <a:solidFill>
                  <a:srgbClr val="00B050"/>
                </a:solidFill>
              </a:rPr>
            </a:br>
            <a:r>
              <a:rPr lang="en-US" sz="2800" b="1" dirty="0" smtClean="0">
                <a:solidFill>
                  <a:srgbClr val="00B050"/>
                </a:solidFill>
              </a:rPr>
              <a:t>Taking the </a:t>
            </a:r>
            <a:r>
              <a:rPr lang="en-US" sz="2800" b="1" dirty="0" err="1" smtClean="0">
                <a:solidFill>
                  <a:srgbClr val="00B050"/>
                </a:solidFill>
              </a:rPr>
              <a:t>Beebot</a:t>
            </a:r>
            <a:r>
              <a:rPr lang="en-US" sz="2800" b="1" dirty="0" smtClean="0">
                <a:solidFill>
                  <a:srgbClr val="00B050"/>
                </a:solidFill>
              </a:rPr>
              <a:t> to the Planets</a:t>
            </a:r>
            <a:endParaRPr lang="en-US" sz="2800" b="1" dirty="0">
              <a:solidFill>
                <a:srgbClr val="00B050"/>
              </a:solidFill>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t="31601" b="31601"/>
          <a:stretch>
            <a:fillRect/>
          </a:stretch>
        </p:blipFill>
        <p:spPr bwMode="auto">
          <a:prstGeom prst="rect">
            <a:avLst/>
          </a:prstGeom>
          <a:noFill/>
          <a:ln>
            <a:noFill/>
          </a:ln>
        </p:spPr>
      </p:pic>
    </p:spTree>
    <p:extLst>
      <p:ext uri="{BB962C8B-B14F-4D97-AF65-F5344CB8AC3E}">
        <p14:creationId xmlns:p14="http://schemas.microsoft.com/office/powerpoint/2010/main" val="306335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188640"/>
            <a:ext cx="5915000" cy="1282154"/>
          </a:xfrm>
        </p:spPr>
        <p:txBody>
          <a:bodyPr>
            <a:noAutofit/>
          </a:bodyPr>
          <a:lstStyle/>
          <a:p>
            <a:r>
              <a:rPr lang="en-US" sz="2800" b="1" dirty="0" smtClean="0">
                <a:solidFill>
                  <a:srgbClr val="00B050"/>
                </a:solidFill>
              </a:rPr>
              <a:t>Connecting Inquiry Based Science Education and Creative Approaches</a:t>
            </a:r>
            <a:endParaRPr lang="en-US" sz="1600" dirty="0"/>
          </a:p>
        </p:txBody>
      </p:sp>
      <p:sp>
        <p:nvSpPr>
          <p:cNvPr id="3" name="Text Placeholder 2"/>
          <p:cNvSpPr>
            <a:spLocks noGrp="1"/>
          </p:cNvSpPr>
          <p:nvPr>
            <p:ph type="body" idx="1"/>
          </p:nvPr>
        </p:nvSpPr>
        <p:spPr/>
        <p:txBody>
          <a:bodyPr>
            <a:normAutofit fontScale="92500"/>
          </a:bodyPr>
          <a:lstStyle/>
          <a:p>
            <a:r>
              <a:rPr lang="en-US" b="0" dirty="0">
                <a:latin typeface="+mj-lt"/>
              </a:rPr>
              <a:t>Inquiry-based Science Education</a:t>
            </a:r>
          </a:p>
        </p:txBody>
      </p:sp>
      <p:sp>
        <p:nvSpPr>
          <p:cNvPr id="4" name="Content Placeholder 3"/>
          <p:cNvSpPr>
            <a:spLocks noGrp="1"/>
          </p:cNvSpPr>
          <p:nvPr>
            <p:ph sz="half" idx="2"/>
          </p:nvPr>
        </p:nvSpPr>
        <p:spPr>
          <a:xfrm>
            <a:off x="457200" y="2420887"/>
            <a:ext cx="4040188" cy="2808313"/>
          </a:xfrm>
        </p:spPr>
        <p:txBody>
          <a:bodyPr>
            <a:normAutofit lnSpcReduction="10000"/>
          </a:bodyPr>
          <a:lstStyle/>
          <a:p>
            <a:r>
              <a:rPr lang="en-US" sz="2000" dirty="0">
                <a:latin typeface="+mj-lt"/>
              </a:rPr>
              <a:t>Questioning</a:t>
            </a:r>
          </a:p>
          <a:p>
            <a:r>
              <a:rPr lang="en-US" sz="2000" dirty="0">
                <a:latin typeface="+mj-lt"/>
              </a:rPr>
              <a:t>Designing and planning investigations</a:t>
            </a:r>
          </a:p>
          <a:p>
            <a:r>
              <a:rPr lang="en-US" sz="2000" dirty="0">
                <a:latin typeface="+mj-lt"/>
              </a:rPr>
              <a:t>Gathering evidence</a:t>
            </a:r>
          </a:p>
          <a:p>
            <a:r>
              <a:rPr lang="en-US" sz="2000" dirty="0">
                <a:latin typeface="+mj-lt"/>
              </a:rPr>
              <a:t>Making connections</a:t>
            </a:r>
          </a:p>
          <a:p>
            <a:r>
              <a:rPr lang="en-US" sz="2000" dirty="0">
                <a:latin typeface="+mj-lt"/>
              </a:rPr>
              <a:t>Explaining evidence</a:t>
            </a:r>
          </a:p>
          <a:p>
            <a:r>
              <a:rPr lang="en-US" sz="2000" dirty="0">
                <a:latin typeface="+mj-lt"/>
              </a:rPr>
              <a:t>Communicating explanations</a:t>
            </a:r>
          </a:p>
          <a:p>
            <a:pPr>
              <a:buNone/>
            </a:pPr>
            <a:r>
              <a:rPr lang="en-US" sz="2000" dirty="0" smtClean="0">
                <a:latin typeface="+mj-lt"/>
              </a:rPr>
              <a:t>(</a:t>
            </a:r>
            <a:r>
              <a:rPr lang="en-US" sz="2000" dirty="0">
                <a:latin typeface="+mj-lt"/>
              </a:rPr>
              <a:t>for example </a:t>
            </a:r>
            <a:r>
              <a:rPr lang="en-US" sz="2000" dirty="0" err="1">
                <a:latin typeface="+mj-lt"/>
              </a:rPr>
              <a:t>Minner</a:t>
            </a:r>
            <a:r>
              <a:rPr lang="en-US" sz="2000" dirty="0">
                <a:latin typeface="+mj-lt"/>
              </a:rPr>
              <a:t> et al 2010)</a:t>
            </a:r>
          </a:p>
          <a:p>
            <a:pPr marL="0" indent="0">
              <a:buNone/>
            </a:pPr>
            <a:endParaRPr lang="en-US" dirty="0"/>
          </a:p>
        </p:txBody>
      </p:sp>
      <p:sp>
        <p:nvSpPr>
          <p:cNvPr id="5" name="Text Placeholder 4"/>
          <p:cNvSpPr>
            <a:spLocks noGrp="1"/>
          </p:cNvSpPr>
          <p:nvPr>
            <p:ph type="body" sz="quarter" idx="3"/>
          </p:nvPr>
        </p:nvSpPr>
        <p:spPr/>
        <p:txBody>
          <a:bodyPr>
            <a:normAutofit/>
          </a:bodyPr>
          <a:lstStyle/>
          <a:p>
            <a:r>
              <a:rPr lang="en-US" sz="2200" b="0" dirty="0">
                <a:latin typeface="+mj-lt"/>
              </a:rPr>
              <a:t>Creative </a:t>
            </a:r>
            <a:r>
              <a:rPr lang="en-US" sz="2200" b="0" dirty="0" smtClean="0">
                <a:latin typeface="+mj-lt"/>
              </a:rPr>
              <a:t>Dispositions</a:t>
            </a:r>
            <a:endParaRPr lang="en-US" sz="2200" b="0" dirty="0">
              <a:latin typeface="+mj-lt"/>
            </a:endParaRPr>
          </a:p>
        </p:txBody>
      </p:sp>
      <p:sp>
        <p:nvSpPr>
          <p:cNvPr id="6" name="Content Placeholder 5"/>
          <p:cNvSpPr>
            <a:spLocks noGrp="1"/>
          </p:cNvSpPr>
          <p:nvPr>
            <p:ph sz="quarter" idx="4"/>
          </p:nvPr>
        </p:nvSpPr>
        <p:spPr>
          <a:xfrm>
            <a:off x="4645025" y="2195357"/>
            <a:ext cx="4041775" cy="3951288"/>
          </a:xfrm>
        </p:spPr>
        <p:txBody>
          <a:bodyPr>
            <a:normAutofit/>
          </a:bodyPr>
          <a:lstStyle/>
          <a:p>
            <a:r>
              <a:rPr lang="en-US" sz="2000" dirty="0">
                <a:latin typeface="+mj-lt"/>
              </a:rPr>
              <a:t>Sense of initiative</a:t>
            </a:r>
          </a:p>
          <a:p>
            <a:r>
              <a:rPr lang="en-US" sz="2000" dirty="0">
                <a:latin typeface="+mj-lt"/>
              </a:rPr>
              <a:t>Motivation</a:t>
            </a:r>
          </a:p>
          <a:p>
            <a:r>
              <a:rPr lang="en-US" sz="2000" dirty="0">
                <a:latin typeface="+mj-lt"/>
              </a:rPr>
              <a:t>Ability to come up with something new</a:t>
            </a:r>
          </a:p>
          <a:p>
            <a:r>
              <a:rPr lang="en-US" sz="2000" dirty="0">
                <a:latin typeface="+mj-lt"/>
              </a:rPr>
              <a:t>Making connections</a:t>
            </a:r>
          </a:p>
          <a:p>
            <a:r>
              <a:rPr lang="en-US" sz="2000" dirty="0">
                <a:latin typeface="+mj-lt"/>
              </a:rPr>
              <a:t>Imagination</a:t>
            </a:r>
          </a:p>
          <a:p>
            <a:r>
              <a:rPr lang="en-US" sz="2000" dirty="0">
                <a:latin typeface="+mj-lt"/>
              </a:rPr>
              <a:t>Curiosity</a:t>
            </a:r>
          </a:p>
          <a:p>
            <a:r>
              <a:rPr lang="en-US" sz="2000" dirty="0">
                <a:latin typeface="+mj-lt"/>
              </a:rPr>
              <a:t>Ability to work together</a:t>
            </a:r>
          </a:p>
          <a:p>
            <a:r>
              <a:rPr lang="en-US" sz="2000" dirty="0">
                <a:latin typeface="+mj-lt"/>
              </a:rPr>
              <a:t>Thinking skills</a:t>
            </a:r>
          </a:p>
          <a:p>
            <a:pPr>
              <a:buNone/>
            </a:pPr>
            <a:r>
              <a:rPr lang="en-US" sz="2000" dirty="0">
                <a:latin typeface="+mj-lt"/>
              </a:rPr>
              <a:t>(for example Chappell et al 2008)</a:t>
            </a:r>
          </a:p>
          <a:p>
            <a:endParaRPr lang="en-US" dirty="0"/>
          </a:p>
        </p:txBody>
      </p:sp>
      <p:sp>
        <p:nvSpPr>
          <p:cNvPr id="8" name="Oval Callout 7"/>
          <p:cNvSpPr/>
          <p:nvPr/>
        </p:nvSpPr>
        <p:spPr>
          <a:xfrm>
            <a:off x="251520" y="5229200"/>
            <a:ext cx="3074640" cy="936104"/>
          </a:xfrm>
          <a:prstGeom prst="wedgeEllipseCallout">
            <a:avLst>
              <a:gd name="adj1" fmla="val 80771"/>
              <a:gd name="adj2" fmla="val -78116"/>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latin typeface="+mj-lt"/>
              </a:rPr>
              <a:t>From Creative Little Scientists, 2012</a:t>
            </a:r>
            <a:endParaRPr lang="en-US" dirty="0">
              <a:latin typeface="+mj-lt"/>
            </a:endParaRPr>
          </a:p>
        </p:txBody>
      </p:sp>
    </p:spTree>
    <p:extLst>
      <p:ext uri="{BB962C8B-B14F-4D97-AF65-F5344CB8AC3E}">
        <p14:creationId xmlns:p14="http://schemas.microsoft.com/office/powerpoint/2010/main" val="1712369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844824"/>
            <a:ext cx="8218488" cy="3528392"/>
          </a:xfrm>
        </p:spPr>
        <p:txBody>
          <a:bodyPr>
            <a:normAutofit/>
          </a:bodyPr>
          <a:lstStyle/>
          <a:p>
            <a:pPr eaLnBrk="0" fontAlgn="base" hangingPunct="0">
              <a:spcBef>
                <a:spcPct val="0"/>
              </a:spcBef>
              <a:spcAft>
                <a:spcPct val="0"/>
              </a:spcAft>
            </a:pPr>
            <a:r>
              <a:rPr lang="en-US" sz="2800" kern="0" dirty="0" smtClean="0">
                <a:latin typeface="+mj-lt"/>
              </a:rPr>
              <a:t>Use </a:t>
            </a:r>
            <a:r>
              <a:rPr lang="en-US" sz="2800" kern="0" dirty="0">
                <a:latin typeface="+mj-lt"/>
              </a:rPr>
              <a:t>sufficient “wait time” after asking a question.</a:t>
            </a:r>
          </a:p>
          <a:p>
            <a:pPr eaLnBrk="0" fontAlgn="base" hangingPunct="0">
              <a:spcBef>
                <a:spcPct val="0"/>
              </a:spcBef>
              <a:spcAft>
                <a:spcPct val="0"/>
              </a:spcAft>
            </a:pPr>
            <a:r>
              <a:rPr lang="en-US" sz="2800" kern="0" dirty="0" smtClean="0">
                <a:latin typeface="+mj-lt"/>
              </a:rPr>
              <a:t>Accept </a:t>
            </a:r>
            <a:r>
              <a:rPr lang="en-US" sz="2800" kern="0" dirty="0">
                <a:latin typeface="+mj-lt"/>
              </a:rPr>
              <a:t>all ideas as equally worthy </a:t>
            </a:r>
            <a:r>
              <a:rPr lang="en-US" sz="2800" kern="0" dirty="0" smtClean="0">
                <a:latin typeface="+mj-lt"/>
              </a:rPr>
              <a:t>of consideration</a:t>
            </a:r>
            <a:r>
              <a:rPr lang="en-US" sz="2800" kern="0" dirty="0">
                <a:latin typeface="+mj-lt"/>
              </a:rPr>
              <a:t>, whether scientifically </a:t>
            </a:r>
            <a:r>
              <a:rPr lang="en-US" sz="2800" kern="0" dirty="0" smtClean="0">
                <a:latin typeface="+mj-lt"/>
              </a:rPr>
              <a:t>correct or </a:t>
            </a:r>
            <a:r>
              <a:rPr lang="en-US" sz="2800" kern="0" dirty="0">
                <a:latin typeface="+mj-lt"/>
              </a:rPr>
              <a:t>not.</a:t>
            </a:r>
          </a:p>
          <a:p>
            <a:pPr eaLnBrk="0" fontAlgn="base" hangingPunct="0">
              <a:spcBef>
                <a:spcPct val="0"/>
              </a:spcBef>
              <a:spcAft>
                <a:spcPct val="0"/>
              </a:spcAft>
            </a:pPr>
            <a:r>
              <a:rPr lang="en-US" sz="2800" kern="0" dirty="0" smtClean="0">
                <a:latin typeface="+mj-lt"/>
              </a:rPr>
              <a:t>Consider </a:t>
            </a:r>
            <a:r>
              <a:rPr lang="en-US" sz="2800" kern="0" dirty="0">
                <a:latin typeface="+mj-lt"/>
              </a:rPr>
              <a:t>ideas collectively as “our” ideas; </a:t>
            </a:r>
            <a:r>
              <a:rPr lang="en-US" sz="2800" kern="0" dirty="0" smtClean="0">
                <a:latin typeface="+mj-lt"/>
              </a:rPr>
              <a:t>don’t identify </a:t>
            </a:r>
            <a:r>
              <a:rPr lang="en-US" sz="2800" kern="0" dirty="0">
                <a:latin typeface="+mj-lt"/>
              </a:rPr>
              <a:t>them with individual students.</a:t>
            </a:r>
          </a:p>
          <a:p>
            <a:pPr eaLnBrk="0" fontAlgn="base" hangingPunct="0">
              <a:spcBef>
                <a:spcPct val="0"/>
              </a:spcBef>
              <a:spcAft>
                <a:spcPct val="0"/>
              </a:spcAft>
            </a:pPr>
            <a:r>
              <a:rPr lang="en-US" sz="2800" kern="0" dirty="0" smtClean="0">
                <a:latin typeface="+mj-lt"/>
              </a:rPr>
              <a:t>Set </a:t>
            </a:r>
            <a:r>
              <a:rPr lang="en-US" sz="2800" kern="0" dirty="0">
                <a:latin typeface="+mj-lt"/>
              </a:rPr>
              <a:t>an example by being patient, </a:t>
            </a:r>
            <a:r>
              <a:rPr lang="en-US" sz="2800" kern="0" dirty="0" smtClean="0">
                <a:latin typeface="+mj-lt"/>
              </a:rPr>
              <a:t>sympathetic, encouraging</a:t>
            </a:r>
            <a:r>
              <a:rPr lang="en-US" sz="2800" kern="0" dirty="0">
                <a:latin typeface="+mj-lt"/>
              </a:rPr>
              <a:t>, and fair.</a:t>
            </a:r>
            <a:endParaRPr lang="en-GB" sz="2800" kern="0" dirty="0">
              <a:latin typeface="+mj-lt"/>
            </a:endParaRP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n-GB" sz="4000" kern="0" dirty="0" smtClean="0">
                <a:effectLst/>
              </a:rPr>
              <a:t>Create an Atmosphere for Sharing Ideas</a:t>
            </a:r>
            <a:endParaRPr lang="en-GB" sz="4000" kern="0" dirty="0">
              <a:effectLst/>
            </a:endParaRPr>
          </a:p>
        </p:txBody>
      </p:sp>
      <p:sp>
        <p:nvSpPr>
          <p:cNvPr id="2" name="Rectangle 1"/>
          <p:cNvSpPr/>
          <p:nvPr/>
        </p:nvSpPr>
        <p:spPr>
          <a:xfrm>
            <a:off x="755576" y="5589240"/>
            <a:ext cx="763284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smtClean="0"/>
              <a:t>Note: </a:t>
            </a:r>
            <a:r>
              <a:rPr lang="en-US" dirty="0"/>
              <a:t>T</a:t>
            </a:r>
            <a:r>
              <a:rPr lang="en-US" dirty="0" smtClean="0"/>
              <a:t>hese materials were produced by the  INSTITUTE FOR INQUIRY</a:t>
            </a:r>
          </a:p>
          <a:p>
            <a:pPr algn="ctr"/>
            <a:r>
              <a:rPr lang="en-US" dirty="0" smtClean="0">
                <a:hlinkClick r:id="rId3"/>
              </a:rPr>
              <a:t>www.exploratorium.edu/ifi</a:t>
            </a:r>
            <a:r>
              <a:rPr lang="en-US" dirty="0" smtClean="0"/>
              <a:t>   </a:t>
            </a:r>
          </a:p>
          <a:p>
            <a:pPr algn="ctr"/>
            <a:r>
              <a:rPr lang="en-US" dirty="0" smtClean="0"/>
              <a:t>Assessing </a:t>
            </a:r>
            <a:r>
              <a:rPr lang="en-US" dirty="0"/>
              <a:t>for learning III Effective </a:t>
            </a:r>
            <a:r>
              <a:rPr lang="en-US" dirty="0" smtClean="0"/>
              <a:t>questioning (M7)</a:t>
            </a:r>
            <a:endParaRPr lang="en-US" dirty="0"/>
          </a:p>
        </p:txBody>
      </p:sp>
    </p:spTree>
    <p:extLst>
      <p:ext uri="{BB962C8B-B14F-4D97-AF65-F5344CB8AC3E}">
        <p14:creationId xmlns:p14="http://schemas.microsoft.com/office/powerpoint/2010/main" val="666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en-US" sz="4000" kern="0" dirty="0">
                <a:effectLst/>
              </a:rPr>
              <a:t>Take-Home </a:t>
            </a:r>
            <a:r>
              <a:rPr lang="en-US" sz="4000" kern="0" dirty="0" smtClean="0">
                <a:effectLst/>
              </a:rPr>
              <a:t>Messages </a:t>
            </a:r>
            <a:endParaRPr lang="en-GB" sz="4000" kern="0" dirty="0">
              <a:effectLst/>
            </a:endParaRPr>
          </a:p>
        </p:txBody>
      </p:sp>
      <p:sp>
        <p:nvSpPr>
          <p:cNvPr id="5" name="Content Placeholder 4"/>
          <p:cNvSpPr>
            <a:spLocks noGrp="1"/>
          </p:cNvSpPr>
          <p:nvPr>
            <p:ph idx="4294967295"/>
          </p:nvPr>
        </p:nvSpPr>
        <p:spPr>
          <a:xfrm>
            <a:off x="467544" y="1516279"/>
            <a:ext cx="8229600" cy="3784930"/>
          </a:xfrm>
        </p:spPr>
        <p:txBody>
          <a:bodyPr>
            <a:normAutofit lnSpcReduction="10000"/>
          </a:bodyPr>
          <a:lstStyle/>
          <a:p>
            <a:r>
              <a:rPr lang="en-US" sz="2200" kern="0" dirty="0">
                <a:latin typeface="Arial" charset="0"/>
              </a:rPr>
              <a:t>The </a:t>
            </a:r>
            <a:r>
              <a:rPr lang="en-US" sz="2400" kern="0" dirty="0">
                <a:latin typeface="+mj-lt"/>
              </a:rPr>
              <a:t>way in which questions are expressed determines what happens as a result—whether they elicit a student’s understanding, lead to action and use of process skills, or are answered by recall of facts</a:t>
            </a:r>
            <a:r>
              <a:rPr lang="en-US" sz="2400" kern="0" dirty="0" smtClean="0">
                <a:latin typeface="+mj-lt"/>
              </a:rPr>
              <a:t>.</a:t>
            </a:r>
          </a:p>
          <a:p>
            <a:r>
              <a:rPr lang="en-US" sz="2400" dirty="0" smtClean="0">
                <a:latin typeface="+mj-lt"/>
              </a:rPr>
              <a:t>Questions that invite students to express their own ideas are open-ended and person </a:t>
            </a:r>
            <a:r>
              <a:rPr lang="en-US" sz="2400" dirty="0" err="1" smtClean="0">
                <a:latin typeface="+mj-lt"/>
              </a:rPr>
              <a:t>centred</a:t>
            </a:r>
            <a:r>
              <a:rPr lang="en-US" sz="2400" dirty="0" smtClean="0">
                <a:latin typeface="+mj-lt"/>
              </a:rPr>
              <a:t>.</a:t>
            </a:r>
          </a:p>
          <a:p>
            <a:r>
              <a:rPr lang="en-US" sz="2400" kern="0" dirty="0">
                <a:latin typeface="+mj-lt"/>
              </a:rPr>
              <a:t>Thoughtful questions require time for thoughtful answers</a:t>
            </a:r>
            <a:r>
              <a:rPr lang="en-US" sz="2400" kern="0" dirty="0" smtClean="0">
                <a:latin typeface="+mj-lt"/>
              </a:rPr>
              <a:t>.</a:t>
            </a:r>
          </a:p>
          <a:p>
            <a:r>
              <a:rPr lang="en-US" sz="2400" kern="0" dirty="0">
                <a:latin typeface="+mj-lt"/>
              </a:rPr>
              <a:t>Teacher reactions to student answers, and the general ethos of the classroom, can encourage students to openly express their ideas</a:t>
            </a:r>
            <a:r>
              <a:rPr lang="en-US" sz="2400" kern="0" dirty="0" smtClean="0">
                <a:latin typeface="+mj-lt"/>
              </a:rPr>
              <a:t>.</a:t>
            </a:r>
            <a:endParaRPr lang="en-US" sz="2400" kern="0" dirty="0">
              <a:latin typeface="+mj-lt"/>
            </a:endParaRPr>
          </a:p>
          <a:p>
            <a:endParaRPr lang="en-US" dirty="0"/>
          </a:p>
        </p:txBody>
      </p:sp>
      <p:sp>
        <p:nvSpPr>
          <p:cNvPr id="6" name="Rectangle 5"/>
          <p:cNvSpPr/>
          <p:nvPr/>
        </p:nvSpPr>
        <p:spPr>
          <a:xfrm>
            <a:off x="827584" y="5405380"/>
            <a:ext cx="7632848"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Note: These materials were produced by the  INSTITUTE FOR INQUIRY</a:t>
            </a:r>
          </a:p>
          <a:p>
            <a:pPr algn="ctr"/>
            <a:r>
              <a:rPr lang="en-US" dirty="0" smtClean="0">
                <a:hlinkClick r:id="rId3"/>
              </a:rPr>
              <a:t>www.exploratorium.edu/ifi</a:t>
            </a:r>
            <a:r>
              <a:rPr lang="en-US" dirty="0" smtClean="0"/>
              <a:t>   </a:t>
            </a:r>
            <a:endParaRPr lang="en-US" dirty="0"/>
          </a:p>
          <a:p>
            <a:pPr algn="ctr"/>
            <a:r>
              <a:rPr lang="en-US" dirty="0"/>
              <a:t>Assessing for learning III Effective </a:t>
            </a:r>
            <a:r>
              <a:rPr lang="en-US" dirty="0" smtClean="0"/>
              <a:t>questioning (M8)</a:t>
            </a:r>
            <a:endParaRPr lang="en-US" dirty="0"/>
          </a:p>
        </p:txBody>
      </p:sp>
    </p:spTree>
    <p:extLst>
      <p:ext uri="{BB962C8B-B14F-4D97-AF65-F5344CB8AC3E}">
        <p14:creationId xmlns:p14="http://schemas.microsoft.com/office/powerpoint/2010/main" val="51822547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solidFill>
                  <a:srgbClr val="008000"/>
                </a:solidFill>
              </a:rPr>
              <a:t>Implications</a:t>
            </a:r>
            <a:r>
              <a:rPr lang="en-US" sz="4000" b="1" dirty="0">
                <a:solidFill>
                  <a:srgbClr val="008000"/>
                </a:solidFill>
              </a:rPr>
              <a:t/>
            </a:r>
            <a:br>
              <a:rPr lang="en-US" sz="4000" b="1" dirty="0">
                <a:solidFill>
                  <a:srgbClr val="008000"/>
                </a:solidFill>
              </a:rPr>
            </a:br>
            <a:r>
              <a:rPr lang="en-US" sz="3100" b="1" dirty="0" smtClean="0">
                <a:solidFill>
                  <a:srgbClr val="008000"/>
                </a:solidFill>
              </a:rPr>
              <a:t>Planning questions you might ask</a:t>
            </a:r>
            <a:endParaRPr lang="en-US" sz="3100" b="1" dirty="0">
              <a:solidFill>
                <a:srgbClr val="008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latin typeface="+mj-lt"/>
              </a:rPr>
              <a:t>Take a recent science activity you have taught or observed,  or one you are planning.</a:t>
            </a:r>
          </a:p>
          <a:p>
            <a:pPr marL="0" indent="0">
              <a:buNone/>
            </a:pPr>
            <a:endParaRPr lang="en-US" sz="2800" dirty="0" smtClean="0">
              <a:latin typeface="+mj-lt"/>
            </a:endParaRPr>
          </a:p>
          <a:p>
            <a:pPr marL="0" indent="0">
              <a:buNone/>
            </a:pPr>
            <a:r>
              <a:rPr lang="en-US" sz="2800" dirty="0" smtClean="0">
                <a:latin typeface="+mj-lt"/>
              </a:rPr>
              <a:t>List the kinds of questions you might ask to</a:t>
            </a:r>
          </a:p>
          <a:p>
            <a:pPr marL="514350" indent="-457200"/>
            <a:r>
              <a:rPr lang="en-US" sz="2800" dirty="0" smtClean="0">
                <a:latin typeface="+mj-lt"/>
              </a:rPr>
              <a:t>foster children’s inquiry and creativity</a:t>
            </a:r>
          </a:p>
          <a:p>
            <a:pPr marL="514350" indent="-457200"/>
            <a:r>
              <a:rPr lang="en-US" sz="2800" dirty="0" smtClean="0">
                <a:latin typeface="+mj-lt"/>
              </a:rPr>
              <a:t>gain insights into children’s reasoning</a:t>
            </a:r>
          </a:p>
          <a:p>
            <a:pPr marL="514350" indent="-457200"/>
            <a:r>
              <a:rPr lang="en-US" sz="2800" dirty="0" smtClean="0">
                <a:latin typeface="+mj-lt"/>
              </a:rPr>
              <a:t>Encourage children to reflect on their learning?</a:t>
            </a:r>
          </a:p>
          <a:p>
            <a:endParaRPr lang="en-US" dirty="0"/>
          </a:p>
        </p:txBody>
      </p:sp>
    </p:spTree>
    <p:extLst>
      <p:ext uri="{BB962C8B-B14F-4D97-AF65-F5344CB8AC3E}">
        <p14:creationId xmlns:p14="http://schemas.microsoft.com/office/powerpoint/2010/main" val="2514273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Reflections</a:t>
            </a:r>
            <a:endParaRPr lang="nl-BE"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a:bodyPr>
          <a:lstStyle/>
          <a:p>
            <a:r>
              <a:rPr lang="nl-BE" sz="2400" dirty="0" smtClean="0">
                <a:latin typeface="+mj-lt"/>
              </a:rPr>
              <a:t>Look back at your original post-its as a group – anything you might add? Add in any additional comments or issues in another colour (pen/post it).</a:t>
            </a:r>
          </a:p>
          <a:p>
            <a:r>
              <a:rPr lang="nl-BE" sz="2400" dirty="0" smtClean="0">
                <a:latin typeface="+mj-lt"/>
              </a:rPr>
              <a:t>In what ways did the different activities in this module help you to reflect on the role of questioning in your early years science classroom? </a:t>
            </a:r>
          </a:p>
          <a:p>
            <a:r>
              <a:rPr lang="nl-BE" sz="2400" dirty="0">
                <a:latin typeface="+mj-lt"/>
              </a:rPr>
              <a:t>In what ways did they help you to reflect on ways of promoting creativity in early years science education? </a:t>
            </a:r>
          </a:p>
          <a:p>
            <a:r>
              <a:rPr lang="en-US" sz="2400" dirty="0">
                <a:latin typeface="+mj-lt"/>
              </a:rPr>
              <a:t>How far have the aims of the module been met?</a:t>
            </a:r>
          </a:p>
        </p:txBody>
      </p:sp>
    </p:spTree>
    <p:extLst>
      <p:ext uri="{BB962C8B-B14F-4D97-AF65-F5344CB8AC3E}">
        <p14:creationId xmlns:p14="http://schemas.microsoft.com/office/powerpoint/2010/main" val="13742480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en-US" sz="3600" b="1" dirty="0" smtClean="0">
                <a:solidFill>
                  <a:srgbClr val="00B050"/>
                </a:solidFill>
              </a:rPr>
              <a:t>Further information</a:t>
            </a:r>
            <a:endParaRPr lang="en-US"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92500" lnSpcReduction="10000"/>
          </a:bodyPr>
          <a:lstStyle/>
          <a:p>
            <a:pPr marL="0" indent="0">
              <a:lnSpc>
                <a:spcPct val="120000"/>
              </a:lnSpc>
              <a:buNone/>
            </a:pPr>
            <a:r>
              <a:rPr lang="en-US" sz="3100" b="1" dirty="0">
                <a:solidFill>
                  <a:srgbClr val="FF0000"/>
                </a:solidFill>
                <a:latin typeface="+mj-lt"/>
              </a:rPr>
              <a:t>Creative </a:t>
            </a:r>
            <a:r>
              <a:rPr lang="en-US" sz="3100" b="1" dirty="0" smtClean="0">
                <a:solidFill>
                  <a:srgbClr val="FF0000"/>
                </a:solidFill>
                <a:latin typeface="+mj-lt"/>
              </a:rPr>
              <a:t>Little Scientists </a:t>
            </a:r>
          </a:p>
          <a:p>
            <a:pPr marL="0" indent="0">
              <a:lnSpc>
                <a:spcPct val="120000"/>
              </a:lnSpc>
              <a:buNone/>
            </a:pPr>
            <a:r>
              <a:rPr lang="en-US" sz="2600" dirty="0" smtClean="0">
                <a:solidFill>
                  <a:srgbClr val="FF0000"/>
                </a:solidFill>
                <a:latin typeface="+mj-lt"/>
              </a:rPr>
              <a:t>(FP7 EU project 2011 – 2014)</a:t>
            </a:r>
            <a:endParaRPr lang="en-US" sz="2600" dirty="0">
              <a:solidFill>
                <a:srgbClr val="FF0000"/>
              </a:solidFill>
              <a:latin typeface="+mj-lt"/>
            </a:endParaRPr>
          </a:p>
          <a:p>
            <a:pPr marL="0" indent="0">
              <a:lnSpc>
                <a:spcPct val="110000"/>
              </a:lnSpc>
              <a:buNone/>
            </a:pPr>
            <a:r>
              <a:rPr lang="en-US" sz="2600" dirty="0">
                <a:latin typeface="+mj-lt"/>
              </a:rPr>
              <a:t>Design principles and exemplar materials based on fieldwork </a:t>
            </a:r>
            <a:r>
              <a:rPr lang="en-US" sz="2600" dirty="0" err="1">
                <a:latin typeface="+mj-lt"/>
                <a:hlinkClick r:id="rId3"/>
              </a:rPr>
              <a:t>www.creative</a:t>
            </a:r>
            <a:r>
              <a:rPr lang="en-US" sz="2600" dirty="0">
                <a:latin typeface="+mj-lt"/>
                <a:hlinkClick r:id="rId3"/>
              </a:rPr>
              <a:t>-little-</a:t>
            </a:r>
            <a:r>
              <a:rPr lang="en-US" sz="2600" dirty="0" err="1">
                <a:latin typeface="+mj-lt"/>
                <a:hlinkClick r:id="rId3"/>
              </a:rPr>
              <a:t>scientists.eu</a:t>
            </a:r>
            <a:endParaRPr lang="en-US" sz="2600" dirty="0">
              <a:latin typeface="+mj-lt"/>
            </a:endParaRPr>
          </a:p>
          <a:p>
            <a:pPr marL="0" indent="0">
              <a:buNone/>
            </a:pPr>
            <a:endParaRPr lang="en-US" sz="2600" dirty="0">
              <a:latin typeface="+mj-lt"/>
            </a:endParaRPr>
          </a:p>
          <a:p>
            <a:pPr marL="0" indent="0">
              <a:buNone/>
            </a:pPr>
            <a:r>
              <a:rPr lang="en-US" sz="3100" b="1" dirty="0">
                <a:solidFill>
                  <a:srgbClr val="FF0000"/>
                </a:solidFill>
                <a:latin typeface="+mj-lt"/>
              </a:rPr>
              <a:t>Creativity in Early Years Science Education</a:t>
            </a:r>
          </a:p>
          <a:p>
            <a:pPr marL="0" indent="0">
              <a:buNone/>
            </a:pPr>
            <a:r>
              <a:rPr lang="en-US" sz="2600" dirty="0" smtClean="0">
                <a:solidFill>
                  <a:srgbClr val="FF0000"/>
                </a:solidFill>
                <a:latin typeface="+mj-lt"/>
              </a:rPr>
              <a:t>(Erasmus+ EU project 2014 </a:t>
            </a:r>
            <a:r>
              <a:rPr lang="en-US" sz="2600" dirty="0">
                <a:solidFill>
                  <a:srgbClr val="FF0000"/>
                </a:solidFill>
              </a:rPr>
              <a:t>– </a:t>
            </a:r>
            <a:r>
              <a:rPr lang="en-US" sz="2600" dirty="0" smtClean="0">
                <a:solidFill>
                  <a:srgbClr val="FF0000"/>
                </a:solidFill>
                <a:latin typeface="+mj-lt"/>
              </a:rPr>
              <a:t>2017</a:t>
            </a:r>
            <a:r>
              <a:rPr lang="en-US" sz="2600" dirty="0">
                <a:solidFill>
                  <a:srgbClr val="FF0000"/>
                </a:solidFill>
                <a:latin typeface="+mj-lt"/>
              </a:rPr>
              <a:t>)</a:t>
            </a:r>
          </a:p>
          <a:p>
            <a:pPr marL="0" indent="0">
              <a:lnSpc>
                <a:spcPct val="110000"/>
              </a:lnSpc>
              <a:buNone/>
            </a:pPr>
            <a:r>
              <a:rPr lang="en-US" sz="2600" dirty="0" smtClean="0">
                <a:latin typeface="+mj-lt"/>
              </a:rPr>
              <a:t>Curriculum Materials and Training  Materials </a:t>
            </a:r>
            <a:r>
              <a:rPr lang="en-US" sz="2600" dirty="0">
                <a:latin typeface="+mj-lt"/>
              </a:rPr>
              <a:t>for </a:t>
            </a:r>
            <a:r>
              <a:rPr lang="en-US" sz="2600" dirty="0" smtClean="0">
                <a:latin typeface="+mj-lt"/>
              </a:rPr>
              <a:t>teacher CPD </a:t>
            </a:r>
            <a:r>
              <a:rPr lang="en-US" sz="2600" dirty="0">
                <a:latin typeface="+mj-lt"/>
              </a:rPr>
              <a:t>to promote creative approaches to early years </a:t>
            </a:r>
            <a:r>
              <a:rPr lang="en-US" sz="2600" dirty="0" smtClean="0">
                <a:latin typeface="+mj-lt"/>
              </a:rPr>
              <a:t>science </a:t>
            </a:r>
            <a:r>
              <a:rPr lang="en-US" sz="2600" dirty="0" smtClean="0">
                <a:latin typeface="+mj-lt"/>
                <a:hlinkClick r:id="rId4"/>
              </a:rPr>
              <a:t>www.ceys‐project.eu</a:t>
            </a:r>
            <a:r>
              <a:rPr lang="en-US" sz="2600" dirty="0" smtClean="0">
                <a:latin typeface="+mj-lt"/>
              </a:rPr>
              <a:t> </a:t>
            </a:r>
          </a:p>
          <a:p>
            <a:pPr marL="0" indent="0">
              <a:buNone/>
            </a:pPr>
            <a:endParaRPr lang="en-US" sz="2600"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657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THANK YOU!</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0421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en-US" sz="1600" dirty="0" smtClean="0">
                <a:solidFill>
                  <a:prstClr val="black"/>
                </a:solidFill>
              </a:rPr>
              <a:t>	</a:t>
            </a:r>
            <a:r>
              <a:rPr lang="en-US" sz="1400" dirty="0" smtClean="0">
                <a:solidFill>
                  <a:prstClr val="black"/>
                </a:solidFill>
              </a:rPr>
              <a:t>© </a:t>
            </a:r>
            <a:r>
              <a:rPr lang="en-US" sz="1400" i="1" dirty="0">
                <a:solidFill>
                  <a:prstClr val="black"/>
                </a:solidFill>
              </a:rPr>
              <a:t>2017 CREATIVITY IN EARLY YEARS SCIENCE EDUCATION </a:t>
            </a:r>
            <a:r>
              <a:rPr lang="en-US" sz="1400" i="1" dirty="0" smtClean="0">
                <a:solidFill>
                  <a:prstClr val="black"/>
                </a:solidFill>
              </a:rPr>
              <a:t>Consortium</a:t>
            </a:r>
          </a:p>
          <a:p>
            <a:pPr>
              <a:spcAft>
                <a:spcPts val="600"/>
              </a:spcAft>
              <a:tabLst>
                <a:tab pos="990600" algn="l"/>
              </a:tabLst>
            </a:pPr>
            <a:r>
              <a:rPr lang="en-US" sz="1400" dirty="0" smtClean="0">
                <a:solidFill>
                  <a:prstClr val="black"/>
                </a:solidFill>
              </a:rPr>
              <a:t>This </a:t>
            </a:r>
            <a:r>
              <a:rPr lang="en-US" sz="1400" dirty="0">
                <a:solidFill>
                  <a:prstClr val="black"/>
                </a:solidFill>
              </a:rPr>
              <a:t>work is licensed under the Creative Commons Attribution-</a:t>
            </a:r>
            <a:r>
              <a:rPr lang="en-US" sz="1400" dirty="0" err="1">
                <a:solidFill>
                  <a:prstClr val="black"/>
                </a:solidFill>
              </a:rPr>
              <a:t>NonCommercial</a:t>
            </a:r>
            <a:r>
              <a:rPr lang="en-US" sz="1400" dirty="0">
                <a:solidFill>
                  <a:prstClr val="black"/>
                </a:solidFill>
              </a:rPr>
              <a:t>-</a:t>
            </a:r>
            <a:r>
              <a:rPr lang="en-US" sz="1400" dirty="0" err="1">
                <a:solidFill>
                  <a:prstClr val="black"/>
                </a:solidFill>
              </a:rPr>
              <a:t>NoDerivatives</a:t>
            </a:r>
            <a:r>
              <a:rPr lang="en-US" sz="1400" dirty="0">
                <a:solidFill>
                  <a:prstClr val="black"/>
                </a:solidFill>
              </a:rPr>
              <a:t> 4.0 International License. To view a copy of this license, visit </a:t>
            </a:r>
            <a:r>
              <a:rPr lang="en-US" sz="1400" u="sng" dirty="0">
                <a:solidFill>
                  <a:prstClr val="black"/>
                </a:solidFill>
                <a:hlinkClick r:id="rId2"/>
              </a:rPr>
              <a:t>http://creativecommons.org/licenses/by-nc-nd/4.0/</a:t>
            </a:r>
            <a:r>
              <a:rPr lang="en-US" sz="1400" dirty="0">
                <a:solidFill>
                  <a:prstClr val="black"/>
                </a:solidFill>
              </a:rPr>
              <a:t>.</a:t>
            </a:r>
            <a:endParaRPr lang="el-GR" sz="1400" dirty="0">
              <a:solidFill>
                <a:prstClr val="black"/>
              </a:solidFill>
            </a:endParaRPr>
          </a:p>
        </p:txBody>
      </p:sp>
      <p:sp>
        <p:nvSpPr>
          <p:cNvPr id="2" name="Title 1"/>
          <p:cNvSpPr>
            <a:spLocks noGrp="1"/>
          </p:cNvSpPr>
          <p:nvPr>
            <p:ph type="title"/>
          </p:nvPr>
        </p:nvSpPr>
        <p:spPr>
          <a:xfrm>
            <a:off x="722313" y="1628801"/>
            <a:ext cx="7772400" cy="3456383"/>
          </a:xfrm>
        </p:spPr>
        <p:txBody>
          <a:bodyPr>
            <a:normAutofit fontScale="90000"/>
          </a:bodyPr>
          <a:lstStyle/>
          <a:p>
            <a:r>
              <a:rPr lang="en-US" sz="3600" i="1" dirty="0" smtClean="0">
                <a:solidFill>
                  <a:srgbClr val="00B050"/>
                </a:solidFill>
              </a:rPr>
              <a:t>Acknowledgements</a:t>
            </a:r>
            <a:r>
              <a:rPr lang="en-US" sz="2800" i="1" dirty="0" smtClean="0">
                <a:solidFill>
                  <a:srgbClr val="00B050"/>
                </a:solidFill>
              </a:rPr>
              <a:t/>
            </a:r>
            <a:br>
              <a:rPr lang="en-US" sz="2800" i="1" dirty="0" smtClean="0">
                <a:solidFill>
                  <a:srgbClr val="00B050"/>
                </a:solidFill>
              </a:rPr>
            </a:br>
            <a:r>
              <a:rPr lang="en-US" sz="1200" dirty="0"/>
              <a:t/>
            </a:r>
            <a:br>
              <a:rPr lang="en-US" sz="1200" dirty="0"/>
            </a:br>
            <a:r>
              <a:rPr lang="en-US" sz="3100" dirty="0" smtClean="0">
                <a:solidFill>
                  <a:srgbClr val="FF0000"/>
                </a:solidFill>
              </a:rPr>
              <a:t>Creativity </a:t>
            </a:r>
            <a:r>
              <a:rPr lang="en-US" sz="3100" dirty="0">
                <a:solidFill>
                  <a:srgbClr val="FF0000"/>
                </a:solidFill>
              </a:rPr>
              <a:t>in Early Years Science </a:t>
            </a:r>
            <a:r>
              <a:rPr lang="en-US" sz="3100" dirty="0" smtClean="0">
                <a:solidFill>
                  <a:srgbClr val="FF0000"/>
                </a:solidFill>
              </a:rPr>
              <a:t>EDUCATION (2014-2017</a:t>
            </a:r>
            <a:r>
              <a:rPr lang="en-US" sz="3100" dirty="0">
                <a:solidFill>
                  <a:srgbClr val="FF0000"/>
                </a:solidFill>
              </a:rPr>
              <a:t>) </a:t>
            </a:r>
            <a:br>
              <a:rPr lang="en-US" sz="3100" dirty="0">
                <a:solidFill>
                  <a:srgbClr val="FF0000"/>
                </a:solidFill>
              </a:rPr>
            </a:br>
            <a:r>
              <a:rPr lang="en-US" sz="3100" dirty="0" smtClean="0">
                <a:hlinkClick r:id="rId3"/>
              </a:rPr>
              <a:t>www.ceys-project.eu</a:t>
            </a: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1800" dirty="0"/>
              <a:t> </a:t>
            </a:r>
            <a:br>
              <a:rPr lang="en-US" sz="1800" dirty="0"/>
            </a:br>
            <a:endParaRPr lang="en-US" sz="1800" i="1" dirty="0">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4071952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00B050"/>
                </a:solidFill>
              </a:rPr>
              <a:t>Conceptual Framework</a:t>
            </a:r>
            <a:endParaRPr lang="en-US" b="1" dirty="0">
              <a:solidFill>
                <a:srgbClr val="00B050"/>
              </a:solidFill>
            </a:endParaRPr>
          </a:p>
        </p:txBody>
      </p:sp>
      <p:sp>
        <p:nvSpPr>
          <p:cNvPr id="4" name="TextBox 3"/>
          <p:cNvSpPr txBox="1"/>
          <p:nvPr/>
        </p:nvSpPr>
        <p:spPr>
          <a:xfrm>
            <a:off x="755576" y="5661248"/>
            <a:ext cx="7881727" cy="369332"/>
          </a:xfrm>
          <a:prstGeom prst="rect">
            <a:avLst/>
          </a:prstGeom>
          <a:noFill/>
        </p:spPr>
        <p:txBody>
          <a:bodyPr wrap="square" rtlCol="0">
            <a:spAutoFit/>
          </a:bodyPr>
          <a:lstStyle/>
          <a:p>
            <a:pPr algn="ctr"/>
            <a:r>
              <a:rPr lang="nl-BE" dirty="0"/>
              <a:t>Creative Little </a:t>
            </a:r>
            <a:r>
              <a:rPr lang="nl-BE" dirty="0" smtClean="0"/>
              <a:t>Scientists</a:t>
            </a:r>
            <a:r>
              <a:rPr lang="nl-BE" dirty="0"/>
              <a:t> </a:t>
            </a:r>
            <a:r>
              <a:rPr lang="nl-BE" dirty="0" smtClean="0"/>
              <a:t>(2014)</a:t>
            </a:r>
            <a:endParaRPr lang="nl-BE" dirty="0"/>
          </a:p>
        </p:txBody>
      </p:sp>
    </p:spTree>
    <p:extLst>
      <p:ext uri="{BB962C8B-B14F-4D97-AF65-F5344CB8AC3E}">
        <p14:creationId xmlns:p14="http://schemas.microsoft.com/office/powerpoint/2010/main" val="1546443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solidFill>
                  <a:srgbClr val="00B050"/>
                </a:solidFill>
              </a:rPr>
              <a:t>Synergies between inquiry-based </a:t>
            </a:r>
            <a:br>
              <a:rPr lang="en-US" sz="3100" b="1" dirty="0">
                <a:solidFill>
                  <a:srgbClr val="00B050"/>
                </a:solidFill>
              </a:rPr>
            </a:br>
            <a:r>
              <a:rPr lang="en-US" sz="3100" b="1" dirty="0">
                <a:solidFill>
                  <a:srgbClr val="00B050"/>
                </a:solidFill>
              </a:rPr>
              <a:t>and creative </a:t>
            </a:r>
            <a:r>
              <a:rPr lang="en-US" sz="3100" b="1" dirty="0" smtClean="0">
                <a:solidFill>
                  <a:srgbClr val="00B050"/>
                </a:solidFill>
              </a:rPr>
              <a:t>approaches</a:t>
            </a:r>
            <a:r>
              <a:rPr lang="en-US" sz="2800" b="1" dirty="0" smtClean="0">
                <a:solidFill>
                  <a:srgbClr val="00B050"/>
                </a:solidFill>
              </a:rPr>
              <a:t/>
            </a:r>
            <a:br>
              <a:rPr lang="en-US" sz="2800" b="1" dirty="0" smtClean="0">
                <a:solidFill>
                  <a:srgbClr val="00B050"/>
                </a:solidFill>
              </a:rPr>
            </a:br>
            <a:r>
              <a:rPr lang="en-US" sz="1600" dirty="0" smtClean="0"/>
              <a:t>From the </a:t>
            </a:r>
            <a:r>
              <a:rPr lang="en-US" sz="1600" dirty="0"/>
              <a:t>Conceptual </a:t>
            </a:r>
            <a:r>
              <a:rPr lang="en-US" sz="1600" dirty="0" smtClean="0"/>
              <a:t>Framework adopted </a:t>
            </a:r>
            <a:r>
              <a:rPr lang="en-US" sz="1600" dirty="0"/>
              <a:t>by the CEYS Project (Creative Little Scientists, 2012)</a:t>
            </a:r>
            <a:endParaRPr lang="en-US" sz="1600" b="1" dirty="0">
              <a:solidFill>
                <a:srgbClr val="00B050"/>
              </a:solidFill>
            </a:endParaRPr>
          </a:p>
        </p:txBody>
      </p:sp>
      <p:sp>
        <p:nvSpPr>
          <p:cNvPr id="3" name="Content Placeholder 2"/>
          <p:cNvSpPr>
            <a:spLocks noGrp="1"/>
          </p:cNvSpPr>
          <p:nvPr>
            <p:ph idx="1"/>
          </p:nvPr>
        </p:nvSpPr>
        <p:spPr/>
        <p:txBody>
          <a:bodyPr>
            <a:normAutofit lnSpcReduction="10000"/>
          </a:bodyPr>
          <a:lstStyle/>
          <a:p>
            <a:r>
              <a:rPr lang="nl-BE" sz="2800" dirty="0">
                <a:latin typeface="+mj-lt"/>
              </a:rPr>
              <a:t>Play and exploration</a:t>
            </a:r>
          </a:p>
          <a:p>
            <a:r>
              <a:rPr lang="nl-BE" sz="2800" dirty="0">
                <a:latin typeface="+mj-lt"/>
              </a:rPr>
              <a:t>Motivation and affect</a:t>
            </a:r>
          </a:p>
          <a:p>
            <a:r>
              <a:rPr lang="nl-BE" sz="2800" dirty="0">
                <a:latin typeface="+mj-lt"/>
              </a:rPr>
              <a:t>Dialogue and collaboration</a:t>
            </a:r>
          </a:p>
          <a:p>
            <a:r>
              <a:rPr lang="nl-BE" sz="2800" dirty="0">
                <a:latin typeface="+mj-lt"/>
              </a:rPr>
              <a:t>Problem solving and agency</a:t>
            </a:r>
          </a:p>
          <a:p>
            <a:r>
              <a:rPr lang="nl-BE" sz="2800" dirty="0">
                <a:latin typeface="+mj-lt"/>
              </a:rPr>
              <a:t>Questioning and curiosity</a:t>
            </a:r>
          </a:p>
          <a:p>
            <a:r>
              <a:rPr lang="nl-BE" sz="2800" dirty="0">
                <a:latin typeface="+mj-lt"/>
              </a:rPr>
              <a:t>Reflection and reasoning</a:t>
            </a:r>
          </a:p>
          <a:p>
            <a:r>
              <a:rPr lang="nl-BE" sz="2800" dirty="0">
                <a:latin typeface="+mj-lt"/>
              </a:rPr>
              <a:t>Teacher scaffolding and involvement</a:t>
            </a:r>
          </a:p>
          <a:p>
            <a:r>
              <a:rPr lang="nl-BE" sz="2800" dirty="0">
                <a:latin typeface="+mj-lt"/>
              </a:rPr>
              <a:t>Assessment for learning</a:t>
            </a:r>
          </a:p>
          <a:p>
            <a:endParaRPr lang="en-US" dirty="0"/>
          </a:p>
        </p:txBody>
      </p:sp>
    </p:spTree>
    <p:extLst>
      <p:ext uri="{BB962C8B-B14F-4D97-AF65-F5344CB8AC3E}">
        <p14:creationId xmlns:p14="http://schemas.microsoft.com/office/powerpoint/2010/main" val="12490760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4000" b="1" dirty="0" smtClean="0">
                <a:solidFill>
                  <a:srgbClr val="00B050"/>
                </a:solidFill>
              </a:rPr>
              <a:t>Rationale for the module</a:t>
            </a:r>
            <a:endParaRPr lang="nl-BE" sz="4000" b="1" dirty="0">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rmAutofit fontScale="85000" lnSpcReduction="20000"/>
          </a:bodyPr>
          <a:lstStyle/>
          <a:p>
            <a:r>
              <a:rPr lang="nl-BE" sz="3100" dirty="0" smtClean="0">
                <a:latin typeface="+mj-lt"/>
              </a:rPr>
              <a:t>Central role of questioning within both creative and inquiry-based approaches</a:t>
            </a:r>
          </a:p>
          <a:p>
            <a:r>
              <a:rPr lang="nl-BE" sz="3100" dirty="0" smtClean="0">
                <a:latin typeface="+mj-lt"/>
              </a:rPr>
              <a:t>Evidence of children’s curiosity and questioning from a very young age</a:t>
            </a:r>
          </a:p>
          <a:p>
            <a:r>
              <a:rPr lang="nl-BE" sz="3100" dirty="0" smtClean="0">
                <a:latin typeface="+mj-lt"/>
              </a:rPr>
              <a:t>Concern to sustain and build on this in education</a:t>
            </a:r>
          </a:p>
          <a:p>
            <a:r>
              <a:rPr lang="nl-BE" sz="3100" dirty="0" smtClean="0">
                <a:latin typeface="+mj-lt"/>
              </a:rPr>
              <a:t>Need for a supportive context to formulate ideas and questions</a:t>
            </a:r>
          </a:p>
          <a:p>
            <a:r>
              <a:rPr lang="nl-BE" sz="3100" dirty="0">
                <a:latin typeface="+mj-lt"/>
              </a:rPr>
              <a:t>Importance of recognising and valuing children’s questions – both explicit and implicit in their actions, drawings, gestures</a:t>
            </a:r>
          </a:p>
          <a:p>
            <a:r>
              <a:rPr lang="nl-BE" sz="3100" dirty="0" smtClean="0">
                <a:latin typeface="+mj-lt"/>
              </a:rPr>
              <a:t>Challenges in working out how to build on their questions</a:t>
            </a:r>
          </a:p>
          <a:p>
            <a:pPr marL="0" indent="0">
              <a:buNone/>
            </a:pPr>
            <a:endParaRPr lang="nl-BE" dirty="0" smtClean="0"/>
          </a:p>
          <a:p>
            <a:endParaRPr lang="nl-BE" dirty="0"/>
          </a:p>
        </p:txBody>
      </p:sp>
    </p:spTree>
    <p:extLst>
      <p:ext uri="{BB962C8B-B14F-4D97-AF65-F5344CB8AC3E}">
        <p14:creationId xmlns:p14="http://schemas.microsoft.com/office/powerpoint/2010/main" val="4252970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317" b="13317"/>
          <a:stretch>
            <a:fillRect/>
          </a:stretch>
        </p:blipFill>
        <p:spPr>
          <a:xfrm>
            <a:off x="467544" y="260648"/>
            <a:ext cx="4667978" cy="2572653"/>
          </a:xfrm>
        </p:spPr>
      </p:pic>
      <p:pic>
        <p:nvPicPr>
          <p:cNvPr id="6" name="Picture 5"/>
          <p:cNvPicPr>
            <a:picLocks noChangeAspect="1"/>
          </p:cNvPicPr>
          <p:nvPr/>
        </p:nvPicPr>
        <p:blipFill>
          <a:blip r:embed="rId4"/>
          <a:stretch>
            <a:fillRect/>
          </a:stretch>
        </p:blipFill>
        <p:spPr>
          <a:xfrm>
            <a:off x="3165960" y="3973135"/>
            <a:ext cx="3594967" cy="2696225"/>
          </a:xfrm>
          <a:prstGeom prst="rect">
            <a:avLst/>
          </a:prstGeom>
        </p:spPr>
      </p:pic>
      <p:pic>
        <p:nvPicPr>
          <p:cNvPr id="8" name="Picture 7"/>
          <p:cNvPicPr>
            <a:picLocks noChangeAspect="1"/>
          </p:cNvPicPr>
          <p:nvPr/>
        </p:nvPicPr>
        <p:blipFill>
          <a:blip r:embed="rId5"/>
          <a:stretch>
            <a:fillRect/>
          </a:stretch>
        </p:blipFill>
        <p:spPr>
          <a:xfrm>
            <a:off x="467544" y="3115545"/>
            <a:ext cx="2697601" cy="3553815"/>
          </a:xfrm>
          <a:prstGeom prst="rect">
            <a:avLst/>
          </a:prstGeom>
        </p:spPr>
      </p:pic>
      <p:pic>
        <p:nvPicPr>
          <p:cNvPr id="9" name="Picture 8"/>
          <p:cNvPicPr>
            <a:picLocks noChangeAspect="1"/>
          </p:cNvPicPr>
          <p:nvPr/>
        </p:nvPicPr>
        <p:blipFill>
          <a:blip r:embed="rId6"/>
          <a:stretch>
            <a:fillRect/>
          </a:stretch>
        </p:blipFill>
        <p:spPr>
          <a:xfrm>
            <a:off x="5018479" y="260648"/>
            <a:ext cx="3843069" cy="3017731"/>
          </a:xfrm>
          <a:prstGeom prst="rect">
            <a:avLst/>
          </a:prstGeom>
        </p:spPr>
      </p:pic>
      <p:pic>
        <p:nvPicPr>
          <p:cNvPr id="10" name="Picture 9"/>
          <p:cNvPicPr>
            <a:picLocks noChangeAspect="1"/>
          </p:cNvPicPr>
          <p:nvPr/>
        </p:nvPicPr>
        <p:blipFill>
          <a:blip r:embed="rId7"/>
          <a:stretch>
            <a:fillRect/>
          </a:stretch>
        </p:blipFill>
        <p:spPr>
          <a:xfrm>
            <a:off x="6415446" y="3372714"/>
            <a:ext cx="2472483" cy="3296645"/>
          </a:xfrm>
          <a:prstGeom prst="rect">
            <a:avLst/>
          </a:prstGeom>
        </p:spPr>
      </p:pic>
      <p:sp>
        <p:nvSpPr>
          <p:cNvPr id="13" name="Oval 12"/>
          <p:cNvSpPr/>
          <p:nvPr/>
        </p:nvSpPr>
        <p:spPr>
          <a:xfrm>
            <a:off x="3213088" y="2572768"/>
            <a:ext cx="2941710" cy="17477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latin typeface="+mj-lt"/>
              </a:rPr>
              <a:t>Building on children’s </a:t>
            </a:r>
            <a:r>
              <a:rPr lang="en-US" dirty="0" smtClean="0">
                <a:latin typeface="+mj-lt"/>
              </a:rPr>
              <a:t>play and exploration </a:t>
            </a:r>
            <a:r>
              <a:rPr lang="en-US" dirty="0">
                <a:latin typeface="+mj-lt"/>
              </a:rPr>
              <a:t>of the world </a:t>
            </a:r>
          </a:p>
          <a:p>
            <a:pPr algn="ctr"/>
            <a:r>
              <a:rPr lang="en-US" dirty="0">
                <a:latin typeface="+mj-lt"/>
              </a:rPr>
              <a:t>around them</a:t>
            </a:r>
          </a:p>
        </p:txBody>
      </p:sp>
    </p:spTree>
    <p:extLst>
      <p:ext uri="{BB962C8B-B14F-4D97-AF65-F5344CB8AC3E}">
        <p14:creationId xmlns:p14="http://schemas.microsoft.com/office/powerpoint/2010/main" val="145070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Aims of the module</a:t>
            </a:r>
            <a:endParaRPr lang="en-US"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pPr lvl="0">
              <a:lnSpc>
                <a:spcPct val="120000"/>
              </a:lnSpc>
            </a:pPr>
            <a:r>
              <a:rPr lang="en-US" sz="3000" dirty="0" smtClean="0">
                <a:latin typeface="+mj-lt"/>
              </a:rPr>
              <a:t>Introduce </a:t>
            </a:r>
            <a:r>
              <a:rPr lang="en-US" sz="3000" dirty="0">
                <a:latin typeface="+mj-lt"/>
              </a:rPr>
              <a:t>participants to the </a:t>
            </a:r>
            <a:r>
              <a:rPr lang="en-US" sz="3000" b="1" dirty="0">
                <a:solidFill>
                  <a:srgbClr val="00B050"/>
                </a:solidFill>
                <a:latin typeface="+mj-lt"/>
              </a:rPr>
              <a:t>roles of questioning </a:t>
            </a:r>
            <a:r>
              <a:rPr lang="en-US" sz="3000" dirty="0">
                <a:latin typeface="+mj-lt"/>
              </a:rPr>
              <a:t>by both children and teachers in inquiry-based and creative approaches to early years science education.</a:t>
            </a:r>
            <a:endParaRPr lang="en-GB" sz="3000" dirty="0">
              <a:latin typeface="+mj-lt"/>
            </a:endParaRPr>
          </a:p>
          <a:p>
            <a:pPr lvl="0">
              <a:lnSpc>
                <a:spcPct val="120000"/>
              </a:lnSpc>
            </a:pPr>
            <a:r>
              <a:rPr lang="en-US" sz="3000" dirty="0">
                <a:latin typeface="+mj-lt"/>
              </a:rPr>
              <a:t>Share strategies </a:t>
            </a:r>
            <a:r>
              <a:rPr lang="en-US" sz="3000" b="1" dirty="0">
                <a:solidFill>
                  <a:srgbClr val="00B050"/>
                </a:solidFill>
                <a:latin typeface="+mj-lt"/>
              </a:rPr>
              <a:t>for stimulating, recognizing and building on children’s questions.</a:t>
            </a:r>
            <a:endParaRPr lang="en-GB" sz="3000" b="1" dirty="0">
              <a:solidFill>
                <a:srgbClr val="00B050"/>
              </a:solidFill>
              <a:latin typeface="+mj-lt"/>
            </a:endParaRPr>
          </a:p>
          <a:p>
            <a:pPr lvl="0">
              <a:lnSpc>
                <a:spcPct val="120000"/>
              </a:lnSpc>
            </a:pPr>
            <a:r>
              <a:rPr lang="en-US" sz="3000" dirty="0">
                <a:latin typeface="+mj-lt"/>
              </a:rPr>
              <a:t>Increase awareness of </a:t>
            </a:r>
            <a:r>
              <a:rPr lang="en-US" sz="3000" b="1" dirty="0">
                <a:solidFill>
                  <a:srgbClr val="00B050"/>
                </a:solidFill>
                <a:latin typeface="+mj-lt"/>
              </a:rPr>
              <a:t>different forms of questioning </a:t>
            </a:r>
            <a:r>
              <a:rPr lang="en-US" sz="3000" dirty="0">
                <a:latin typeface="+mj-lt"/>
              </a:rPr>
              <a:t>teachers can employ to scaffold children’s creativity and independence in generating and evaluating ideas.</a:t>
            </a:r>
            <a:endParaRPr lang="en-GB" sz="3000" dirty="0">
              <a:latin typeface="+mj-lt"/>
            </a:endParaRPr>
          </a:p>
          <a:p>
            <a:endParaRPr lang="en-US" dirty="0"/>
          </a:p>
        </p:txBody>
      </p:sp>
    </p:spTree>
    <p:extLst>
      <p:ext uri="{BB962C8B-B14F-4D97-AF65-F5344CB8AC3E}">
        <p14:creationId xmlns:p14="http://schemas.microsoft.com/office/powerpoint/2010/main" val="266568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solidFill>
                  <a:srgbClr val="00B050"/>
                </a:solidFill>
              </a:rPr>
              <a:t>Links </a:t>
            </a:r>
            <a:r>
              <a:rPr lang="nl-BE" sz="3200" b="1" smtClean="0">
                <a:solidFill>
                  <a:srgbClr val="00B050"/>
                </a:solidFill>
              </a:rPr>
              <a:t>to Content Design </a:t>
            </a:r>
            <a:r>
              <a:rPr lang="nl-BE" sz="3200" b="1" dirty="0" smtClean="0">
                <a:solidFill>
                  <a:srgbClr val="00B050"/>
                </a:solidFill>
              </a:rPr>
              <a:t>Principles and Outcomes 1</a:t>
            </a:r>
            <a:endParaRPr lang="nl-BE" sz="3200" b="1" dirty="0">
              <a:solidFill>
                <a:srgbClr val="00B050"/>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en-US" sz="2800" dirty="0">
                <a:latin typeface="+mj-lt"/>
              </a:rPr>
              <a:t>6. Teacher education should provide pedagogical content knowledge to stimulate inquiry and problem solving in science and mathematics education. </a:t>
            </a:r>
            <a:endParaRPr lang="en-GB" sz="2800" dirty="0">
              <a:latin typeface="+mj-lt"/>
            </a:endParaRPr>
          </a:p>
          <a:p>
            <a:pPr marL="457200" lvl="1" indent="0">
              <a:buNone/>
            </a:pPr>
            <a:r>
              <a:rPr lang="en-GB" sz="2400" dirty="0" smtClean="0">
                <a:latin typeface="+mj-lt"/>
              </a:rPr>
              <a:t>6.3 Teachers </a:t>
            </a:r>
            <a:r>
              <a:rPr lang="en-GB" sz="2400" dirty="0">
                <a:latin typeface="+mj-lt"/>
              </a:rPr>
              <a:t>should be able </a:t>
            </a:r>
            <a:r>
              <a:rPr lang="en-GB" sz="2400" dirty="0">
                <a:solidFill>
                  <a:srgbClr val="FF0000"/>
                </a:solidFill>
                <a:latin typeface="+mj-lt"/>
              </a:rPr>
              <a:t>to recognise the key roles of children’s questioning and existing ideas </a:t>
            </a:r>
            <a:r>
              <a:rPr lang="en-GB" sz="2400" dirty="0">
                <a:latin typeface="+mj-lt"/>
              </a:rPr>
              <a:t>(both implicit and explicit) of science and mathematics. </a:t>
            </a:r>
          </a:p>
          <a:p>
            <a:pPr marL="457200" lvl="1" indent="0">
              <a:buNone/>
            </a:pPr>
            <a:r>
              <a:rPr lang="en-GB" sz="2400" dirty="0">
                <a:latin typeface="+mj-lt"/>
              </a:rPr>
              <a:t>6.4 Teachers should be able to use a variety of strategies for </a:t>
            </a:r>
            <a:r>
              <a:rPr lang="en-GB" sz="2400" dirty="0">
                <a:solidFill>
                  <a:srgbClr val="FF0000"/>
                </a:solidFill>
                <a:latin typeface="+mj-lt"/>
              </a:rPr>
              <a:t>eliciting and building on children’s questions and ideas during inquiry processes </a:t>
            </a:r>
            <a:r>
              <a:rPr lang="en-GB" sz="2400" dirty="0">
                <a:latin typeface="+mj-lt"/>
              </a:rPr>
              <a:t>(before, during and after explorations and investigations).</a:t>
            </a:r>
          </a:p>
          <a:p>
            <a:pPr marL="0" indent="0">
              <a:buClr>
                <a:srgbClr val="00B050"/>
              </a:buClr>
              <a:buNone/>
            </a:pPr>
            <a:endParaRPr lang="nl-BE" dirty="0"/>
          </a:p>
        </p:txBody>
      </p:sp>
    </p:spTree>
    <p:extLst>
      <p:ext uri="{BB962C8B-B14F-4D97-AF65-F5344CB8AC3E}">
        <p14:creationId xmlns:p14="http://schemas.microsoft.com/office/powerpoint/2010/main" val="22363081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2122</TotalTime>
  <Words>3108</Words>
  <Application>Microsoft Macintosh PowerPoint</Application>
  <PresentationFormat>On-screen Show (4:3)</PresentationFormat>
  <Paragraphs>272</Paragraphs>
  <Slides>36</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39" baseType="lpstr">
      <vt:lpstr>1_Custom Design</vt:lpstr>
      <vt:lpstr>Theme1</vt:lpstr>
      <vt:lpstr>Acrobat Document</vt:lpstr>
      <vt:lpstr>Training Module 1  Using questions of teachers  and children</vt:lpstr>
      <vt:lpstr>Introduction to the CEYS project (use dependent on context)</vt:lpstr>
      <vt:lpstr>Connecting Inquiry Based Science Education and Creative Approaches</vt:lpstr>
      <vt:lpstr>Conceptual Framework</vt:lpstr>
      <vt:lpstr>Synergies between inquiry-based  and creative approaches From the Conceptual Framework adopted by the CEYS Project (Creative Little Scientists, 2012)</vt:lpstr>
      <vt:lpstr>Rationale for the module</vt:lpstr>
      <vt:lpstr>PowerPoint Presentation</vt:lpstr>
      <vt:lpstr>Aims of the module</vt:lpstr>
      <vt:lpstr>Links to Content Design Principles and Outcomes 1</vt:lpstr>
      <vt:lpstr>Links to Content Design Principles and Outcomes 2</vt:lpstr>
      <vt:lpstr>Links to Content Design Principles and Outcomes 3</vt:lpstr>
      <vt:lpstr>Module outline</vt:lpstr>
      <vt:lpstr>Sharing experiences of stimulating and building on children’s ideas and questions </vt:lpstr>
      <vt:lpstr>Discussion of classroom examples</vt:lpstr>
      <vt:lpstr>SandBox: Children age 3 Materials in the sand corner,  including real bricks, tools</vt:lpstr>
      <vt:lpstr>Water Inquiry: children age 6 Planning experiments to show that ice and steam both come from water</vt:lpstr>
      <vt:lpstr>Cars and Ramps: Children age 3-4 set up outside</vt:lpstr>
      <vt:lpstr>Sound: Children age 7-9 Exploring ways to make sounds</vt:lpstr>
      <vt:lpstr>Sharing responses – implications for planning? (linked to Pedagogical Model from Siraj-Blatchford) (2002))</vt:lpstr>
      <vt:lpstr>PowerPoint Presentation</vt:lpstr>
      <vt:lpstr>How might such approaches foster creativity in learning?</vt:lpstr>
      <vt:lpstr>Creativity in early science and mathematics</vt:lpstr>
      <vt:lpstr>PowerPoint Presentation</vt:lpstr>
      <vt:lpstr>Sorting questions</vt:lpstr>
      <vt:lpstr>Analysis of teacher questioning Eliciting thinking and fostering creativity and inquiry</vt:lpstr>
      <vt:lpstr>Ice Balloons: Children age 5-6 Exploring ice</vt:lpstr>
      <vt:lpstr>Sun distance: Children age 5 </vt:lpstr>
      <vt:lpstr>Building blocks: Children age 5 Building the Tower of Pisa</vt:lpstr>
      <vt:lpstr>Beebot: Children age 3-4 Taking the Beebot to the Planets</vt:lpstr>
      <vt:lpstr>PowerPoint Presentation</vt:lpstr>
      <vt:lpstr>PowerPoint Presentation</vt:lpstr>
      <vt:lpstr>Implications Planning questions you might ask</vt:lpstr>
      <vt:lpstr>Reflections</vt:lpstr>
      <vt:lpstr>Further information</vt:lpstr>
      <vt:lpstr>THANK YOU!</vt:lpstr>
      <vt:lpstr>Acknowledgements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Esme Glauert</cp:lastModifiedBy>
  <cp:revision>129</cp:revision>
  <cp:lastPrinted>2015-07-10T16:39:34Z</cp:lastPrinted>
  <dcterms:created xsi:type="dcterms:W3CDTF">2014-03-19T22:20:04Z</dcterms:created>
  <dcterms:modified xsi:type="dcterms:W3CDTF">2017-10-20T13:46:02Z</dcterms:modified>
</cp:coreProperties>
</file>