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embeddings/oleObject2.bin" ContentType="application/vnd.openxmlformats-officedocument.oleObject"/>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39"/>
  </p:notesMasterIdLst>
  <p:sldIdLst>
    <p:sldId id="372" r:id="rId4"/>
    <p:sldId id="358" r:id="rId5"/>
    <p:sldId id="373" r:id="rId6"/>
    <p:sldId id="359" r:id="rId7"/>
    <p:sldId id="364" r:id="rId8"/>
    <p:sldId id="335" r:id="rId9"/>
    <p:sldId id="336" r:id="rId10"/>
    <p:sldId id="371" r:id="rId11"/>
    <p:sldId id="337" r:id="rId12"/>
    <p:sldId id="338" r:id="rId13"/>
    <p:sldId id="339" r:id="rId14"/>
    <p:sldId id="340" r:id="rId15"/>
    <p:sldId id="341" r:id="rId16"/>
    <p:sldId id="342" r:id="rId17"/>
    <p:sldId id="343" r:id="rId18"/>
    <p:sldId id="349" r:id="rId19"/>
    <p:sldId id="350" r:id="rId20"/>
    <p:sldId id="351" r:id="rId21"/>
    <p:sldId id="344" r:id="rId22"/>
    <p:sldId id="314" r:id="rId23"/>
    <p:sldId id="345" r:id="rId24"/>
    <p:sldId id="346" r:id="rId25"/>
    <p:sldId id="365" r:id="rId26"/>
    <p:sldId id="367" r:id="rId27"/>
    <p:sldId id="347" r:id="rId28"/>
    <p:sldId id="352" r:id="rId29"/>
    <p:sldId id="353" r:id="rId30"/>
    <p:sldId id="354" r:id="rId31"/>
    <p:sldId id="355" r:id="rId32"/>
    <p:sldId id="368" r:id="rId33"/>
    <p:sldId id="369" r:id="rId34"/>
    <p:sldId id="348" r:id="rId35"/>
    <p:sldId id="362" r:id="rId36"/>
    <p:sldId id="370" r:id="rId37"/>
    <p:sldId id="374" r:id="rId38"/>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5043" autoAdjust="0"/>
  </p:normalViewPr>
  <p:slideViewPr>
    <p:cSldViewPr>
      <p:cViewPr>
        <p:scale>
          <a:sx n="76" d="100"/>
          <a:sy n="76" d="100"/>
        </p:scale>
        <p:origin x="-80" y="-312"/>
      </p:cViewPr>
      <p:guideLst>
        <p:guide orient="horz" pos="2160"/>
        <p:guide pos="2880"/>
      </p:guideLst>
    </p:cSldViewPr>
  </p:slideViewPr>
  <p:outlineViewPr>
    <p:cViewPr>
      <p:scale>
        <a:sx n="33" d="100"/>
        <a:sy n="33" d="100"/>
      </p:scale>
      <p:origin x="0" y="22926"/>
    </p:cViewPr>
  </p:outlineViewPr>
  <p:notesTextViewPr>
    <p:cViewPr>
      <p:scale>
        <a:sx n="100" d="100"/>
        <a:sy n="100" d="100"/>
      </p:scale>
      <p:origin x="0" y="0"/>
    </p:cViewPr>
  </p:notesTextViewPr>
  <p:sorterViewPr>
    <p:cViewPr>
      <p:scale>
        <a:sx n="100" d="100"/>
        <a:sy n="100" d="100"/>
      </p:scale>
      <p:origin x="0" y="3904"/>
    </p:cViewPr>
  </p:sorterViewPr>
  <p:notesViewPr>
    <p:cSldViewPr snapToGrid="0" snapToObjects="1">
      <p:cViewPr>
        <p:scale>
          <a:sx n="161" d="100"/>
          <a:sy n="161" d="100"/>
        </p:scale>
        <p:origin x="-3496" y="401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1961399F-3A20-0F41-AA24-18FBC3435AC6}" type="datetimeFigureOut">
              <a:rPr lang="en-US" smtClean="0"/>
              <a:t>22/10/17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773FBFCC-55E6-EC45-A409-A1EF2D23683B}" type="slidenum">
              <a:rPr lang="en-US" smtClean="0"/>
              <a:t>‹nr.›</a:t>
            </a:fld>
            <a:endParaRPr lang="en-US"/>
          </a:p>
        </p:txBody>
      </p:sp>
    </p:spTree>
    <p:extLst>
      <p:ext uri="{BB962C8B-B14F-4D97-AF65-F5344CB8AC3E}">
        <p14:creationId xmlns:p14="http://schemas.microsoft.com/office/powerpoint/2010/main" val="19377561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 Id="rId3" Type="http://schemas.openxmlformats.org/officeDocument/2006/relationships/hyperlink" Target="http://www.exploratorium.edu/ifi"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 Id="rId3" Type="http://schemas.openxmlformats.org/officeDocument/2006/relationships/hyperlink" Target="http://www.exploratorium.edu/ifi"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 Id="rId3" Type="http://schemas.openxmlformats.org/officeDocument/2006/relationships/hyperlink" Target="http://www.exploratorium.edu/ifi"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r>
              <a:rPr lang="en-GB" sz="1100" b="0" kern="1200" dirty="0">
                <a:solidFill>
                  <a:schemeClr val="tx1"/>
                </a:solidFill>
                <a:effectLst/>
              </a:rPr>
              <a:t>The Creativity in Early Years Science project is a European Erasmus+ project with partner countries Greece, Romania, Belgium and the UK</a:t>
            </a:r>
          </a:p>
          <a:p>
            <a:endParaRPr lang="en-GB" sz="1100" b="0" kern="1200" dirty="0">
              <a:solidFill>
                <a:schemeClr val="tx1"/>
              </a:solidFill>
              <a:effectLst/>
            </a:endParaRPr>
          </a:p>
          <a:p>
            <a:r>
              <a:rPr lang="en-GB" sz="1100" dirty="0" smtClean="0"/>
              <a:t>As indicated – it a</a:t>
            </a:r>
            <a:r>
              <a:rPr lang="en-GB" sz="1100" b="0" kern="1200" dirty="0" smtClean="0">
                <a:solidFill>
                  <a:schemeClr val="tx1"/>
                </a:solidFill>
                <a:effectLst/>
              </a:rPr>
              <a:t>ims </a:t>
            </a:r>
            <a:r>
              <a:rPr lang="en-GB" sz="1100" b="0" kern="1200" dirty="0">
                <a:solidFill>
                  <a:schemeClr val="tx1"/>
                </a:solidFill>
                <a:effectLst/>
              </a:rPr>
              <a:t>to develop </a:t>
            </a:r>
            <a:r>
              <a:rPr lang="en-GB" sz="1100" b="0" kern="1200" dirty="0" smtClean="0">
                <a:solidFill>
                  <a:schemeClr val="tx1"/>
                </a:solidFill>
                <a:effectLst/>
              </a:rPr>
              <a:t>a European teacher professional development </a:t>
            </a:r>
            <a:r>
              <a:rPr lang="en-GB" sz="1100" b="0" kern="1200" dirty="0">
                <a:solidFill>
                  <a:schemeClr val="tx1"/>
                </a:solidFill>
                <a:effectLst/>
              </a:rPr>
              <a:t>course and accompanying materials </a:t>
            </a:r>
            <a:r>
              <a:rPr lang="en-GB" sz="1100" b="0" kern="1200" dirty="0" smtClean="0">
                <a:solidFill>
                  <a:schemeClr val="tx1"/>
                </a:solidFill>
                <a:effectLst/>
              </a:rPr>
              <a:t>to promote </a:t>
            </a:r>
            <a:r>
              <a:rPr lang="en-GB" sz="1100" b="0" kern="1200" dirty="0">
                <a:solidFill>
                  <a:schemeClr val="tx1"/>
                </a:solidFill>
                <a:effectLst/>
              </a:rPr>
              <a:t>the use of creative approaches in teaching science in preschool and early primary education (up to age of eight). </a:t>
            </a:r>
            <a:endParaRPr lang="en-GB" sz="1100" b="0" kern="1200" dirty="0" smtClean="0">
              <a:solidFill>
                <a:schemeClr val="tx1"/>
              </a:solidFill>
              <a:effectLst/>
            </a:endParaRPr>
          </a:p>
          <a:p>
            <a:endParaRPr lang="en-GB" sz="1100" b="0" kern="1200" dirty="0" smtClean="0">
              <a:solidFill>
                <a:schemeClr val="tx1"/>
              </a:solidFill>
              <a:effectLst/>
            </a:endParaRPr>
          </a:p>
          <a:p>
            <a:r>
              <a:rPr lang="en-GB" sz="1100" b="0" kern="1200" dirty="0" smtClean="0">
                <a:solidFill>
                  <a:schemeClr val="tx1"/>
                </a:solidFill>
                <a:effectLst/>
              </a:rPr>
              <a:t>It is a continuation of the project Creative Little Scientists, an FP7 EU project, where curriculum design principles</a:t>
            </a:r>
            <a:r>
              <a:rPr lang="en-GB" sz="1100" b="0" kern="1200" baseline="0" dirty="0" smtClean="0">
                <a:solidFill>
                  <a:schemeClr val="tx1"/>
                </a:solidFill>
                <a:effectLst/>
              </a:rPr>
              <a:t> to foster inquiry and creativity in science education were designed.</a:t>
            </a:r>
            <a:endParaRPr lang="en-GB" sz="1100" b="0" kern="1200" dirty="0">
              <a:solidFill>
                <a:schemeClr val="tx1"/>
              </a:solidFill>
              <a:effectLst/>
            </a:endParaRPr>
          </a:p>
          <a:p>
            <a:endParaRPr lang="en-GB" sz="1100" b="1" kern="1200" dirty="0">
              <a:solidFill>
                <a:schemeClr val="tx1"/>
              </a:solidFill>
              <a:effectLst/>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t>2</a:t>
            </a:fld>
            <a:endParaRPr lang="nl-BE"/>
          </a:p>
        </p:txBody>
      </p:sp>
    </p:spTree>
    <p:extLst>
      <p:ext uri="{BB962C8B-B14F-4D97-AF65-F5344CB8AC3E}">
        <p14:creationId xmlns:p14="http://schemas.microsoft.com/office/powerpoint/2010/main" val="1403097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endParaRPr lang="en-GB" sz="1100" b="0" kern="1200" dirty="0">
              <a:solidFill>
                <a:schemeClr val="tx1"/>
              </a:solidFill>
              <a:effectLst/>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t>12</a:t>
            </a:fld>
            <a:endParaRPr lang="nl-BE"/>
          </a:p>
        </p:txBody>
      </p:sp>
    </p:spTree>
    <p:extLst>
      <p:ext uri="{BB962C8B-B14F-4D97-AF65-F5344CB8AC3E}">
        <p14:creationId xmlns:p14="http://schemas.microsoft.com/office/powerpoint/2010/main" val="3757489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t>13</a:t>
            </a:fld>
            <a:endParaRPr lang="nl-BE"/>
          </a:p>
        </p:txBody>
      </p:sp>
    </p:spTree>
    <p:extLst>
      <p:ext uri="{BB962C8B-B14F-4D97-AF65-F5344CB8AC3E}">
        <p14:creationId xmlns:p14="http://schemas.microsoft.com/office/powerpoint/2010/main" val="4026496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aseline="0" dirty="0" smtClean="0"/>
              <a:t>Selected episodes BE Sandbox, GE Water Enquiry</a:t>
            </a:r>
          </a:p>
          <a:p>
            <a:r>
              <a:rPr lang="en-US" sz="1000" baseline="0" dirty="0" smtClean="0"/>
              <a:t>Template UK EN Cars and Ramps 323-325, UK EN Sound 366-368</a:t>
            </a:r>
          </a:p>
          <a:p>
            <a:endParaRPr lang="en-US" sz="1000" baseline="0" dirty="0" smtClean="0"/>
          </a:p>
        </p:txBody>
      </p:sp>
      <p:sp>
        <p:nvSpPr>
          <p:cNvPr id="4" name="Slide Number Placeholder 3"/>
          <p:cNvSpPr>
            <a:spLocks noGrp="1"/>
          </p:cNvSpPr>
          <p:nvPr>
            <p:ph type="sldNum" sz="quarter" idx="10"/>
          </p:nvPr>
        </p:nvSpPr>
        <p:spPr/>
        <p:txBody>
          <a:bodyPr/>
          <a:lstStyle/>
          <a:p>
            <a:fld id="{D195098B-2C0E-4FC7-88C8-090D3FA4200A}" type="slidenum">
              <a:rPr lang="nl-BE" smtClean="0"/>
              <a:t>14</a:t>
            </a:fld>
            <a:endParaRPr lang="nl-BE"/>
          </a:p>
        </p:txBody>
      </p:sp>
    </p:spTree>
    <p:extLst>
      <p:ext uri="{BB962C8B-B14F-4D97-AF65-F5344CB8AC3E}">
        <p14:creationId xmlns:p14="http://schemas.microsoft.com/office/powerpoint/2010/main" val="4053393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This first example is from Belgium  - materials in the sandbox – linked to a theme about stones.</a:t>
            </a:r>
          </a:p>
        </p:txBody>
      </p:sp>
      <p:sp>
        <p:nvSpPr>
          <p:cNvPr id="4" name="Slide Number Placeholder 3"/>
          <p:cNvSpPr>
            <a:spLocks noGrp="1"/>
          </p:cNvSpPr>
          <p:nvPr>
            <p:ph type="sldNum" sz="quarter" idx="10"/>
          </p:nvPr>
        </p:nvSpPr>
        <p:spPr/>
        <p:txBody>
          <a:bodyPr/>
          <a:lstStyle/>
          <a:p>
            <a:fld id="{D195098B-2C0E-4FC7-88C8-090D3FA4200A}" type="slidenum">
              <a:rPr lang="nl-BE" smtClean="0"/>
              <a:t>15</a:t>
            </a:fld>
            <a:endParaRPr lang="nl-BE"/>
          </a:p>
        </p:txBody>
      </p:sp>
    </p:spTree>
    <p:extLst>
      <p:ext uri="{BB962C8B-B14F-4D97-AF65-F5344CB8AC3E}">
        <p14:creationId xmlns:p14="http://schemas.microsoft.com/office/powerpoint/2010/main" val="631853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second example is from Germany – the children were asked to plan their own experiments</a:t>
            </a:r>
            <a:r>
              <a:rPr lang="en-US" baseline="0" dirty="0" smtClean="0"/>
              <a:t> to prove that ice and steam both come from water  - they were able to use any equipment they liked – and were asked to record their ideas on a scientists sheet.</a:t>
            </a:r>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16</a:t>
            </a:fld>
            <a:endParaRPr lang="en-US"/>
          </a:p>
        </p:txBody>
      </p:sp>
    </p:spTree>
    <p:extLst>
      <p:ext uri="{BB962C8B-B14F-4D97-AF65-F5344CB8AC3E}">
        <p14:creationId xmlns:p14="http://schemas.microsoft.com/office/powerpoint/2010/main" val="2119618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smtClean="0">
                <a:solidFill>
                  <a:schemeClr val="tx1"/>
                </a:solidFill>
                <a:effectLst/>
                <a:latin typeface="+mn-lt"/>
                <a:ea typeface="+mn-ea"/>
                <a:cs typeface="+mn-cs"/>
              </a:rPr>
              <a:t>This example took place in the outdoor area outside the classroom. </a:t>
            </a:r>
          </a:p>
          <a:p>
            <a:r>
              <a:rPr lang="nl-NL" sz="1200" kern="1200" dirty="0" err="1" smtClean="0">
                <a:solidFill>
                  <a:schemeClr val="tx1"/>
                </a:solidFill>
                <a:effectLst/>
                <a:latin typeface="+mn-lt"/>
                <a:ea typeface="+mn-ea"/>
                <a:cs typeface="+mn-cs"/>
              </a:rPr>
              <a:t>Two</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ramps</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were</a:t>
            </a:r>
            <a:r>
              <a:rPr lang="nl-NL" sz="1200" kern="1200" dirty="0" smtClean="0">
                <a:solidFill>
                  <a:schemeClr val="tx1"/>
                </a:solidFill>
                <a:effectLst/>
                <a:latin typeface="+mn-lt"/>
                <a:ea typeface="+mn-ea"/>
                <a:cs typeface="+mn-cs"/>
              </a:rPr>
              <a:t> set up </a:t>
            </a:r>
            <a:r>
              <a:rPr lang="nl-NL" sz="1200" kern="1200" dirty="0" err="1" smtClean="0">
                <a:solidFill>
                  <a:schemeClr val="tx1"/>
                </a:solidFill>
                <a:effectLst/>
                <a:latin typeface="+mn-lt"/>
                <a:ea typeface="+mn-ea"/>
                <a:cs typeface="+mn-cs"/>
              </a:rPr>
              <a:t>alongside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each</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other</a:t>
            </a:r>
            <a:r>
              <a:rPr lang="nl-NL" sz="1200" kern="1200" dirty="0" smtClean="0">
                <a:solidFill>
                  <a:schemeClr val="tx1"/>
                </a:solidFill>
                <a:effectLst/>
                <a:latin typeface="+mn-lt"/>
                <a:ea typeface="+mn-ea"/>
                <a:cs typeface="+mn-cs"/>
              </a:rPr>
              <a:t>-</a:t>
            </a:r>
            <a:r>
              <a:rPr lang="nl-NL" sz="1200" kern="1200" baseline="0" dirty="0" smtClean="0">
                <a:solidFill>
                  <a:schemeClr val="tx1"/>
                </a:solidFill>
                <a:effectLst/>
                <a:latin typeface="+mn-lt"/>
                <a:ea typeface="+mn-ea"/>
                <a:cs typeface="+mn-cs"/>
              </a:rPr>
              <a:t> </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two</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lengths</a:t>
            </a:r>
            <a:r>
              <a:rPr lang="nl-NL" sz="1200" kern="1200" dirty="0" smtClean="0">
                <a:solidFill>
                  <a:schemeClr val="tx1"/>
                </a:solidFill>
                <a:effectLst/>
                <a:latin typeface="+mn-lt"/>
                <a:ea typeface="+mn-ea"/>
                <a:cs typeface="+mn-cs"/>
              </a:rPr>
              <a:t> of </a:t>
            </a:r>
            <a:r>
              <a:rPr lang="nl-NL" sz="1200" kern="1200" dirty="0" err="1" smtClean="0">
                <a:solidFill>
                  <a:schemeClr val="tx1"/>
                </a:solidFill>
                <a:effectLst/>
                <a:latin typeface="+mn-lt"/>
                <a:ea typeface="+mn-ea"/>
                <a:cs typeface="+mn-cs"/>
              </a:rPr>
              <a:t>white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guttering</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with</a:t>
            </a:r>
            <a:r>
              <a:rPr lang="nl-NL" sz="1200" kern="1200" dirty="0" smtClean="0">
                <a:solidFill>
                  <a:schemeClr val="tx1"/>
                </a:solidFill>
                <a:effectLst/>
                <a:latin typeface="+mn-lt"/>
                <a:ea typeface="+mn-ea"/>
                <a:cs typeface="+mn-cs"/>
              </a:rPr>
              <a:t> blue ladder-</a:t>
            </a:r>
            <a:r>
              <a:rPr lang="nl-NL" sz="1200" kern="1200" dirty="0" err="1" smtClean="0">
                <a:solidFill>
                  <a:schemeClr val="tx1"/>
                </a:solidFill>
                <a:effectLst/>
                <a:latin typeface="+mn-lt"/>
                <a:ea typeface="+mn-ea"/>
                <a:cs typeface="+mn-cs"/>
              </a:rPr>
              <a:t>like</a:t>
            </a:r>
            <a:r>
              <a:rPr lang="nl-NL" sz="1200" kern="1200" dirty="0" smtClean="0">
                <a:solidFill>
                  <a:schemeClr val="tx1"/>
                </a:solidFill>
                <a:effectLst/>
                <a:latin typeface="+mn-lt"/>
                <a:ea typeface="+mn-ea"/>
                <a:cs typeface="+mn-cs"/>
              </a:rPr>
              <a:t> supports at </a:t>
            </a:r>
            <a:r>
              <a:rPr lang="nl-NL" sz="1200" kern="1200" dirty="0" err="1" smtClean="0">
                <a:solidFill>
                  <a:schemeClr val="tx1"/>
                </a:solidFill>
                <a:effectLst/>
                <a:latin typeface="+mn-lt"/>
                <a:ea typeface="+mn-ea"/>
                <a:cs typeface="+mn-cs"/>
              </a:rPr>
              <a:t>each</a:t>
            </a:r>
            <a:r>
              <a:rPr lang="nl-NL" sz="1200" kern="1200" dirty="0" smtClean="0">
                <a:solidFill>
                  <a:schemeClr val="tx1"/>
                </a:solidFill>
                <a:effectLst/>
                <a:latin typeface="+mn-lt"/>
                <a:ea typeface="+mn-ea"/>
                <a:cs typeface="+mn-cs"/>
              </a:rPr>
              <a:t> end </a:t>
            </a:r>
            <a:r>
              <a:rPr lang="nl-NL" sz="1200" kern="1200" dirty="0" err="1" smtClean="0">
                <a:solidFill>
                  <a:schemeClr val="tx1"/>
                </a:solidFill>
                <a:effectLst/>
                <a:latin typeface="+mn-lt"/>
                <a:ea typeface="+mn-ea"/>
                <a:cs typeface="+mn-cs"/>
              </a:rPr>
              <a:t>with</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rungs</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so</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that</a:t>
            </a:r>
            <a:r>
              <a:rPr lang="nl-NL" sz="1200" kern="1200" dirty="0" smtClean="0">
                <a:solidFill>
                  <a:schemeClr val="tx1"/>
                </a:solidFill>
                <a:effectLst/>
                <a:latin typeface="+mn-lt"/>
                <a:ea typeface="+mn-ea"/>
                <a:cs typeface="+mn-cs"/>
              </a:rPr>
              <a:t> the </a:t>
            </a:r>
            <a:r>
              <a:rPr lang="nl-NL" sz="1200" kern="1200" dirty="0" err="1" smtClean="0">
                <a:solidFill>
                  <a:schemeClr val="tx1"/>
                </a:solidFill>
                <a:effectLst/>
                <a:latin typeface="+mn-lt"/>
                <a:ea typeface="+mn-ea"/>
                <a:cs typeface="+mn-cs"/>
              </a:rPr>
              <a:t>height</a:t>
            </a:r>
            <a:r>
              <a:rPr lang="nl-NL" sz="1200" kern="1200" dirty="0" smtClean="0">
                <a:solidFill>
                  <a:schemeClr val="tx1"/>
                </a:solidFill>
                <a:effectLst/>
                <a:latin typeface="+mn-lt"/>
                <a:ea typeface="+mn-ea"/>
                <a:cs typeface="+mn-cs"/>
              </a:rPr>
              <a:t> of </a:t>
            </a:r>
            <a:r>
              <a:rPr lang="nl-NL" sz="1200" kern="1200" dirty="0" err="1" smtClean="0">
                <a:solidFill>
                  <a:schemeClr val="tx1"/>
                </a:solidFill>
                <a:effectLst/>
                <a:latin typeface="+mn-lt"/>
                <a:ea typeface="+mn-ea"/>
                <a:cs typeface="+mn-cs"/>
              </a:rPr>
              <a:t>each</a:t>
            </a:r>
            <a:r>
              <a:rPr lang="nl-NL" sz="1200" kern="1200" dirty="0" smtClean="0">
                <a:solidFill>
                  <a:schemeClr val="tx1"/>
                </a:solidFill>
                <a:effectLst/>
                <a:latin typeface="+mn-lt"/>
                <a:ea typeface="+mn-ea"/>
                <a:cs typeface="+mn-cs"/>
              </a:rPr>
              <a:t> end of the </a:t>
            </a:r>
            <a:r>
              <a:rPr lang="nl-NL" sz="1200" kern="1200" dirty="0" err="1" smtClean="0">
                <a:solidFill>
                  <a:schemeClr val="tx1"/>
                </a:solidFill>
                <a:effectLst/>
                <a:latin typeface="+mn-lt"/>
                <a:ea typeface="+mn-ea"/>
                <a:cs typeface="+mn-cs"/>
              </a:rPr>
              <a:t>guttering</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and</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therefore</a:t>
            </a:r>
            <a:r>
              <a:rPr lang="nl-NL" sz="1200" kern="1200" dirty="0" smtClean="0">
                <a:solidFill>
                  <a:schemeClr val="tx1"/>
                </a:solidFill>
                <a:effectLst/>
                <a:latin typeface="+mn-lt"/>
                <a:ea typeface="+mn-ea"/>
                <a:cs typeface="+mn-cs"/>
              </a:rPr>
              <a:t> the </a:t>
            </a:r>
            <a:r>
              <a:rPr lang="nl-NL" sz="1200" kern="1200" dirty="0" err="1" smtClean="0">
                <a:solidFill>
                  <a:schemeClr val="tx1"/>
                </a:solidFill>
                <a:effectLst/>
                <a:latin typeface="+mn-lt"/>
                <a:ea typeface="+mn-ea"/>
                <a:cs typeface="+mn-cs"/>
              </a:rPr>
              <a:t>slope</a:t>
            </a:r>
            <a:r>
              <a:rPr lang="nl-NL" sz="1200" kern="1200" dirty="0" smtClean="0">
                <a:solidFill>
                  <a:schemeClr val="tx1"/>
                </a:solidFill>
                <a:effectLst/>
                <a:latin typeface="+mn-lt"/>
                <a:ea typeface="+mn-ea"/>
                <a:cs typeface="+mn-cs"/>
              </a:rPr>
              <a:t> of the ramp </a:t>
            </a:r>
            <a:r>
              <a:rPr lang="nl-NL" sz="1200" kern="1200" dirty="0" err="1" smtClean="0">
                <a:solidFill>
                  <a:schemeClr val="tx1"/>
                </a:solidFill>
                <a:effectLst/>
                <a:latin typeface="+mn-lt"/>
                <a:ea typeface="+mn-ea"/>
                <a:cs typeface="+mn-cs"/>
              </a:rPr>
              <a:t>could</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be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varied</a:t>
            </a:r>
            <a:r>
              <a:rPr lang="nl-NL" sz="1200" kern="1200" dirty="0" smtClean="0">
                <a:solidFill>
                  <a:schemeClr val="tx1"/>
                </a:solidFill>
                <a:effectLst/>
                <a:latin typeface="+mn-lt"/>
                <a:ea typeface="+mn-ea"/>
                <a:cs typeface="+mn-cs"/>
              </a:rPr>
              <a:t>. </a:t>
            </a:r>
          </a:p>
          <a:p>
            <a:r>
              <a:rPr lang="nl-NL" sz="1200" kern="1200" dirty="0" err="1" smtClean="0">
                <a:solidFill>
                  <a:schemeClr val="tx1"/>
                </a:solidFill>
                <a:effectLst/>
                <a:latin typeface="+mn-lt"/>
                <a:ea typeface="+mn-ea"/>
                <a:cs typeface="+mn-cs"/>
              </a:rPr>
              <a:t>Alongside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there</a:t>
            </a:r>
            <a:r>
              <a:rPr lang="nl-NL" sz="1200" kern="1200" dirty="0" smtClean="0">
                <a:solidFill>
                  <a:schemeClr val="tx1"/>
                </a:solidFill>
                <a:effectLst/>
                <a:latin typeface="+mn-lt"/>
                <a:ea typeface="+mn-ea"/>
                <a:cs typeface="+mn-cs"/>
              </a:rPr>
              <a:t> was a box </a:t>
            </a:r>
            <a:r>
              <a:rPr lang="nl-NL" sz="1200" kern="1200" dirty="0" err="1" smtClean="0">
                <a:solidFill>
                  <a:schemeClr val="tx1"/>
                </a:solidFill>
                <a:effectLst/>
                <a:latin typeface="+mn-lt"/>
                <a:ea typeface="+mn-ea"/>
                <a:cs typeface="+mn-cs"/>
              </a:rPr>
              <a:t>containing</a:t>
            </a:r>
            <a:r>
              <a:rPr lang="nl-NL" sz="1200" kern="1200" dirty="0" smtClean="0">
                <a:solidFill>
                  <a:schemeClr val="tx1"/>
                </a:solidFill>
                <a:effectLst/>
                <a:latin typeface="+mn-lt"/>
                <a:ea typeface="+mn-ea"/>
                <a:cs typeface="+mn-cs"/>
              </a:rPr>
              <a:t> a range of </a:t>
            </a:r>
            <a:r>
              <a:rPr lang="nl-NL" sz="1200" kern="1200" dirty="0" err="1" smtClean="0">
                <a:solidFill>
                  <a:schemeClr val="tx1"/>
                </a:solidFill>
                <a:effectLst/>
                <a:latin typeface="+mn-lt"/>
                <a:ea typeface="+mn-ea"/>
                <a:cs typeface="+mn-cs"/>
              </a:rPr>
              <a:t>vehicles</a:t>
            </a:r>
            <a:r>
              <a:rPr lang="nl-NL" sz="1200" kern="1200" dirty="0" smtClean="0">
                <a:solidFill>
                  <a:schemeClr val="tx1"/>
                </a:solidFill>
                <a:effectLst/>
                <a:latin typeface="+mn-lt"/>
                <a:ea typeface="+mn-ea"/>
                <a:cs typeface="+mn-cs"/>
              </a:rPr>
              <a:t> of </a:t>
            </a:r>
            <a:r>
              <a:rPr lang="nl-NL" sz="1200" kern="1200" dirty="0" err="1" smtClean="0">
                <a:solidFill>
                  <a:schemeClr val="tx1"/>
                </a:solidFill>
                <a:effectLst/>
                <a:latin typeface="+mn-lt"/>
                <a:ea typeface="+mn-ea"/>
                <a:cs typeface="+mn-cs"/>
              </a:rPr>
              <a:t>various</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sizes</a:t>
            </a:r>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The </a:t>
            </a:r>
            <a:r>
              <a:rPr lang="nl-NL" sz="1200" kern="1200" dirty="0" err="1" smtClean="0">
                <a:solidFill>
                  <a:schemeClr val="tx1"/>
                </a:solidFill>
                <a:effectLst/>
                <a:latin typeface="+mn-lt"/>
                <a:ea typeface="+mn-ea"/>
                <a:cs typeface="+mn-cs"/>
              </a:rPr>
              <a:t>activity</a:t>
            </a:r>
            <a:r>
              <a:rPr lang="nl-NL" sz="1200" kern="1200" dirty="0" smtClean="0">
                <a:solidFill>
                  <a:schemeClr val="tx1"/>
                </a:solidFill>
                <a:effectLst/>
                <a:latin typeface="+mn-lt"/>
                <a:ea typeface="+mn-ea"/>
                <a:cs typeface="+mn-cs"/>
              </a:rPr>
              <a:t> was </a:t>
            </a:r>
            <a:r>
              <a:rPr lang="nl-NL" sz="1200" kern="1200" dirty="0" err="1" smtClean="0">
                <a:solidFill>
                  <a:schemeClr val="tx1"/>
                </a:solidFill>
                <a:effectLst/>
                <a:latin typeface="+mn-lt"/>
                <a:ea typeface="+mn-ea"/>
                <a:cs typeface="+mn-cs"/>
              </a:rPr>
              <a:t>left</a:t>
            </a:r>
            <a:r>
              <a:rPr lang="nl-NL" sz="1200" kern="1200" dirty="0" smtClean="0">
                <a:solidFill>
                  <a:schemeClr val="tx1"/>
                </a:solidFill>
                <a:effectLst/>
                <a:latin typeface="+mn-lt"/>
                <a:ea typeface="+mn-ea"/>
                <a:cs typeface="+mn-cs"/>
              </a:rPr>
              <a:t> out </a:t>
            </a:r>
            <a:r>
              <a:rPr lang="nl-NL" sz="1200" kern="1200" dirty="0" err="1" smtClean="0">
                <a:solidFill>
                  <a:schemeClr val="tx1"/>
                </a:solidFill>
                <a:effectLst/>
                <a:latin typeface="+mn-lt"/>
                <a:ea typeface="+mn-ea"/>
                <a:cs typeface="+mn-cs"/>
              </a:rPr>
              <a:t>all</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afternoon</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for</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children</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to</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come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and</a:t>
            </a:r>
            <a:r>
              <a:rPr lang="nl-NL" sz="1200" kern="1200" dirty="0" smtClean="0">
                <a:solidFill>
                  <a:schemeClr val="tx1"/>
                </a:solidFill>
                <a:effectLst/>
                <a:latin typeface="+mn-lt"/>
                <a:ea typeface="+mn-ea"/>
                <a:cs typeface="+mn-cs"/>
              </a:rPr>
              <a:t> go </a:t>
            </a:r>
            <a:r>
              <a:rPr lang="nl-NL" sz="1200" kern="1200" dirty="0" err="1" smtClean="0">
                <a:solidFill>
                  <a:schemeClr val="tx1"/>
                </a:solidFill>
                <a:effectLst/>
                <a:latin typeface="+mn-lt"/>
                <a:ea typeface="+mn-ea"/>
                <a:cs typeface="+mn-cs"/>
              </a:rPr>
              <a:t>and</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there</a:t>
            </a:r>
            <a:r>
              <a:rPr lang="nl-NL" sz="1200" kern="1200" dirty="0" smtClean="0">
                <a:solidFill>
                  <a:schemeClr val="tx1"/>
                </a:solidFill>
                <a:effectLst/>
                <a:latin typeface="+mn-lt"/>
                <a:ea typeface="+mn-ea"/>
                <a:cs typeface="+mn-cs"/>
              </a:rPr>
              <a:t> was plenty of </a:t>
            </a:r>
            <a:r>
              <a:rPr lang="nl-NL" sz="1200" kern="1200" dirty="0" err="1" smtClean="0">
                <a:solidFill>
                  <a:schemeClr val="tx1"/>
                </a:solidFill>
                <a:effectLst/>
                <a:latin typeface="+mn-lt"/>
                <a:ea typeface="+mn-ea"/>
                <a:cs typeface="+mn-cs"/>
              </a:rPr>
              <a:t>space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and</a:t>
            </a:r>
            <a:r>
              <a:rPr lang="nl-NL" sz="1200" kern="1200" dirty="0" smtClean="0">
                <a:solidFill>
                  <a:schemeClr val="tx1"/>
                </a:solidFill>
                <a:effectLst/>
                <a:latin typeface="+mn-lt"/>
                <a:ea typeface="+mn-ea"/>
                <a:cs typeface="+mn-cs"/>
              </a:rPr>
              <a:t> time </a:t>
            </a:r>
            <a:r>
              <a:rPr lang="nl-NL" sz="1200" kern="1200" dirty="0" err="1" smtClean="0">
                <a:solidFill>
                  <a:schemeClr val="tx1"/>
                </a:solidFill>
                <a:effectLst/>
                <a:latin typeface="+mn-lt"/>
                <a:ea typeface="+mn-ea"/>
                <a:cs typeface="+mn-cs"/>
              </a:rPr>
              <a:t>for</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children</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to</a:t>
            </a:r>
            <a:r>
              <a:rPr lang="nl-NL" sz="1200" kern="1200" dirty="0" smtClean="0">
                <a:solidFill>
                  <a:schemeClr val="tx1"/>
                </a:solidFill>
                <a:effectLst/>
                <a:latin typeface="+mn-lt"/>
                <a:ea typeface="+mn-ea"/>
                <a:cs typeface="+mn-cs"/>
              </a:rPr>
              <a:t> follow </a:t>
            </a:r>
            <a:r>
              <a:rPr lang="nl-NL" sz="1200" kern="1200" dirty="0" err="1" smtClean="0">
                <a:solidFill>
                  <a:schemeClr val="tx1"/>
                </a:solidFill>
                <a:effectLst/>
                <a:latin typeface="+mn-lt"/>
                <a:ea typeface="+mn-ea"/>
                <a:cs typeface="+mn-cs"/>
              </a:rPr>
              <a:t>their</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own</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ideas</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and</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interests</a:t>
            </a:r>
            <a:r>
              <a:rPr lang="en-GB" dirty="0" smtClean="0">
                <a:effectLst/>
              </a:rPr>
              <a:t> </a:t>
            </a:r>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17</a:t>
            </a:fld>
            <a:endParaRPr lang="en-US"/>
          </a:p>
        </p:txBody>
      </p:sp>
    </p:spTree>
    <p:extLst>
      <p:ext uri="{BB962C8B-B14F-4D97-AF65-F5344CB8AC3E}">
        <p14:creationId xmlns:p14="http://schemas.microsoft.com/office/powerpoint/2010/main" val="442249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tables are set up with equipment for exploration: bass drum, snare drum and steel pan, each with a cup of rice; bottles and coloured water in a jug; trays, jugs, water and tuning forks; wind instruments; hollow tubes of different lengths; frog guiro; all tables have large paper and felt tip marker pens. The children had about 30 minutes to explore the resources on two tables and then had to find a way to represent on paper how sound is made. </a:t>
            </a:r>
          </a:p>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18</a:t>
            </a:fld>
            <a:endParaRPr lang="en-US"/>
          </a:p>
        </p:txBody>
      </p:sp>
    </p:spTree>
    <p:extLst>
      <p:ext uri="{BB962C8B-B14F-4D97-AF65-F5344CB8AC3E}">
        <p14:creationId xmlns:p14="http://schemas.microsoft.com/office/powerpoint/2010/main" val="91485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t>19</a:t>
            </a:fld>
            <a:endParaRPr lang="nl-BE"/>
          </a:p>
        </p:txBody>
      </p:sp>
    </p:spTree>
    <p:extLst>
      <p:ext uri="{BB962C8B-B14F-4D97-AF65-F5344CB8AC3E}">
        <p14:creationId xmlns:p14="http://schemas.microsoft.com/office/powerpoint/2010/main" val="1070233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Approaches developed by the adult and children together taken on independently by the children in growing groups  - making comparisons</a:t>
            </a:r>
          </a:p>
          <a:p>
            <a:endParaRPr lang="en-US" dirty="0"/>
          </a:p>
          <a:p>
            <a:r>
              <a:rPr lang="en-US" dirty="0" smtClean="0"/>
              <a:t>Within this one child’s independent investigation – direction again indicated by photographs</a:t>
            </a:r>
          </a:p>
          <a:p>
            <a:r>
              <a:rPr lang="en-US" dirty="0" smtClean="0"/>
              <a:t>Adult encouraging her to articulate ideas</a:t>
            </a:r>
          </a:p>
          <a:p>
            <a:endParaRPr lang="en-US" dirty="0"/>
          </a:p>
          <a:p>
            <a:r>
              <a:rPr lang="en-US" dirty="0" smtClean="0"/>
              <a:t>Potential for creativity above.</a:t>
            </a:r>
            <a:endParaRPr lang="en-US" dirty="0"/>
          </a:p>
        </p:txBody>
      </p:sp>
      <p:sp>
        <p:nvSpPr>
          <p:cNvPr id="4" name="Slide Number Placeholder 3"/>
          <p:cNvSpPr>
            <a:spLocks noGrp="1"/>
          </p:cNvSpPr>
          <p:nvPr>
            <p:ph type="sldNum" sz="quarter" idx="10"/>
          </p:nvPr>
        </p:nvSpPr>
        <p:spPr/>
        <p:txBody>
          <a:bodyPr/>
          <a:lstStyle/>
          <a:p>
            <a:fld id="{136DE857-54C0-5645-AF57-2AC2EC309B91}" type="slidenum">
              <a:rPr lang="en-US" smtClean="0"/>
              <a:t>20</a:t>
            </a:fld>
            <a:endParaRPr lang="en-US"/>
          </a:p>
        </p:txBody>
      </p:sp>
    </p:spTree>
    <p:extLst>
      <p:ext uri="{BB962C8B-B14F-4D97-AF65-F5344CB8AC3E}">
        <p14:creationId xmlns:p14="http://schemas.microsoft.com/office/powerpoint/2010/main" val="1386399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you</a:t>
            </a:r>
            <a:r>
              <a:rPr lang="en-US" baseline="0" dirty="0" smtClean="0"/>
              <a:t> offer any suggestions? </a:t>
            </a:r>
          </a:p>
          <a:p>
            <a:r>
              <a:rPr lang="en-US" baseline="0" dirty="0" smtClean="0"/>
              <a:t>Take your recording sheet – annotate to indicate opportunities for fostering creativity in your example.</a:t>
            </a:r>
          </a:p>
          <a:p>
            <a:endParaRPr lang="en-US" baseline="0" dirty="0" smtClean="0"/>
          </a:p>
          <a:p>
            <a:r>
              <a:rPr lang="en-US" baseline="0" dirty="0" smtClean="0"/>
              <a:t>Brief feedback with whole group – opportunities within each episode – particular strengths/ aspects that need further encouragement</a:t>
            </a:r>
          </a:p>
          <a:p>
            <a:endParaRPr lang="en-US" baseline="0" dirty="0" smtClean="0"/>
          </a:p>
          <a:p>
            <a:r>
              <a:rPr lang="en-US" baseline="0" dirty="0" smtClean="0"/>
              <a:t>Display posters</a:t>
            </a:r>
          </a:p>
        </p:txBody>
      </p:sp>
      <p:sp>
        <p:nvSpPr>
          <p:cNvPr id="4" name="Slide Number Placeholder 3"/>
          <p:cNvSpPr>
            <a:spLocks noGrp="1"/>
          </p:cNvSpPr>
          <p:nvPr>
            <p:ph type="sldNum" sz="quarter" idx="10"/>
          </p:nvPr>
        </p:nvSpPr>
        <p:spPr/>
        <p:txBody>
          <a:bodyPr/>
          <a:lstStyle/>
          <a:p>
            <a:fld id="{D195098B-2C0E-4FC7-88C8-090D3FA4200A}" type="slidenum">
              <a:rPr lang="nl-BE" smtClean="0"/>
              <a:t>21</a:t>
            </a:fld>
            <a:endParaRPr lang="nl-BE"/>
          </a:p>
        </p:txBody>
      </p:sp>
    </p:spTree>
    <p:extLst>
      <p:ext uri="{BB962C8B-B14F-4D97-AF65-F5344CB8AC3E}">
        <p14:creationId xmlns:p14="http://schemas.microsoft.com/office/powerpoint/2010/main" val="3632460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 key challenge for the Creative Little Scientists project was to define what we mean by creativity in science and mathematics. We often use the term ‘creativity’ in rather general terms – and it appears also in policy documents – but what exactly does that mean.</a:t>
            </a:r>
          </a:p>
          <a:p>
            <a:endParaRPr lang="en-GB" dirty="0" smtClean="0"/>
          </a:p>
          <a:p>
            <a:r>
              <a:rPr lang="en-GB" dirty="0" smtClean="0"/>
              <a:t>Drawing on a wide range of sources and discussions with stakeholders from the early years and science education communities we developed the following definitions </a:t>
            </a:r>
            <a:r>
              <a:rPr lang="en-GB" smtClean="0"/>
              <a:t>that are a central </a:t>
            </a:r>
            <a:r>
              <a:rPr lang="en-GB" dirty="0" smtClean="0"/>
              <a:t>feature of the project.</a:t>
            </a:r>
          </a:p>
          <a:p>
            <a:endParaRPr lang="en-US" dirty="0" smtClean="0"/>
          </a:p>
        </p:txBody>
      </p:sp>
      <p:sp>
        <p:nvSpPr>
          <p:cNvPr id="4" name="Slide Number Placeholder 3"/>
          <p:cNvSpPr>
            <a:spLocks noGrp="1"/>
          </p:cNvSpPr>
          <p:nvPr>
            <p:ph type="sldNum" sz="quarter" idx="10"/>
          </p:nvPr>
        </p:nvSpPr>
        <p:spPr/>
        <p:txBody>
          <a:bodyPr/>
          <a:lstStyle/>
          <a:p>
            <a:fld id="{773FBFCC-55E6-EC45-A409-A1EF2D23683B}" type="slidenum">
              <a:rPr lang="en-US" smtClean="0"/>
              <a:t>3</a:t>
            </a:fld>
            <a:endParaRPr lang="en-US"/>
          </a:p>
        </p:txBody>
      </p:sp>
    </p:spTree>
    <p:extLst>
      <p:ext uri="{BB962C8B-B14F-4D97-AF65-F5344CB8AC3E}">
        <p14:creationId xmlns:p14="http://schemas.microsoft.com/office/powerpoint/2010/main" val="13718667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95098B-2C0E-4FC7-88C8-090D3FA4200A}" type="slidenum">
              <a:rPr lang="nl-BE" smtClean="0"/>
              <a:t>22</a:t>
            </a:fld>
            <a:endParaRPr lang="nl-BE"/>
          </a:p>
        </p:txBody>
      </p:sp>
    </p:spTree>
    <p:extLst>
      <p:ext uri="{BB962C8B-B14F-4D97-AF65-F5344CB8AC3E}">
        <p14:creationId xmlns:p14="http://schemas.microsoft.com/office/powerpoint/2010/main" val="11680449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0485" y="4532065"/>
            <a:ext cx="6336704" cy="4651544"/>
          </a:xfrm>
        </p:spPr>
        <p:txBody>
          <a:bodyPr/>
          <a:lstStyle/>
          <a:p>
            <a:r>
              <a:rPr lang="en-US" b="1" dirty="0" smtClean="0"/>
              <a:t>This</a:t>
            </a:r>
            <a:r>
              <a:rPr lang="en-US" b="1" baseline="0" dirty="0" smtClean="0"/>
              <a:t> material is drawn from the workshop Assessing for learning III Effective Questioning produced by the Institute of Inquiry </a:t>
            </a:r>
            <a:r>
              <a:rPr lang="en-US" sz="1200" dirty="0" smtClean="0">
                <a:hlinkClick r:id="rId3"/>
              </a:rPr>
              <a:t>www.exploratorium.edu/ifi</a:t>
            </a:r>
            <a:r>
              <a:rPr lang="en-US" sz="1200" dirty="0" smtClean="0"/>
              <a:t> to be used as</a:t>
            </a:r>
            <a:r>
              <a:rPr lang="en-US" sz="1200" baseline="0" dirty="0" smtClean="0"/>
              <a:t> appropriate.</a:t>
            </a:r>
            <a:endParaRPr lang="en-US" b="1" dirty="0" smtClean="0"/>
          </a:p>
          <a:p>
            <a:endParaRPr lang="en-US" b="1" dirty="0" smtClean="0"/>
          </a:p>
          <a:p>
            <a:r>
              <a:rPr lang="en-US" b="1" dirty="0" smtClean="0"/>
              <a:t>1</a:t>
            </a:r>
            <a:r>
              <a:rPr lang="en-US" b="1" baseline="30000" dirty="0" smtClean="0"/>
              <a:t>st</a:t>
            </a:r>
            <a:r>
              <a:rPr lang="en-US" b="1" dirty="0" smtClean="0"/>
              <a:t> column</a:t>
            </a:r>
            <a:r>
              <a:rPr lang="en-US" dirty="0" smtClean="0"/>
              <a:t>: &gt; What do you think these questions have in common?</a:t>
            </a:r>
          </a:p>
          <a:p>
            <a:r>
              <a:rPr lang="en-US" dirty="0" smtClean="0"/>
              <a:t>(</a:t>
            </a:r>
            <a:r>
              <a:rPr lang="en-US" sz="1200" b="0" i="0" u="none" strike="noStrike" kern="1200" baseline="0" dirty="0" smtClean="0">
                <a:solidFill>
                  <a:schemeClr val="tx1"/>
                </a:solidFill>
                <a:latin typeface="+mn-lt"/>
                <a:ea typeface="+mn-ea"/>
                <a:cs typeface="+mn-cs"/>
              </a:rPr>
              <a:t>They ask for a single right answer about </a:t>
            </a:r>
            <a:r>
              <a:rPr lang="en-GB" sz="1200" b="0" i="0" u="none" strike="noStrike" kern="1200" baseline="0" dirty="0" smtClean="0">
                <a:solidFill>
                  <a:schemeClr val="tx1"/>
                </a:solidFill>
                <a:latin typeface="+mn-lt"/>
                <a:ea typeface="+mn-ea"/>
                <a:cs typeface="+mn-cs"/>
              </a:rPr>
              <a:t>a particular science subject or phenomenon.)</a:t>
            </a:r>
          </a:p>
          <a:p>
            <a:r>
              <a:rPr lang="en-US" sz="1200" b="0" i="0" u="none" strike="noStrike" kern="1200" baseline="0" dirty="0" smtClean="0">
                <a:solidFill>
                  <a:schemeClr val="tx1"/>
                </a:solidFill>
                <a:latin typeface="+mn-lt"/>
                <a:ea typeface="+mn-ea"/>
                <a:cs typeface="+mn-cs"/>
              </a:rPr>
              <a:t>&gt; </a:t>
            </a:r>
            <a:r>
              <a:rPr lang="en-US" sz="1200" b="0" i="1" u="none" strike="noStrike" kern="1200" baseline="0" dirty="0" smtClean="0">
                <a:solidFill>
                  <a:schemeClr val="tx1"/>
                </a:solidFill>
                <a:latin typeface="+mn-lt"/>
                <a:ea typeface="+mn-ea"/>
                <a:cs typeface="+mn-cs"/>
              </a:rPr>
              <a:t>What is being asked of the students here?</a:t>
            </a:r>
          </a:p>
          <a:p>
            <a:r>
              <a:rPr lang="en-US" sz="1200" b="0" i="0" u="none" strike="noStrike" kern="1200" baseline="0" dirty="0" smtClean="0">
                <a:solidFill>
                  <a:schemeClr val="tx1"/>
                </a:solidFill>
                <a:latin typeface="+mn-lt"/>
                <a:ea typeface="+mn-ea"/>
                <a:cs typeface="+mn-cs"/>
              </a:rPr>
              <a:t>Once you’ve taken a few responses, explain:</a:t>
            </a:r>
          </a:p>
          <a:p>
            <a:r>
              <a:rPr lang="en-US" sz="1200" b="0" i="0" u="none" strike="noStrike" kern="1200" baseline="0" dirty="0" smtClean="0">
                <a:solidFill>
                  <a:schemeClr val="tx1"/>
                </a:solidFill>
                <a:latin typeface="+mn-lt"/>
                <a:ea typeface="+mn-ea"/>
                <a:cs typeface="+mn-cs"/>
              </a:rPr>
              <a:t>&gt; </a:t>
            </a:r>
            <a:r>
              <a:rPr lang="en-US" sz="1200" b="0" i="1" u="none" strike="noStrike" kern="1200" baseline="0" dirty="0" smtClean="0">
                <a:solidFill>
                  <a:schemeClr val="tx1"/>
                </a:solidFill>
                <a:latin typeface="+mn-lt"/>
                <a:ea typeface="+mn-ea"/>
                <a:cs typeface="+mn-cs"/>
              </a:rPr>
              <a:t>These kinds of questions ask for an answer about a particular science subject—in this case, angled mirrors or floating and sinking eggs. These are “Subject-Centered questions.” They ask for answers that can </a:t>
            </a:r>
            <a:r>
              <a:rPr lang="en-GB" sz="1200" b="0" i="1" u="none" strike="noStrike" kern="1200" baseline="0" dirty="0" smtClean="0">
                <a:solidFill>
                  <a:schemeClr val="tx1"/>
                </a:solidFill>
                <a:latin typeface="+mn-lt"/>
                <a:ea typeface="+mn-ea"/>
                <a:cs typeface="+mn-cs"/>
              </a:rPr>
              <a:t>be right or wrong.</a:t>
            </a:r>
          </a:p>
          <a:p>
            <a:r>
              <a:rPr lang="en-GB" sz="1200" b="1" i="1" u="none" strike="noStrike" kern="1200" baseline="0" dirty="0" smtClean="0">
                <a:solidFill>
                  <a:schemeClr val="tx1"/>
                </a:solidFill>
                <a:latin typeface="+mn-lt"/>
                <a:ea typeface="+mn-ea"/>
                <a:cs typeface="+mn-cs"/>
              </a:rPr>
              <a:t>2</a:t>
            </a:r>
            <a:r>
              <a:rPr lang="en-GB" sz="1200" b="1" i="1" u="none" strike="noStrike" kern="1200" baseline="30000" dirty="0" smtClean="0">
                <a:solidFill>
                  <a:schemeClr val="tx1"/>
                </a:solidFill>
                <a:latin typeface="+mn-lt"/>
                <a:ea typeface="+mn-ea"/>
                <a:cs typeface="+mn-cs"/>
              </a:rPr>
              <a:t>nd</a:t>
            </a:r>
            <a:r>
              <a:rPr lang="en-GB" sz="1200" b="1" i="1" u="none" strike="noStrike" kern="1200" baseline="0" dirty="0" smtClean="0">
                <a:solidFill>
                  <a:schemeClr val="tx1"/>
                </a:solidFill>
                <a:latin typeface="+mn-lt"/>
                <a:ea typeface="+mn-ea"/>
                <a:cs typeface="+mn-cs"/>
              </a:rPr>
              <a:t> column</a:t>
            </a:r>
            <a:r>
              <a:rPr lang="en-GB" sz="1200" b="0" i="1" u="none" strike="noStrike" kern="1200" baseline="0" dirty="0" smtClean="0">
                <a:solidFill>
                  <a:schemeClr val="tx1"/>
                </a:solidFill>
                <a:latin typeface="+mn-lt"/>
                <a:ea typeface="+mn-ea"/>
                <a:cs typeface="+mn-cs"/>
              </a:rPr>
              <a:t>: </a:t>
            </a:r>
            <a:r>
              <a:rPr lang="en-US" dirty="0" smtClean="0"/>
              <a:t>&gt; What do you think these questions have in common?</a:t>
            </a:r>
          </a:p>
          <a:p>
            <a:r>
              <a:rPr lang="en-US" dirty="0" smtClean="0"/>
              <a:t>(T</a:t>
            </a:r>
            <a:r>
              <a:rPr lang="en-GB" sz="1200" b="0" i="0" u="none" strike="noStrike" kern="1200" baseline="0" dirty="0" smtClean="0">
                <a:solidFill>
                  <a:schemeClr val="tx1"/>
                </a:solidFill>
                <a:latin typeface="+mn-lt"/>
                <a:ea typeface="+mn-ea"/>
                <a:cs typeface="+mn-cs"/>
              </a:rPr>
              <a:t>hey ask for students’ own ideas, and any response that describes their ideas is considered a “right” answer.)</a:t>
            </a:r>
          </a:p>
          <a:p>
            <a:r>
              <a:rPr lang="en-US" sz="1200" b="0" i="0" u="none" strike="noStrike" kern="1200" baseline="0" dirty="0" smtClean="0">
                <a:solidFill>
                  <a:schemeClr val="tx1"/>
                </a:solidFill>
                <a:latin typeface="+mn-lt"/>
                <a:ea typeface="+mn-ea"/>
                <a:cs typeface="+mn-cs"/>
              </a:rPr>
              <a:t>&gt; </a:t>
            </a:r>
            <a:r>
              <a:rPr lang="en-US" sz="1200" b="0" i="1" u="none" strike="noStrike" kern="1200" baseline="0" dirty="0" smtClean="0">
                <a:solidFill>
                  <a:schemeClr val="tx1"/>
                </a:solidFill>
                <a:latin typeface="+mn-lt"/>
                <a:ea typeface="+mn-ea"/>
                <a:cs typeface="+mn-cs"/>
              </a:rPr>
              <a:t>What is being asked of the students here?</a:t>
            </a:r>
          </a:p>
          <a:p>
            <a:r>
              <a:rPr lang="en-US" sz="1200" b="0" i="0" u="none" strike="noStrike" kern="1200" baseline="0" dirty="0" smtClean="0">
                <a:solidFill>
                  <a:schemeClr val="tx1"/>
                </a:solidFill>
                <a:latin typeface="+mn-lt"/>
                <a:ea typeface="+mn-ea"/>
                <a:cs typeface="+mn-cs"/>
              </a:rPr>
              <a:t>Once you’ve taken a few responses, explain:</a:t>
            </a:r>
          </a:p>
          <a:p>
            <a:pPr marL="171450" indent="-171450">
              <a:buFont typeface="Wingdings"/>
              <a:buChar char="Ø"/>
            </a:pPr>
            <a:r>
              <a:rPr lang="en-US" sz="1200" b="0" i="1" u="none" strike="noStrike" kern="1200" baseline="0" dirty="0" smtClean="0">
                <a:solidFill>
                  <a:schemeClr val="tx1"/>
                </a:solidFill>
                <a:latin typeface="+mn-lt"/>
                <a:ea typeface="+mn-ea"/>
                <a:cs typeface="+mn-cs"/>
              </a:rPr>
              <a:t>These kinds of questions ask for what students think about a particular science subject. They can be called “person-centered,” and have no “wrong” answers because they ask for students to explain </a:t>
            </a:r>
            <a:r>
              <a:rPr lang="en-GB" sz="1200" b="0" i="1" u="none" strike="noStrike" kern="1200" baseline="0" dirty="0" smtClean="0">
                <a:solidFill>
                  <a:schemeClr val="tx1"/>
                </a:solidFill>
                <a:latin typeface="+mn-lt"/>
                <a:ea typeface="+mn-ea"/>
                <a:cs typeface="+mn-cs"/>
              </a:rPr>
              <a:t>what they think.</a:t>
            </a:r>
          </a:p>
          <a:p>
            <a:pPr marL="0" marR="0" indent="0" algn="l" defTabSz="914400" rtl="0" eaLnBrk="1" fontAlgn="auto" latinLnBrk="0" hangingPunct="1">
              <a:lnSpc>
                <a:spcPct val="100000"/>
              </a:lnSpc>
              <a:spcBef>
                <a:spcPts val="0"/>
              </a:spcBef>
              <a:spcAft>
                <a:spcPts val="0"/>
              </a:spcAft>
              <a:buClrTx/>
              <a:buSzTx/>
              <a:buFont typeface="Wingdings"/>
              <a:buNone/>
              <a:tabLst/>
              <a:defRPr/>
            </a:pPr>
            <a:r>
              <a:rPr lang="en-GB" sz="1200" b="1" i="1" u="none" strike="noStrike" kern="1200" baseline="0" dirty="0" smtClean="0">
                <a:solidFill>
                  <a:schemeClr val="tx1"/>
                </a:solidFill>
                <a:latin typeface="+mn-lt"/>
                <a:ea typeface="+mn-ea"/>
                <a:cs typeface="+mn-cs"/>
              </a:rPr>
              <a:t>3</a:t>
            </a:r>
            <a:r>
              <a:rPr lang="en-GB" sz="1200" b="1" i="1" u="none" strike="noStrike" kern="1200" baseline="30000" dirty="0" smtClean="0">
                <a:solidFill>
                  <a:schemeClr val="tx1"/>
                </a:solidFill>
                <a:latin typeface="+mn-lt"/>
                <a:ea typeface="+mn-ea"/>
                <a:cs typeface="+mn-cs"/>
              </a:rPr>
              <a:t>rd</a:t>
            </a:r>
            <a:r>
              <a:rPr lang="en-GB" sz="1200" b="1" i="1" u="none" strike="noStrike" kern="1200" baseline="0" dirty="0" smtClean="0">
                <a:solidFill>
                  <a:schemeClr val="tx1"/>
                </a:solidFill>
                <a:latin typeface="+mn-lt"/>
                <a:ea typeface="+mn-ea"/>
                <a:cs typeface="+mn-cs"/>
              </a:rPr>
              <a:t> column</a:t>
            </a:r>
            <a:r>
              <a:rPr lang="en-GB" sz="1200" b="0" i="1" u="none" strike="noStrike" kern="1200" baseline="0" dirty="0" smtClean="0">
                <a:solidFill>
                  <a:schemeClr val="tx1"/>
                </a:solidFill>
                <a:latin typeface="+mn-lt"/>
                <a:ea typeface="+mn-ea"/>
                <a:cs typeface="+mn-cs"/>
              </a:rPr>
              <a:t>: </a:t>
            </a:r>
            <a:r>
              <a:rPr lang="en-US" dirty="0" smtClean="0"/>
              <a:t>&gt; What do you think these questions have in common?</a:t>
            </a:r>
          </a:p>
          <a:p>
            <a:r>
              <a:rPr lang="en-US" dirty="0" smtClean="0"/>
              <a:t>(T</a:t>
            </a:r>
            <a:r>
              <a:rPr lang="en-US" sz="1200" b="0" i="0" u="none" strike="noStrike" kern="1200" baseline="0" dirty="0" smtClean="0">
                <a:solidFill>
                  <a:schemeClr val="tx1"/>
                </a:solidFill>
                <a:latin typeface="+mn-lt"/>
                <a:ea typeface="+mn-ea"/>
                <a:cs typeface="+mn-cs"/>
              </a:rPr>
              <a:t>hey ask students to do something that requires them to use one of their process skills.)</a:t>
            </a:r>
          </a:p>
          <a:p>
            <a:pPr marL="171450" indent="-171450">
              <a:buFont typeface="Wingdings"/>
              <a:buChar char="Ø"/>
            </a:pPr>
            <a:r>
              <a:rPr lang="en-US" sz="1200" b="0" i="1" u="none" strike="noStrike" kern="1200" baseline="0" dirty="0" smtClean="0">
                <a:solidFill>
                  <a:schemeClr val="tx1"/>
                </a:solidFill>
                <a:latin typeface="+mn-lt"/>
                <a:ea typeface="+mn-ea"/>
                <a:cs typeface="+mn-cs"/>
              </a:rPr>
              <a:t>What is being asked of the students? Are they being asked for an idea that explains why something they noticed is happening, or are they being </a:t>
            </a:r>
            <a:r>
              <a:rPr lang="en-GB" sz="1200" b="0" i="1" u="none" strike="noStrike" kern="1200" baseline="0" dirty="0" smtClean="0">
                <a:solidFill>
                  <a:schemeClr val="tx1"/>
                </a:solidFill>
                <a:latin typeface="+mn-lt"/>
                <a:ea typeface="+mn-ea"/>
                <a:cs typeface="+mn-cs"/>
              </a:rPr>
              <a:t>asked something else?</a:t>
            </a:r>
          </a:p>
          <a:p>
            <a:pPr marL="0" marR="0" indent="0" algn="l" defTabSz="914400" rtl="0" eaLnBrk="1" fontAlgn="auto" latinLnBrk="0" hangingPunct="1">
              <a:lnSpc>
                <a:spcPct val="100000"/>
              </a:lnSpc>
              <a:spcBef>
                <a:spcPts val="0"/>
              </a:spcBef>
              <a:spcAft>
                <a:spcPts val="0"/>
              </a:spcAft>
              <a:buClrTx/>
              <a:buSzTx/>
              <a:buFont typeface="Wingdings"/>
              <a:buNone/>
              <a:tabLst/>
              <a:defRPr/>
            </a:pPr>
            <a:r>
              <a:rPr lang="en-US" sz="1200" b="0" i="0" u="none" strike="noStrike" kern="1200" baseline="0" dirty="0" smtClean="0">
                <a:solidFill>
                  <a:schemeClr val="tx1"/>
                </a:solidFill>
                <a:latin typeface="+mn-lt"/>
                <a:ea typeface="+mn-ea"/>
                <a:cs typeface="+mn-cs"/>
              </a:rPr>
              <a:t>Once you’ve taken a few responses, explain:</a:t>
            </a:r>
            <a:endParaRPr lang="en-GB" sz="1200" b="0" i="1" u="none" strike="noStrike" kern="1200" baseline="0" dirty="0" smtClean="0">
              <a:solidFill>
                <a:schemeClr val="tx1"/>
              </a:solidFill>
              <a:latin typeface="+mn-lt"/>
              <a:ea typeface="+mn-ea"/>
              <a:cs typeface="+mn-cs"/>
            </a:endParaRPr>
          </a:p>
          <a:p>
            <a:pPr marL="171450" indent="-171450">
              <a:buFont typeface="Wingdings"/>
              <a:buChar char="Ø"/>
            </a:pPr>
            <a:r>
              <a:rPr lang="en-US" sz="1200" b="0" i="1" u="none" strike="noStrike" kern="1200" baseline="0" dirty="0" smtClean="0">
                <a:solidFill>
                  <a:schemeClr val="tx1"/>
                </a:solidFill>
                <a:latin typeface="+mn-lt"/>
                <a:ea typeface="+mn-ea"/>
                <a:cs typeface="+mn-cs"/>
              </a:rPr>
              <a:t>These kinds of questions don’t really ask for students’ ideas directly, but allow you to collect evidence of their skills and can be useful in helping </a:t>
            </a:r>
            <a:r>
              <a:rPr lang="en-GB" sz="1200" b="0" i="1" u="none" strike="noStrike" kern="1200" baseline="0" dirty="0" smtClean="0">
                <a:solidFill>
                  <a:schemeClr val="tx1"/>
                </a:solidFill>
                <a:latin typeface="+mn-lt"/>
                <a:ea typeface="+mn-ea"/>
                <a:cs typeface="+mn-cs"/>
              </a:rPr>
              <a:t>students test their ideas.</a:t>
            </a:r>
          </a:p>
          <a:p>
            <a:r>
              <a:rPr lang="en-GB" sz="1200" b="1" i="1" u="none" strike="noStrike" kern="1200" baseline="0" dirty="0" smtClean="0">
                <a:solidFill>
                  <a:schemeClr val="tx1"/>
                </a:solidFill>
                <a:latin typeface="+mn-lt"/>
                <a:ea typeface="+mn-ea"/>
                <a:cs typeface="+mn-cs"/>
              </a:rPr>
              <a:t>4</a:t>
            </a:r>
            <a:r>
              <a:rPr lang="en-GB" sz="1200" b="1" i="1" u="none" strike="noStrike" kern="1200" baseline="30000" dirty="0" smtClean="0">
                <a:solidFill>
                  <a:schemeClr val="tx1"/>
                </a:solidFill>
                <a:latin typeface="+mn-lt"/>
                <a:ea typeface="+mn-ea"/>
                <a:cs typeface="+mn-cs"/>
              </a:rPr>
              <a:t>th</a:t>
            </a:r>
            <a:r>
              <a:rPr lang="en-GB" sz="1200" b="1" i="1" u="none" strike="noStrike" kern="1200" baseline="0" dirty="0" smtClean="0">
                <a:solidFill>
                  <a:schemeClr val="tx1"/>
                </a:solidFill>
                <a:latin typeface="+mn-lt"/>
                <a:ea typeface="+mn-ea"/>
                <a:cs typeface="+mn-cs"/>
              </a:rPr>
              <a:t> column</a:t>
            </a:r>
            <a:r>
              <a:rPr lang="en-GB" sz="1200" b="0" i="1" u="none" strike="noStrike" kern="1200" baseline="0" dirty="0" smtClean="0">
                <a:solidFill>
                  <a:schemeClr val="tx1"/>
                </a:solidFill>
                <a:latin typeface="+mn-lt"/>
                <a:ea typeface="+mn-ea"/>
                <a:cs typeface="+mn-cs"/>
              </a:rPr>
              <a:t>: </a:t>
            </a:r>
            <a:r>
              <a:rPr lang="en-GB" sz="1200" b="0" i="0" u="none" strike="noStrike" kern="1200" baseline="0" dirty="0" smtClean="0">
                <a:solidFill>
                  <a:schemeClr val="tx1"/>
                </a:solidFill>
                <a:latin typeface="+mn-lt"/>
                <a:ea typeface="+mn-ea"/>
                <a:cs typeface="+mn-cs"/>
              </a:rPr>
              <a:t>“Other,” </a:t>
            </a:r>
            <a:r>
              <a:rPr lang="en-US" sz="1200" b="0" i="0" u="none" strike="noStrike" kern="1200" baseline="0" dirty="0" smtClean="0">
                <a:solidFill>
                  <a:schemeClr val="tx1"/>
                </a:solidFill>
                <a:latin typeface="+mn-lt"/>
                <a:ea typeface="+mn-ea"/>
                <a:cs typeface="+mn-cs"/>
              </a:rPr>
              <a:t>explaining that not all questions will fit neatly into the </a:t>
            </a:r>
            <a:r>
              <a:rPr lang="en-GB" sz="1200" b="0" i="0" u="none" strike="noStrike" kern="1200" baseline="0" dirty="0" smtClean="0">
                <a:solidFill>
                  <a:schemeClr val="tx1"/>
                </a:solidFill>
                <a:latin typeface="+mn-lt"/>
                <a:ea typeface="+mn-ea"/>
                <a:cs typeface="+mn-cs"/>
              </a:rPr>
              <a:t>other three categories.</a:t>
            </a:r>
          </a:p>
          <a:p>
            <a:r>
              <a:rPr lang="en-US" sz="1200" b="0" i="0" u="none" strike="noStrike" kern="1200" baseline="0" dirty="0" smtClean="0">
                <a:solidFill>
                  <a:schemeClr val="tx1"/>
                </a:solidFill>
                <a:latin typeface="+mn-lt"/>
                <a:ea typeface="+mn-ea"/>
                <a:cs typeface="+mn-cs"/>
              </a:rPr>
              <a:t>&gt; </a:t>
            </a:r>
            <a:r>
              <a:rPr lang="en-US" sz="1200" b="0" i="1" u="none" strike="noStrike" kern="1200" baseline="0" dirty="0" smtClean="0">
                <a:solidFill>
                  <a:schemeClr val="tx1"/>
                </a:solidFill>
                <a:latin typeface="+mn-lt"/>
                <a:ea typeface="+mn-ea"/>
                <a:cs typeface="+mn-cs"/>
              </a:rPr>
              <a:t>Of all the kinds of questions teachers can ask, the Person-Centered ones are the most useful for finding out students’ ideas. They ask students to explain what they think, rather than asking for correct answers or asking students to use their process skills. Person-Centered questions invite students to voice their ideas in a way that does not put pressure on them to be “right.”</a:t>
            </a:r>
            <a:endParaRPr lang="en-US" dirty="0" smtClean="0"/>
          </a:p>
        </p:txBody>
      </p:sp>
      <p:sp>
        <p:nvSpPr>
          <p:cNvPr id="4" name="Slide Number Placeholder 3"/>
          <p:cNvSpPr>
            <a:spLocks noGrp="1"/>
          </p:cNvSpPr>
          <p:nvPr>
            <p:ph type="sldNum" sz="quarter" idx="10"/>
          </p:nvPr>
        </p:nvSpPr>
        <p:spPr/>
        <p:txBody>
          <a:bodyPr/>
          <a:lstStyle/>
          <a:p>
            <a:fld id="{BEC3DEEC-7370-4137-945A-0A59644D8BB5}" type="slidenum">
              <a:rPr lang="el-GR" smtClean="0"/>
              <a:t>23</a:t>
            </a:fld>
            <a:endParaRPr lang="el-GR"/>
          </a:p>
        </p:txBody>
      </p:sp>
    </p:spTree>
    <p:extLst>
      <p:ext uri="{BB962C8B-B14F-4D97-AF65-F5344CB8AC3E}">
        <p14:creationId xmlns:p14="http://schemas.microsoft.com/office/powerpoint/2010/main" val="4567440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kern="1200" baseline="0" dirty="0" smtClean="0">
                <a:solidFill>
                  <a:schemeClr val="tx1"/>
                </a:solidFill>
                <a:effectLst/>
                <a:latin typeface="+mn-lt"/>
                <a:ea typeface="+mn-ea"/>
                <a:cs typeface="+mn-cs"/>
              </a:rPr>
              <a:t>Episodes GR Ice Balloons, PT Sun Distance</a:t>
            </a:r>
          </a:p>
          <a:p>
            <a:r>
              <a:rPr lang="en-GB" sz="1000" kern="1200" baseline="0" dirty="0" smtClean="0">
                <a:solidFill>
                  <a:schemeClr val="tx1"/>
                </a:solidFill>
                <a:effectLst/>
                <a:latin typeface="+mn-lt"/>
                <a:ea typeface="+mn-ea"/>
                <a:cs typeface="+mn-cs"/>
              </a:rPr>
              <a:t>Templates GE Building Blocks (113-115) and UK EN </a:t>
            </a:r>
            <a:r>
              <a:rPr lang="en-GB" sz="1000" kern="1200" baseline="0" dirty="0" err="1" smtClean="0">
                <a:solidFill>
                  <a:schemeClr val="tx1"/>
                </a:solidFill>
                <a:effectLst/>
                <a:latin typeface="+mn-lt"/>
                <a:ea typeface="+mn-ea"/>
                <a:cs typeface="+mn-cs"/>
              </a:rPr>
              <a:t>Beebot</a:t>
            </a:r>
            <a:r>
              <a:rPr lang="en-GB" sz="1000" kern="1200" baseline="0" dirty="0" smtClean="0">
                <a:solidFill>
                  <a:schemeClr val="tx1"/>
                </a:solidFill>
                <a:effectLst/>
                <a:latin typeface="+mn-lt"/>
                <a:ea typeface="+mn-ea"/>
                <a:cs typeface="+mn-cs"/>
              </a:rPr>
              <a:t> (309-314)</a:t>
            </a:r>
          </a:p>
          <a:p>
            <a:endParaRPr lang="en-GB" sz="1000" kern="1200" baseline="0" dirty="0" smtClean="0">
              <a:solidFill>
                <a:schemeClr val="tx1"/>
              </a:solidFill>
              <a:effectLst/>
              <a:latin typeface="+mn-lt"/>
              <a:ea typeface="+mn-ea"/>
              <a:cs typeface="+mn-cs"/>
            </a:endParaRPr>
          </a:p>
          <a:p>
            <a:endParaRPr lang="en-GB" sz="100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t>25</a:t>
            </a:fld>
            <a:endParaRPr lang="nl-BE"/>
          </a:p>
        </p:txBody>
      </p:sp>
    </p:spTree>
    <p:extLst>
      <p:ext uri="{BB962C8B-B14F-4D97-AF65-F5344CB8AC3E}">
        <p14:creationId xmlns:p14="http://schemas.microsoft.com/office/powerpoint/2010/main" val="18951369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episode was part of a series of lessons entitled “Winter”. It involved children in teams exploring the properties of ice using ice balloons and a variety of materials provided by the teacher (including syringes, paintbrushes, </a:t>
            </a:r>
            <a:r>
              <a:rPr lang="en-US" sz="1200" b="0" i="0" u="none" strike="noStrike" kern="1200" baseline="0" dirty="0" err="1" smtClean="0">
                <a:solidFill>
                  <a:schemeClr val="tx1"/>
                </a:solidFill>
                <a:latin typeface="+mn-lt"/>
                <a:ea typeface="+mn-ea"/>
                <a:cs typeface="+mn-cs"/>
              </a:rPr>
              <a:t>watercolours</a:t>
            </a:r>
            <a:r>
              <a:rPr lang="en-US" sz="1200" b="0" i="0" u="none" strike="noStrike" kern="1200" baseline="0" dirty="0" smtClean="0">
                <a:solidFill>
                  <a:schemeClr val="tx1"/>
                </a:solidFill>
                <a:latin typeface="+mn-lt"/>
                <a:ea typeface="+mn-ea"/>
                <a:cs typeface="+mn-cs"/>
              </a:rPr>
              <a:t>, dyes, bottle of vinegar and magnifying lenses) as well as other classroom materials selected by the children. The activity had been chosen by children on a previous day when they had brainstormed questions to explore.</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26</a:t>
            </a:fld>
            <a:endParaRPr lang="en-US"/>
          </a:p>
        </p:txBody>
      </p:sp>
    </p:spTree>
    <p:extLst>
      <p:ext uri="{BB962C8B-B14F-4D97-AF65-F5344CB8AC3E}">
        <p14:creationId xmlns:p14="http://schemas.microsoft.com/office/powerpoint/2010/main" val="17948938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First, in their classroom, they had a conversation with questions and hypotheses about the Sun’s size, the Earth’s size and the distance between them. Through dialogue between the teacher and the children, they gathered many facts about the Sun and its importance for life.</a:t>
            </a:r>
          </a:p>
          <a:p>
            <a:r>
              <a:rPr lang="en-US" sz="1200" b="0" i="0" u="none" strike="noStrike" kern="1200" baseline="0" dirty="0" smtClean="0">
                <a:solidFill>
                  <a:schemeClr val="tx1"/>
                </a:solidFill>
                <a:latin typeface="+mn-lt"/>
                <a:ea typeface="+mn-ea"/>
                <a:cs typeface="+mn-cs"/>
              </a:rPr>
              <a:t>Then using a ball and a little piece of </a:t>
            </a:r>
            <a:r>
              <a:rPr lang="en-US" sz="1200" b="0" i="0" u="none" strike="noStrike" kern="1200" baseline="0" dirty="0" err="1" smtClean="0">
                <a:solidFill>
                  <a:schemeClr val="tx1"/>
                </a:solidFill>
                <a:latin typeface="+mn-lt"/>
                <a:ea typeface="+mn-ea"/>
                <a:cs typeface="+mn-cs"/>
              </a:rPr>
              <a:t>plasticine</a:t>
            </a:r>
            <a:r>
              <a:rPr lang="en-US" sz="1200" b="0" i="0" u="none" strike="noStrike" kern="1200" baseline="0" dirty="0" smtClean="0">
                <a:solidFill>
                  <a:schemeClr val="tx1"/>
                </a:solidFill>
                <a:latin typeface="+mn-lt"/>
                <a:ea typeface="+mn-ea"/>
                <a:cs typeface="+mn-cs"/>
              </a:rPr>
              <a:t> they began to explore the relative sizes and distances.</a:t>
            </a:r>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27</a:t>
            </a:fld>
            <a:endParaRPr lang="en-US"/>
          </a:p>
        </p:txBody>
      </p:sp>
    </p:spTree>
    <p:extLst>
      <p:ext uri="{BB962C8B-B14F-4D97-AF65-F5344CB8AC3E}">
        <p14:creationId xmlns:p14="http://schemas.microsoft.com/office/powerpoint/2010/main" val="34843536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Inspired by photographs of real buildings on the wall, the children decided to build the “Leaning Tower of Pisa” using wooden building blocks. The teacher stood back and let the children take the lead. She encouraged the children to express themselves clearly and she valued their ideas. </a:t>
            </a:r>
          </a:p>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28</a:t>
            </a:fld>
            <a:endParaRPr lang="en-US"/>
          </a:p>
        </p:txBody>
      </p:sp>
    </p:spTree>
    <p:extLst>
      <p:ext uri="{BB962C8B-B14F-4D97-AF65-F5344CB8AC3E}">
        <p14:creationId xmlns:p14="http://schemas.microsoft.com/office/powerpoint/2010/main" val="25132875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session involved children working with programmable floor robots called Bee-Bots. They are used widely in nursery and primary schools for introducing control, directional language and programming to young children. They are attractive and simple to use with buttons to press to make the Bee-Bot go forwards and backwards and to turn left and right through 90 degrees. </a:t>
            </a:r>
          </a:p>
          <a:p>
            <a:r>
              <a:rPr lang="en-US" sz="1200" kern="1200" dirty="0" smtClean="0">
                <a:solidFill>
                  <a:schemeClr val="tx1"/>
                </a:solidFill>
                <a:effectLst/>
                <a:latin typeface="+mn-lt"/>
                <a:ea typeface="+mn-ea"/>
                <a:cs typeface="+mn-cs"/>
              </a:rPr>
              <a:t>The Bee-Bot has a memory that can store up to 40 steps.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Each child had a Bee-Bot. Dawn, the teacher, had prepared cardboard pathways for each Bee-Bot marked out with four steps, each to a different planet – for example Moon, Mars Venus, or Neptune. The session was planned to allow time for children to </a:t>
            </a:r>
            <a:r>
              <a:rPr lang="en-US" sz="1200" kern="1200" dirty="0" err="1" smtClean="0">
                <a:solidFill>
                  <a:schemeClr val="tx1"/>
                </a:solidFill>
                <a:effectLst/>
                <a:latin typeface="+mn-lt"/>
                <a:ea typeface="+mn-ea"/>
                <a:cs typeface="+mn-cs"/>
              </a:rPr>
              <a:t>familiarise</a:t>
            </a:r>
            <a:r>
              <a:rPr lang="en-US" sz="1200" kern="1200" dirty="0" smtClean="0">
                <a:solidFill>
                  <a:schemeClr val="tx1"/>
                </a:solidFill>
                <a:effectLst/>
                <a:latin typeface="+mn-lt"/>
                <a:ea typeface="+mn-ea"/>
                <a:cs typeface="+mn-cs"/>
              </a:rPr>
              <a:t> themselves with the functions of the different Bee-Bot buttons and then apply their knowledge to making their Bee-Bots go to their planet and back. Children were free to participate as they wished, provided space was available. </a:t>
            </a:r>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29</a:t>
            </a:fld>
            <a:endParaRPr lang="en-US"/>
          </a:p>
        </p:txBody>
      </p:sp>
    </p:spTree>
    <p:extLst>
      <p:ext uri="{BB962C8B-B14F-4D97-AF65-F5344CB8AC3E}">
        <p14:creationId xmlns:p14="http://schemas.microsoft.com/office/powerpoint/2010/main" val="1305043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954088"/>
            <a:ext cx="4962525" cy="3722687"/>
          </a:xfrm>
        </p:spPr>
      </p:sp>
      <p:sp>
        <p:nvSpPr>
          <p:cNvPr id="3" name="Notes Placeholder 2"/>
          <p:cNvSpPr>
            <a:spLocks noGrp="1"/>
          </p:cNvSpPr>
          <p:nvPr>
            <p:ph type="body" idx="1"/>
          </p:nvPr>
        </p:nvSpPr>
        <p:spPr/>
        <p:txBody>
          <a:bodyPr/>
          <a:lstStyle/>
          <a:p>
            <a:r>
              <a:rPr lang="en-US" sz="1600" b="1" dirty="0" smtClean="0"/>
              <a:t>This</a:t>
            </a:r>
            <a:r>
              <a:rPr lang="en-US" sz="1600" b="1" baseline="0" dirty="0" smtClean="0"/>
              <a:t> material is drawn from the workshop Assessing for learning III Effective Questioning produced by the Institute of Inquiry </a:t>
            </a:r>
            <a:r>
              <a:rPr lang="en-US" sz="1600" dirty="0" smtClean="0">
                <a:hlinkClick r:id="rId3"/>
              </a:rPr>
              <a:t>www.exploratorium.edu/ifi</a:t>
            </a:r>
            <a:r>
              <a:rPr lang="en-US" sz="1600" dirty="0" smtClean="0"/>
              <a:t> to be used as</a:t>
            </a:r>
            <a:r>
              <a:rPr lang="en-US" sz="1600" baseline="0" dirty="0" smtClean="0"/>
              <a:t> appropriate.</a:t>
            </a:r>
            <a:endParaRPr lang="en-US" sz="1600" b="1" dirty="0" smtClean="0"/>
          </a:p>
        </p:txBody>
      </p:sp>
      <p:sp>
        <p:nvSpPr>
          <p:cNvPr id="4" name="Slide Number Placeholder 3"/>
          <p:cNvSpPr>
            <a:spLocks noGrp="1"/>
          </p:cNvSpPr>
          <p:nvPr>
            <p:ph type="sldNum" sz="quarter" idx="10"/>
          </p:nvPr>
        </p:nvSpPr>
        <p:spPr/>
        <p:txBody>
          <a:bodyPr/>
          <a:lstStyle/>
          <a:p>
            <a:fld id="{BEC3DEEC-7370-4137-945A-0A59644D8BB5}" type="slidenum">
              <a:rPr lang="el-GR" smtClean="0"/>
              <a:t>30</a:t>
            </a:fld>
            <a:endParaRPr lang="el-GR"/>
          </a:p>
        </p:txBody>
      </p:sp>
    </p:spTree>
    <p:extLst>
      <p:ext uri="{BB962C8B-B14F-4D97-AF65-F5344CB8AC3E}">
        <p14:creationId xmlns:p14="http://schemas.microsoft.com/office/powerpoint/2010/main" val="17114246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smtClean="0"/>
              <a:t>This</a:t>
            </a:r>
            <a:r>
              <a:rPr lang="en-US" sz="1600" b="1" baseline="0" dirty="0" smtClean="0"/>
              <a:t> material is drawn from the workshop Assessing for learning III Effective Questioning produced by the Institute of Inquiry </a:t>
            </a:r>
            <a:r>
              <a:rPr lang="en-US" sz="1600" dirty="0" smtClean="0">
                <a:hlinkClick r:id="rId3"/>
              </a:rPr>
              <a:t>www.exploratorium.edu/ifi</a:t>
            </a:r>
            <a:r>
              <a:rPr lang="en-US" sz="1600" dirty="0" smtClean="0"/>
              <a:t> to be used as</a:t>
            </a:r>
            <a:r>
              <a:rPr lang="en-US" sz="1600" baseline="0" dirty="0" smtClean="0"/>
              <a:t> appropriate.</a:t>
            </a:r>
            <a:endParaRPr lang="en-US" sz="1600" b="1" dirty="0" smtClean="0"/>
          </a:p>
          <a:p>
            <a:endParaRPr lang="el-GR" sz="1600" i="0" dirty="0"/>
          </a:p>
        </p:txBody>
      </p:sp>
      <p:sp>
        <p:nvSpPr>
          <p:cNvPr id="4" name="Slide Number Placeholder 3"/>
          <p:cNvSpPr>
            <a:spLocks noGrp="1"/>
          </p:cNvSpPr>
          <p:nvPr>
            <p:ph type="sldNum" sz="quarter" idx="10"/>
          </p:nvPr>
        </p:nvSpPr>
        <p:spPr/>
        <p:txBody>
          <a:bodyPr/>
          <a:lstStyle/>
          <a:p>
            <a:fld id="{BEC3DEEC-7370-4137-945A-0A59644D8BB5}" type="slidenum">
              <a:rPr lang="el-GR" smtClean="0"/>
              <a:t>31</a:t>
            </a:fld>
            <a:endParaRPr lang="el-GR"/>
          </a:p>
        </p:txBody>
      </p:sp>
    </p:spTree>
    <p:extLst>
      <p:ext uri="{BB962C8B-B14F-4D97-AF65-F5344CB8AC3E}">
        <p14:creationId xmlns:p14="http://schemas.microsoft.com/office/powerpoint/2010/main" val="17693529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t>32</a:t>
            </a:fld>
            <a:endParaRPr lang="nl-BE"/>
          </a:p>
        </p:txBody>
      </p:sp>
    </p:spTree>
    <p:extLst>
      <p:ext uri="{BB962C8B-B14F-4D97-AF65-F5344CB8AC3E}">
        <p14:creationId xmlns:p14="http://schemas.microsoft.com/office/powerpoint/2010/main" val="3007412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D195098B-2C0E-4FC7-88C8-090D3FA4200A}" type="slidenum">
              <a:rPr lang="nl-BE" smtClean="0"/>
              <a:t>4</a:t>
            </a:fld>
            <a:endParaRPr lang="nl-BE"/>
          </a:p>
        </p:txBody>
      </p:sp>
    </p:spTree>
    <p:extLst>
      <p:ext uri="{BB962C8B-B14F-4D97-AF65-F5344CB8AC3E}">
        <p14:creationId xmlns:p14="http://schemas.microsoft.com/office/powerpoint/2010/main" val="812072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D195098B-2C0E-4FC7-88C8-090D3FA4200A}" type="slidenum">
              <a:rPr lang="nl-BE" smtClean="0"/>
              <a:t>33</a:t>
            </a:fld>
            <a:endParaRPr lang="nl-BE"/>
          </a:p>
        </p:txBody>
      </p:sp>
    </p:spTree>
    <p:extLst>
      <p:ext uri="{BB962C8B-B14F-4D97-AF65-F5344CB8AC3E}">
        <p14:creationId xmlns:p14="http://schemas.microsoft.com/office/powerpoint/2010/main" val="7045564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73FBFCC-55E6-EC45-A409-A1EF2D23683B}" type="slidenum">
              <a:rPr lang="en-US" smtClean="0"/>
              <a:t>34</a:t>
            </a:fld>
            <a:endParaRPr lang="en-US"/>
          </a:p>
        </p:txBody>
      </p:sp>
    </p:spTree>
    <p:extLst>
      <p:ext uri="{BB962C8B-B14F-4D97-AF65-F5344CB8AC3E}">
        <p14:creationId xmlns:p14="http://schemas.microsoft.com/office/powerpoint/2010/main" val="2852278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5</a:t>
            </a:fld>
            <a:endParaRPr lang="en-US"/>
          </a:p>
        </p:txBody>
      </p:sp>
    </p:spTree>
    <p:extLst>
      <p:ext uri="{BB962C8B-B14F-4D97-AF65-F5344CB8AC3E}">
        <p14:creationId xmlns:p14="http://schemas.microsoft.com/office/powerpoint/2010/main" val="1568640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a:buChar char="•"/>
            </a:pPr>
            <a:endParaRPr lang="nl-BE" dirty="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t>6</a:t>
            </a:fld>
            <a:endParaRPr lang="nl-BE" dirty="0"/>
          </a:p>
        </p:txBody>
      </p:sp>
    </p:spTree>
    <p:extLst>
      <p:ext uri="{BB962C8B-B14F-4D97-AF65-F5344CB8AC3E}">
        <p14:creationId xmlns:p14="http://schemas.microsoft.com/office/powerpoint/2010/main" val="2592103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are some examples of child’s play and exploration – illustrate children’s capacities for sustained engagement and interest in their environment</a:t>
            </a:r>
          </a:p>
          <a:p>
            <a:endParaRPr lang="en-US" baseline="0" dirty="0" smtClean="0"/>
          </a:p>
          <a:p>
            <a:r>
              <a:rPr lang="en-US" baseline="0" dirty="0" smtClean="0"/>
              <a:t>Children’s questions are often not made explicit but </a:t>
            </a:r>
          </a:p>
          <a:p>
            <a:endParaRPr lang="en-US" baseline="0" dirty="0" smtClean="0"/>
          </a:p>
          <a:p>
            <a:r>
              <a:rPr lang="en-US" baseline="0" dirty="0" smtClean="0"/>
              <a:t>Watching carefully the direction of their activities may suggest their interests and questions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t>7</a:t>
            </a:fld>
            <a:endParaRPr lang="nl-BE"/>
          </a:p>
        </p:txBody>
      </p:sp>
    </p:spTree>
    <p:extLst>
      <p:ext uri="{BB962C8B-B14F-4D97-AF65-F5344CB8AC3E}">
        <p14:creationId xmlns:p14="http://schemas.microsoft.com/office/powerpoint/2010/main" val="775923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a:t>
            </a:r>
            <a:r>
              <a:rPr lang="en-US" baseline="0" dirty="0" smtClean="0"/>
              <a:t> for facilitators for sharing with participants as appropriate.</a:t>
            </a:r>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t>9</a:t>
            </a:fld>
            <a:endParaRPr lang="nl-BE"/>
          </a:p>
        </p:txBody>
      </p:sp>
    </p:spTree>
    <p:extLst>
      <p:ext uri="{BB962C8B-B14F-4D97-AF65-F5344CB8AC3E}">
        <p14:creationId xmlns:p14="http://schemas.microsoft.com/office/powerpoint/2010/main" val="1539780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t>10</a:t>
            </a:fld>
            <a:endParaRPr lang="nl-BE"/>
          </a:p>
        </p:txBody>
      </p:sp>
    </p:spTree>
    <p:extLst>
      <p:ext uri="{BB962C8B-B14F-4D97-AF65-F5344CB8AC3E}">
        <p14:creationId xmlns:p14="http://schemas.microsoft.com/office/powerpoint/2010/main" val="2153283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95098B-2C0E-4FC7-88C8-090D3FA4200A}" type="slidenum">
              <a:rPr lang="nl-BE" smtClean="0"/>
              <a:t>11</a:t>
            </a:fld>
            <a:endParaRPr lang="nl-BE"/>
          </a:p>
        </p:txBody>
      </p:sp>
    </p:spTree>
    <p:extLst>
      <p:ext uri="{BB962C8B-B14F-4D97-AF65-F5344CB8AC3E}">
        <p14:creationId xmlns:p14="http://schemas.microsoft.com/office/powerpoint/2010/main" val="3588311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t>22/10/17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1083829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t>22/10/17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707894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t>22/10/17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843959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dirty="0"/>
          </a:p>
        </p:txBody>
      </p:sp>
      <p:sp>
        <p:nvSpPr>
          <p:cNvPr id="11" name="Slide Number Placehold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t>‹nr.›</a:t>
            </a:fld>
            <a:endParaRPr lang="en-GB"/>
          </a:p>
        </p:txBody>
      </p:sp>
      <p:pic>
        <p:nvPicPr>
          <p:cNvPr id="1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354"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2450872"/>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3092097926"/>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65091"/>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56490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713067689"/>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Slide Number Placeholder 6"/>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154819427"/>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9" name="Slide Number Placeholder 8"/>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3258257037"/>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5" name="Slide Number Placeholder 4"/>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3202741972"/>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3046485682"/>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3464981609"/>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t>22/10/17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3564863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2703951161"/>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78369908"/>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1475698585"/>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dirty="0"/>
          </a:p>
        </p:txBody>
      </p:sp>
      <p:sp>
        <p:nvSpPr>
          <p:cNvPr id="11" name="Slide Number Placehold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pic>
        <p:nvPicPr>
          <p:cNvPr id="1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354"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2450872"/>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6" name="Slide Number Placeholder 5"/>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3092097926"/>
      </p:ext>
    </p:extLst>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65091"/>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56490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713067689"/>
      </p:ext>
    </p:extLst>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Slide Number Placeholder 6"/>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154819427"/>
      </p:ext>
    </p:extLst>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9" name="Slide Number Placeholder 8"/>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3258257037"/>
      </p:ext>
    </p:extLst>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5" name="Slide Number Placeholder 4"/>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3202741972"/>
      </p:ext>
    </p:extLst>
  </p:cSld>
  <p:clrMapOvr>
    <a:masterClrMapping/>
  </p:clrMapOvr>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3046485682"/>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D16B08-A473-4945-B721-D8119ED832AE}" type="datetimeFigureOut">
              <a:rPr lang="en-GB" smtClean="0"/>
              <a:t>22/10/17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24006947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3464981609"/>
      </p:ext>
    </p:extLst>
  </p:cSld>
  <p:clrMapOvr>
    <a:masterClrMapping/>
  </p:clrMapOvr>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2703951161"/>
      </p:ext>
    </p:extLst>
  </p:cSld>
  <p:clrMapOvr>
    <a:masterClrMapping/>
  </p:clrMapOvr>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78369908"/>
      </p:ext>
    </p:extLst>
  </p:cSld>
  <p:clrMapOvr>
    <a:masterClrMapping/>
  </p:clrMapOvr>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1475698585"/>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2D16B08-A473-4945-B721-D8119ED832AE}" type="datetimeFigureOut">
              <a:rPr lang="en-GB" smtClean="0"/>
              <a:t>22/10/17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2099106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2D16B08-A473-4945-B721-D8119ED832AE}" type="datetimeFigureOut">
              <a:rPr lang="en-GB" smtClean="0"/>
              <a:t>22/10/17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1202617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2D16B08-A473-4945-B721-D8119ED832AE}" type="datetimeFigureOut">
              <a:rPr lang="en-GB" smtClean="0"/>
              <a:t>22/10/17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2393742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D16B08-A473-4945-B721-D8119ED832AE}" type="datetimeFigureOut">
              <a:rPr lang="en-GB" smtClean="0"/>
              <a:t>22/10/17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4062942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D16B08-A473-4945-B721-D8119ED832AE}" type="datetimeFigureOut">
              <a:rPr lang="en-GB" smtClean="0"/>
              <a:t>22/10/17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515148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D16B08-A473-4945-B721-D8119ED832AE}" type="datetimeFigureOut">
              <a:rPr lang="en-GB" smtClean="0"/>
              <a:t>22/10/17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35349019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vmlDrawing" Target="../drawings/vmlDrawing1.vml"/><Relationship Id="rId14" Type="http://schemas.openxmlformats.org/officeDocument/2006/relationships/oleObject" Target="../embeddings/oleObject1.bin"/><Relationship Id="rId15" Type="http://schemas.openxmlformats.org/officeDocument/2006/relationships/image" Target="../media/image1.emf"/><Relationship Id="rId16" Type="http://schemas.openxmlformats.org/officeDocument/2006/relationships/image" Target="../media/image2.jpeg"/><Relationship Id="rId17" Type="http://schemas.openxmlformats.org/officeDocument/2006/relationships/image" Target="../media/image3.png"/><Relationship Id="rId18" Type="http://schemas.openxmlformats.org/officeDocument/2006/relationships/image" Target="../media/image4.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vmlDrawing" Target="../drawings/vmlDrawing2.vml"/><Relationship Id="rId14" Type="http://schemas.openxmlformats.org/officeDocument/2006/relationships/oleObject" Target="../embeddings/oleObject2.bin"/><Relationship Id="rId15" Type="http://schemas.openxmlformats.org/officeDocument/2006/relationships/image" Target="../media/image1.emf"/><Relationship Id="rId16" Type="http://schemas.openxmlformats.org/officeDocument/2006/relationships/image" Target="../media/image2.jpeg"/><Relationship Id="rId17" Type="http://schemas.openxmlformats.org/officeDocument/2006/relationships/image" Target="../media/image3.png"/><Relationship Id="rId18" Type="http://schemas.openxmlformats.org/officeDocument/2006/relationships/image" Target="../media/image4.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D16B08-A473-4945-B721-D8119ED832AE}" type="datetimeFigureOut">
              <a:rPr lang="en-GB" smtClean="0"/>
              <a:t>22/10/17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t>‹nr.›</a:t>
            </a:fld>
            <a:endParaRPr lang="en-GB"/>
          </a:p>
        </p:txBody>
      </p:sp>
    </p:spTree>
    <p:extLst>
      <p:ext uri="{BB962C8B-B14F-4D97-AF65-F5344CB8AC3E}">
        <p14:creationId xmlns:p14="http://schemas.microsoft.com/office/powerpoint/2010/main" val="37413883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91880" y="274638"/>
            <a:ext cx="5194920" cy="1282154"/>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844825"/>
            <a:ext cx="8219256" cy="403244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0" name="Object 9"/>
          <p:cNvGraphicFramePr>
            <a:graphicFrameLocks noChangeAspect="1"/>
          </p:cNvGraphicFramePr>
          <p:nvPr>
            <p:extLst>
              <p:ext uri="{D42A27DB-BD31-4B8C-83A1-F6EECF244321}">
                <p14:modId xmlns:p14="http://schemas.microsoft.com/office/powerpoint/2010/main" val="744050307"/>
              </p:ext>
            </p:extLst>
          </p:nvPr>
        </p:nvGraphicFramePr>
        <p:xfrm>
          <a:off x="0" y="0"/>
          <a:ext cx="3338650" cy="1844824"/>
        </p:xfrm>
        <a:graphic>
          <a:graphicData uri="http://schemas.openxmlformats.org/presentationml/2006/ole">
            <mc:AlternateContent xmlns:mc="http://schemas.openxmlformats.org/markup-compatibility/2006">
              <mc:Choice xmlns:v="urn:schemas-microsoft-com:vml" Requires="v">
                <p:oleObj spid="_x0000_s1091" name="Acrobat Document" r:id="rId14" imgW="5398560" imgH="3594960" progId="AcroExch.Document.11">
                  <p:embed/>
                </p:oleObj>
              </mc:Choice>
              <mc:Fallback>
                <p:oleObj name="Acrobat Document" r:id="rId14" imgW="5398560" imgH="3594960" progId="AcroExch.Document.11">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3338650" cy="1844824"/>
                      </a:xfrm>
                      <a:prstGeom prst="rect">
                        <a:avLst/>
                      </a:prstGeom>
                      <a:noFill/>
                    </p:spPr>
                  </p:pic>
                </p:oleObj>
              </mc:Fallback>
            </mc:AlternateContent>
          </a:graphicData>
        </a:graphic>
      </p:graphicFrame>
      <p:pic>
        <p:nvPicPr>
          <p:cNvPr id="1028"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5536"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705502" y="6132673"/>
            <a:ext cx="576064" cy="53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4"/>
          </p:nvPr>
        </p:nvSpPr>
        <p:spPr>
          <a:xfrm>
            <a:off x="8100392" y="6234769"/>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t>‹nr.›</a:t>
            </a:fld>
            <a:endParaRPr lang="en-GB"/>
          </a:p>
        </p:txBody>
      </p:sp>
      <p:pic>
        <p:nvPicPr>
          <p:cNvPr id="1037" name="Picture 13" descr="C:\Users\fani\Desktop\Disclaimer.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08375" y="6148988"/>
            <a:ext cx="4632951" cy="536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9849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91880" y="274638"/>
            <a:ext cx="5194920" cy="1282154"/>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844825"/>
            <a:ext cx="8219256" cy="403244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solidFill>
                <a:prstClr val="black"/>
              </a:solidFill>
              <a:latin typeface="Cambria"/>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744050307"/>
              </p:ext>
            </p:extLst>
          </p:nvPr>
        </p:nvGraphicFramePr>
        <p:xfrm>
          <a:off x="0" y="0"/>
          <a:ext cx="3338650" cy="1844824"/>
        </p:xfrm>
        <a:graphic>
          <a:graphicData uri="http://schemas.openxmlformats.org/presentationml/2006/ole">
            <mc:AlternateContent xmlns:mc="http://schemas.openxmlformats.org/markup-compatibility/2006">
              <mc:Choice xmlns:v="urn:schemas-microsoft-com:vml" Requires="v">
                <p:oleObj spid="_x0000_s2051" name="Acrobat Document" r:id="rId14" imgW="5398560" imgH="3594960" progId="AcroExch.Document.11">
                  <p:embed/>
                </p:oleObj>
              </mc:Choice>
              <mc:Fallback>
                <p:oleObj name="Acrobat Document" r:id="rId14" imgW="5398560" imgH="3594960" progId="AcroExch.Document.11">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3338650" cy="1844824"/>
                      </a:xfrm>
                      <a:prstGeom prst="rect">
                        <a:avLst/>
                      </a:prstGeom>
                      <a:noFill/>
                    </p:spPr>
                  </p:pic>
                </p:oleObj>
              </mc:Fallback>
            </mc:AlternateContent>
          </a:graphicData>
        </a:graphic>
      </p:graphicFrame>
      <p:pic>
        <p:nvPicPr>
          <p:cNvPr id="1028"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5536"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705502" y="6132673"/>
            <a:ext cx="576064" cy="53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4"/>
          </p:nvPr>
        </p:nvSpPr>
        <p:spPr>
          <a:xfrm>
            <a:off x="8100392" y="6234769"/>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pic>
        <p:nvPicPr>
          <p:cNvPr id="1037" name="Picture 13" descr="C:\Users\fani\Desktop\Disclaimer.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08375" y="6148988"/>
            <a:ext cx="4632951" cy="536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9849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hyperlink" Target="http://www.creative-little-scientists.eu/"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1" Type="http://schemas.openxmlformats.org/officeDocument/2006/relationships/slideLayout" Target="../slideLayouts/slideLayout18.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hyperlink" Target="http://www.exploratorium.edu/ifi"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2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2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hyperlink" Target="http://www.exploratorium.edu/ifi"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hyperlink" Target="http://www.exploratorium.edu/ifi"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3" Type="http://schemas.openxmlformats.org/officeDocument/2006/relationships/hyperlink" Target="http://www.creative-little-scientists.eu/" TargetMode="External"/><Relationship Id="rId4" Type="http://schemas.openxmlformats.org/officeDocument/2006/relationships/hyperlink" Target="http://www.ceys-project.eu/" TargetMode="External"/><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hyperlink" Target="http://www.ceys-project.eu/" TargetMode="External"/><Relationship Id="rId4" Type="http://schemas.openxmlformats.org/officeDocument/2006/relationships/image" Target="../media/image26.emf"/><Relationship Id="rId5" Type="http://schemas.openxmlformats.org/officeDocument/2006/relationships/image" Target="../media/image27.png"/><Relationship Id="rId1" Type="http://schemas.openxmlformats.org/officeDocument/2006/relationships/slideLayout" Target="../slideLayouts/slideLayout25.xml"/><Relationship Id="rId2" Type="http://schemas.openxmlformats.org/officeDocument/2006/relationships/hyperlink" Target="http://creativecommons.org/licenses/by-nc-nd/4.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276871"/>
            <a:ext cx="7772400" cy="3150295"/>
          </a:xfrm>
        </p:spPr>
        <p:txBody>
          <a:bodyPr>
            <a:normAutofit/>
          </a:bodyPr>
          <a:lstStyle/>
          <a:p>
            <a:pPr algn="ctr">
              <a:spcBef>
                <a:spcPts val="0"/>
              </a:spcBef>
              <a:spcAft>
                <a:spcPts val="5400"/>
              </a:spcAft>
            </a:pPr>
            <a:r>
              <a:rPr lang="nl-BE" sz="4400" cap="none" dirty="0" smtClean="0">
                <a:solidFill>
                  <a:srgbClr val="FF5050"/>
                </a:solidFill>
              </a:rPr>
              <a:t>Module 1</a:t>
            </a:r>
            <a:br>
              <a:rPr lang="nl-BE" sz="4400" cap="none" dirty="0" smtClean="0">
                <a:solidFill>
                  <a:srgbClr val="FF5050"/>
                </a:solidFill>
              </a:rPr>
            </a:br>
            <a:r>
              <a:rPr lang="nl-BE" sz="4800" cap="none" dirty="0" smtClean="0">
                <a:solidFill>
                  <a:srgbClr val="FF5050"/>
                </a:solidFill>
              </a:rPr>
              <a:t> </a:t>
            </a:r>
            <a:r>
              <a:rPr lang="nl-BE" cap="none" dirty="0" smtClean="0">
                <a:solidFill>
                  <a:srgbClr val="FF5050"/>
                </a:solidFill>
              </a:rPr>
              <a:t>Gebruik van vragen van leerkrachten en kinderen</a:t>
            </a:r>
            <a:endParaRPr lang="el-GR" cap="none" dirty="0"/>
          </a:p>
        </p:txBody>
      </p:sp>
    </p:spTree>
    <p:extLst>
      <p:ext uri="{BB962C8B-B14F-4D97-AF65-F5344CB8AC3E}">
        <p14:creationId xmlns:p14="http://schemas.microsoft.com/office/powerpoint/2010/main" val="3652261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sz="3200" b="1" dirty="0">
                <a:solidFill>
                  <a:srgbClr val="00B050"/>
                </a:solidFill>
              </a:rPr>
              <a:t>Verband met de inhoudelijke ontwerpprincipes en –resultaten </a:t>
            </a:r>
            <a:r>
              <a:rPr lang="nl-BE" sz="3200" b="1" dirty="0" smtClean="0">
                <a:solidFill>
                  <a:srgbClr val="00B050"/>
                </a:solidFill>
              </a:rPr>
              <a:t>2 </a:t>
            </a:r>
            <a:endParaRPr lang="en-US" sz="3200" dirty="0"/>
          </a:p>
        </p:txBody>
      </p:sp>
      <p:sp>
        <p:nvSpPr>
          <p:cNvPr id="3" name="Content Placeholder 2"/>
          <p:cNvSpPr>
            <a:spLocks noGrp="1"/>
          </p:cNvSpPr>
          <p:nvPr>
            <p:ph idx="1"/>
          </p:nvPr>
        </p:nvSpPr>
        <p:spPr>
          <a:xfrm>
            <a:off x="457200" y="1844825"/>
            <a:ext cx="8219256" cy="3312367"/>
          </a:xfrm>
        </p:spPr>
        <p:txBody>
          <a:bodyPr>
            <a:normAutofit fontScale="92500" lnSpcReduction="10000"/>
          </a:bodyPr>
          <a:lstStyle/>
          <a:p>
            <a:pPr marL="0" indent="0">
              <a:buNone/>
            </a:pPr>
            <a:r>
              <a:rPr lang="en-GB" sz="2600" dirty="0">
                <a:latin typeface="+mj-lt"/>
              </a:rPr>
              <a:t>10. </a:t>
            </a:r>
            <a:r>
              <a:rPr lang="nl-NL" sz="2600" dirty="0">
                <a:latin typeface="+mj-lt"/>
              </a:rPr>
              <a:t>De opleiding moet leerkrachten in staat stellen om de ideeën, theorieën en </a:t>
            </a:r>
            <a:r>
              <a:rPr lang="nl-NL" sz="2600" dirty="0" smtClean="0">
                <a:latin typeface="+mj-lt"/>
              </a:rPr>
              <a:t>interesse </a:t>
            </a:r>
            <a:r>
              <a:rPr lang="nl-NL" sz="2600" dirty="0">
                <a:latin typeface="+mj-lt"/>
              </a:rPr>
              <a:t>voor wetenschap- en wiskundeonderwijs bij kinderen te herkennen en daarop verder te </a:t>
            </a:r>
            <a:r>
              <a:rPr lang="nl-NL" sz="2600" dirty="0" smtClean="0">
                <a:latin typeface="+mj-lt"/>
              </a:rPr>
              <a:t>bouwen</a:t>
            </a:r>
            <a:r>
              <a:rPr lang="en-GB" sz="2600" dirty="0" smtClean="0">
                <a:latin typeface="+mj-lt"/>
              </a:rPr>
              <a:t>.</a:t>
            </a:r>
            <a:endParaRPr lang="en-GB" sz="2600" dirty="0">
              <a:latin typeface="+mj-lt"/>
            </a:endParaRPr>
          </a:p>
          <a:p>
            <a:pPr marL="457200" lvl="1" indent="0">
              <a:buNone/>
            </a:pPr>
            <a:r>
              <a:rPr lang="en-US" sz="2600" dirty="0">
                <a:latin typeface="+mj-lt"/>
              </a:rPr>
              <a:t>10.1 </a:t>
            </a:r>
            <a:r>
              <a:rPr lang="nl-NL" sz="2400" dirty="0">
                <a:latin typeface="+mj-lt"/>
              </a:rPr>
              <a:t>Leerkrachten gebruiken </a:t>
            </a:r>
            <a:r>
              <a:rPr lang="nl-NL" sz="2400" dirty="0" smtClean="0">
                <a:latin typeface="+mj-lt"/>
              </a:rPr>
              <a:t>verschillende strategieën om </a:t>
            </a:r>
            <a:r>
              <a:rPr lang="nl-NL" sz="2400" dirty="0" smtClean="0">
                <a:solidFill>
                  <a:srgbClr val="FF0000"/>
                </a:solidFill>
                <a:latin typeface="+mj-lt"/>
              </a:rPr>
              <a:t>in te spelen </a:t>
            </a:r>
            <a:r>
              <a:rPr lang="nl-NL" sz="2400" dirty="0">
                <a:solidFill>
                  <a:srgbClr val="FF0000"/>
                </a:solidFill>
                <a:latin typeface="+mj-lt"/>
              </a:rPr>
              <a:t>op de </a:t>
            </a:r>
            <a:r>
              <a:rPr lang="nl-NL" sz="2400" dirty="0" smtClean="0">
                <a:solidFill>
                  <a:srgbClr val="FF0000"/>
                </a:solidFill>
                <a:latin typeface="+mj-lt"/>
              </a:rPr>
              <a:t>ideeën, interesses en vragen </a:t>
            </a:r>
            <a:r>
              <a:rPr lang="nl-NL" sz="2400" dirty="0">
                <a:solidFill>
                  <a:srgbClr val="FF0000"/>
                </a:solidFill>
                <a:latin typeface="+mj-lt"/>
              </a:rPr>
              <a:t>van de kinderen</a:t>
            </a:r>
            <a:r>
              <a:rPr lang="nl-BE" sz="2400" dirty="0">
                <a:solidFill>
                  <a:srgbClr val="FF0000"/>
                </a:solidFill>
                <a:latin typeface="+mj-lt"/>
              </a:rPr>
              <a:t> </a:t>
            </a:r>
            <a:endParaRPr lang="nl-BE" sz="2400" dirty="0" smtClean="0">
              <a:solidFill>
                <a:srgbClr val="FF0000"/>
              </a:solidFill>
              <a:latin typeface="+mj-lt"/>
            </a:endParaRPr>
          </a:p>
          <a:p>
            <a:pPr marL="457200" lvl="1" indent="0">
              <a:buNone/>
            </a:pPr>
            <a:r>
              <a:rPr lang="en-GB" sz="2600" dirty="0" smtClean="0">
                <a:latin typeface="+mj-lt"/>
              </a:rPr>
              <a:t>10.2 </a:t>
            </a:r>
            <a:r>
              <a:rPr lang="nl-NL" sz="2400" dirty="0" smtClean="0">
                <a:latin typeface="+mj-lt"/>
              </a:rPr>
              <a:t>Leerkrachten </a:t>
            </a:r>
            <a:r>
              <a:rPr lang="nl-NL" sz="2400" dirty="0" smtClean="0">
                <a:solidFill>
                  <a:srgbClr val="FF5050"/>
                </a:solidFill>
                <a:latin typeface="+mj-lt"/>
              </a:rPr>
              <a:t>bouwen</a:t>
            </a:r>
            <a:r>
              <a:rPr lang="nl-NL" sz="2400" dirty="0" smtClean="0">
                <a:latin typeface="+mj-lt"/>
              </a:rPr>
              <a:t> </a:t>
            </a:r>
            <a:r>
              <a:rPr lang="nl-NL" sz="2400" dirty="0" smtClean="0">
                <a:solidFill>
                  <a:srgbClr val="FF0000"/>
                </a:solidFill>
                <a:latin typeface="+mj-lt"/>
              </a:rPr>
              <a:t>flexibiliteit in in hun </a:t>
            </a:r>
            <a:r>
              <a:rPr lang="nl-NL" sz="2400" dirty="0">
                <a:solidFill>
                  <a:srgbClr val="FF0000"/>
                </a:solidFill>
                <a:latin typeface="+mj-lt"/>
              </a:rPr>
              <a:t>planning </a:t>
            </a:r>
            <a:r>
              <a:rPr lang="nl-NL" sz="2400" dirty="0" smtClean="0">
                <a:solidFill>
                  <a:srgbClr val="FF0000"/>
                </a:solidFill>
                <a:latin typeface="+mj-lt"/>
              </a:rPr>
              <a:t>om </a:t>
            </a:r>
            <a:r>
              <a:rPr lang="nl-NL" sz="2400" dirty="0">
                <a:solidFill>
                  <a:srgbClr val="FF0000"/>
                </a:solidFill>
                <a:latin typeface="+mj-lt"/>
              </a:rPr>
              <a:t>zo gebruik te maken van onverwachte gebeurtenissen, interesses en vragen van kinderen</a:t>
            </a:r>
            <a:r>
              <a:rPr lang="nl-BE" sz="2400" dirty="0">
                <a:solidFill>
                  <a:srgbClr val="FF0000"/>
                </a:solidFill>
                <a:latin typeface="+mj-lt"/>
              </a:rPr>
              <a:t> </a:t>
            </a:r>
            <a:endParaRPr lang="nl-BE" sz="2400" dirty="0" smtClean="0">
              <a:solidFill>
                <a:srgbClr val="FF0000"/>
              </a:solidFill>
              <a:latin typeface="+mj-lt"/>
            </a:endParaRPr>
          </a:p>
        </p:txBody>
      </p:sp>
    </p:spTree>
    <p:extLst>
      <p:ext uri="{BB962C8B-B14F-4D97-AF65-F5344CB8AC3E}">
        <p14:creationId xmlns:p14="http://schemas.microsoft.com/office/powerpoint/2010/main" val="613739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marL="0" indent="0">
              <a:lnSpc>
                <a:spcPct val="120000"/>
              </a:lnSpc>
              <a:buNone/>
            </a:pPr>
            <a:r>
              <a:rPr lang="en-GB" dirty="0">
                <a:latin typeface="+mj-lt"/>
              </a:rPr>
              <a:t>11. </a:t>
            </a:r>
            <a:r>
              <a:rPr lang="nl-NL" dirty="0">
                <a:latin typeface="+mj-lt"/>
              </a:rPr>
              <a:t>De </a:t>
            </a:r>
            <a:r>
              <a:rPr lang="nl-NL" dirty="0" smtClean="0">
                <a:latin typeface="+mj-lt"/>
              </a:rPr>
              <a:t>lerarenopleiding </a:t>
            </a:r>
            <a:r>
              <a:rPr lang="nl-NL" dirty="0">
                <a:latin typeface="+mj-lt"/>
              </a:rPr>
              <a:t>moet leerkrachten in staat stellen om effectief gebruik te maken van </a:t>
            </a:r>
            <a:r>
              <a:rPr lang="nl-NL" dirty="0" smtClean="0">
                <a:latin typeface="+mj-lt"/>
              </a:rPr>
              <a:t>vragen </a:t>
            </a:r>
            <a:r>
              <a:rPr lang="nl-NL" dirty="0">
                <a:latin typeface="+mj-lt"/>
              </a:rPr>
              <a:t>van </a:t>
            </a:r>
            <a:r>
              <a:rPr lang="nl-NL" dirty="0" smtClean="0">
                <a:latin typeface="+mj-lt"/>
              </a:rPr>
              <a:t>kinderen en deze </a:t>
            </a:r>
            <a:r>
              <a:rPr lang="nl-NL" dirty="0">
                <a:latin typeface="+mj-lt"/>
              </a:rPr>
              <a:t>te stimuleren om zo creativiteit </a:t>
            </a:r>
            <a:r>
              <a:rPr lang="nl-NL" dirty="0" smtClean="0">
                <a:latin typeface="+mj-lt"/>
              </a:rPr>
              <a:t>en een onderzoekende houding te </a:t>
            </a:r>
            <a:r>
              <a:rPr lang="nl-NL" dirty="0">
                <a:latin typeface="+mj-lt"/>
              </a:rPr>
              <a:t>bevorderen</a:t>
            </a:r>
            <a:r>
              <a:rPr lang="nl-BE" dirty="0">
                <a:latin typeface="+mj-lt"/>
              </a:rPr>
              <a:t> </a:t>
            </a:r>
            <a:endParaRPr lang="nl-BE" dirty="0" smtClean="0">
              <a:latin typeface="+mj-lt"/>
            </a:endParaRPr>
          </a:p>
          <a:p>
            <a:pPr marL="457200" lvl="1" indent="0">
              <a:lnSpc>
                <a:spcPct val="120000"/>
              </a:lnSpc>
              <a:buNone/>
            </a:pPr>
            <a:r>
              <a:rPr lang="en-US" dirty="0" smtClean="0">
                <a:latin typeface="+mj-lt"/>
              </a:rPr>
              <a:t>11.1 </a:t>
            </a:r>
            <a:r>
              <a:rPr lang="nl-NL" dirty="0" smtClean="0">
                <a:latin typeface="+mj-lt"/>
              </a:rPr>
              <a:t>Leerkrachten </a:t>
            </a:r>
            <a:r>
              <a:rPr lang="nl-NL" dirty="0" smtClean="0">
                <a:solidFill>
                  <a:srgbClr val="FF5050"/>
                </a:solidFill>
                <a:latin typeface="+mj-lt"/>
              </a:rPr>
              <a:t>gebruiken</a:t>
            </a:r>
            <a:r>
              <a:rPr lang="nl-NL" dirty="0" smtClean="0">
                <a:latin typeface="+mj-lt"/>
              </a:rPr>
              <a:t> </a:t>
            </a:r>
            <a:r>
              <a:rPr lang="nl-NL" dirty="0" smtClean="0">
                <a:solidFill>
                  <a:srgbClr val="FF0000"/>
                </a:solidFill>
                <a:latin typeface="+mj-lt"/>
              </a:rPr>
              <a:t>verschillende </a:t>
            </a:r>
            <a:r>
              <a:rPr lang="nl-NL" dirty="0">
                <a:solidFill>
                  <a:srgbClr val="FF0000"/>
                </a:solidFill>
                <a:latin typeface="+mj-lt"/>
              </a:rPr>
              <a:t>vormen van </a:t>
            </a:r>
            <a:r>
              <a:rPr lang="nl-NL" dirty="0" smtClean="0">
                <a:solidFill>
                  <a:srgbClr val="FF0000"/>
                </a:solidFill>
                <a:latin typeface="+mj-lt"/>
              </a:rPr>
              <a:t>vragen </a:t>
            </a:r>
            <a:r>
              <a:rPr lang="nl-NL" dirty="0" smtClean="0">
                <a:latin typeface="+mj-lt"/>
              </a:rPr>
              <a:t>om </a:t>
            </a:r>
            <a:r>
              <a:rPr lang="nl-NL" dirty="0">
                <a:latin typeface="+mj-lt"/>
              </a:rPr>
              <a:t>zo </a:t>
            </a:r>
            <a:r>
              <a:rPr lang="nl-NL" dirty="0" smtClean="0">
                <a:latin typeface="+mj-lt"/>
              </a:rPr>
              <a:t>op een passende manier </a:t>
            </a:r>
            <a:r>
              <a:rPr lang="nl-NL" dirty="0">
                <a:latin typeface="+mj-lt"/>
              </a:rPr>
              <a:t>creatieve leerresultaten bij wetenschappen en wiskunde te ondersteunen. In het bijzonder om reflecties en uitleg van kinderen aan te moedigen, hun onafhankelijkheid te bevorderen en </a:t>
            </a:r>
            <a:r>
              <a:rPr lang="nl-NL" dirty="0" smtClean="0">
                <a:latin typeface="+mj-lt"/>
              </a:rPr>
              <a:t>hun onderzoekende aanpak </a:t>
            </a:r>
            <a:r>
              <a:rPr lang="nl-NL" dirty="0">
                <a:latin typeface="+mj-lt"/>
              </a:rPr>
              <a:t>(inquiry) te </a:t>
            </a:r>
            <a:r>
              <a:rPr lang="nl-NL" dirty="0" smtClean="0">
                <a:latin typeface="+mj-lt"/>
              </a:rPr>
              <a:t>verbreden.</a:t>
            </a:r>
            <a:r>
              <a:rPr lang="nl-BE" dirty="0" smtClean="0">
                <a:latin typeface="+mj-lt"/>
              </a:rPr>
              <a:t> </a:t>
            </a:r>
          </a:p>
          <a:p>
            <a:pPr marL="457200" lvl="1" indent="0">
              <a:lnSpc>
                <a:spcPct val="120000"/>
              </a:lnSpc>
              <a:buNone/>
            </a:pPr>
            <a:r>
              <a:rPr lang="en-GB" dirty="0" smtClean="0">
                <a:latin typeface="+mj-lt"/>
              </a:rPr>
              <a:t>11.2 </a:t>
            </a:r>
            <a:r>
              <a:rPr lang="nl-NL" dirty="0">
                <a:latin typeface="+mj-lt"/>
              </a:rPr>
              <a:t>Leerkrachten </a:t>
            </a:r>
            <a:r>
              <a:rPr lang="nl-NL" dirty="0" smtClean="0">
                <a:solidFill>
                  <a:srgbClr val="FF5050"/>
                </a:solidFill>
                <a:latin typeface="+mj-lt"/>
              </a:rPr>
              <a:t>waarderen</a:t>
            </a:r>
            <a:r>
              <a:rPr lang="nl-NL" dirty="0" smtClean="0">
                <a:latin typeface="+mj-lt"/>
              </a:rPr>
              <a:t> </a:t>
            </a:r>
            <a:r>
              <a:rPr lang="nl-NL" dirty="0" smtClean="0">
                <a:solidFill>
                  <a:srgbClr val="FF0000"/>
                </a:solidFill>
                <a:latin typeface="+mj-lt"/>
              </a:rPr>
              <a:t>het </a:t>
            </a:r>
            <a:r>
              <a:rPr lang="nl-NL" dirty="0">
                <a:solidFill>
                  <a:srgbClr val="FF0000"/>
                </a:solidFill>
                <a:latin typeface="+mj-lt"/>
              </a:rPr>
              <a:t>potentieel van de vragen van kinderen waarderen en </a:t>
            </a:r>
            <a:r>
              <a:rPr lang="nl-NL" dirty="0" smtClean="0">
                <a:solidFill>
                  <a:srgbClr val="FF0000"/>
                </a:solidFill>
                <a:latin typeface="+mj-lt"/>
              </a:rPr>
              <a:t>bouwen daarop verder </a:t>
            </a:r>
            <a:r>
              <a:rPr lang="nl-NL" dirty="0" smtClean="0">
                <a:latin typeface="+mj-lt"/>
              </a:rPr>
              <a:t>om </a:t>
            </a:r>
            <a:r>
              <a:rPr lang="nl-NL" dirty="0">
                <a:latin typeface="+mj-lt"/>
              </a:rPr>
              <a:t>zo hun nieuwsgierigheid naar wetenschap en wiskunde te bevorderen. Leerkrachten </a:t>
            </a:r>
            <a:r>
              <a:rPr lang="nl-NL" dirty="0" smtClean="0">
                <a:latin typeface="+mj-lt"/>
              </a:rPr>
              <a:t>kunnen ook </a:t>
            </a:r>
            <a:r>
              <a:rPr lang="nl-NL" dirty="0">
                <a:latin typeface="+mj-lt"/>
              </a:rPr>
              <a:t>het genereren van vragen ondersteunen en deze verder opvolgen, </a:t>
            </a:r>
            <a:r>
              <a:rPr lang="nl-NL" dirty="0" smtClean="0">
                <a:latin typeface="+mj-lt"/>
              </a:rPr>
              <a:t>inclusief de vragen </a:t>
            </a:r>
            <a:r>
              <a:rPr lang="nl-NL" dirty="0">
                <a:latin typeface="+mj-lt"/>
              </a:rPr>
              <a:t>die onderzoekbaar zijn.</a:t>
            </a:r>
            <a:r>
              <a:rPr lang="nl-BE" dirty="0">
                <a:latin typeface="+mj-lt"/>
              </a:rPr>
              <a:t> </a:t>
            </a:r>
            <a:endParaRPr lang="nl-BE" dirty="0" smtClean="0">
              <a:latin typeface="+mj-lt"/>
            </a:endParaRPr>
          </a:p>
        </p:txBody>
      </p:sp>
      <p:sp>
        <p:nvSpPr>
          <p:cNvPr id="5" name="Titel 1"/>
          <p:cNvSpPr>
            <a:spLocks noGrp="1"/>
          </p:cNvSpPr>
          <p:nvPr>
            <p:ph type="title"/>
          </p:nvPr>
        </p:nvSpPr>
        <p:spPr>
          <a:xfrm>
            <a:off x="3491880" y="274638"/>
            <a:ext cx="5194920" cy="1282154"/>
          </a:xfrm>
        </p:spPr>
        <p:txBody>
          <a:bodyPr>
            <a:normAutofit fontScale="90000"/>
          </a:bodyPr>
          <a:lstStyle/>
          <a:p>
            <a:r>
              <a:rPr lang="nl-BE" sz="3200" b="1" dirty="0" smtClean="0">
                <a:solidFill>
                  <a:srgbClr val="00B050"/>
                </a:solidFill>
              </a:rPr>
              <a:t>Verband met de inhoudelijke ontwerpprincipes en –resultaten 3 </a:t>
            </a:r>
            <a:endParaRPr lang="nl-BE" sz="3200" b="1" dirty="0">
              <a:solidFill>
                <a:srgbClr val="00B050"/>
              </a:solidFill>
            </a:endParaRPr>
          </a:p>
        </p:txBody>
      </p:sp>
    </p:spTree>
    <p:extLst>
      <p:ext uri="{BB962C8B-B14F-4D97-AF65-F5344CB8AC3E}">
        <p14:creationId xmlns:p14="http://schemas.microsoft.com/office/powerpoint/2010/main" val="2049386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smtClean="0">
                <a:solidFill>
                  <a:srgbClr val="00B050"/>
                </a:solidFill>
              </a:rPr>
              <a:t>Module overzicht</a:t>
            </a:r>
            <a:endParaRPr lang="nl-BE" b="1" dirty="0">
              <a:solidFill>
                <a:srgbClr val="00B050"/>
              </a:solidFill>
            </a:endParaRPr>
          </a:p>
        </p:txBody>
      </p:sp>
      <p:sp>
        <p:nvSpPr>
          <p:cNvPr id="3" name="Tijdelijke aanduiding voor inhoud 2"/>
          <p:cNvSpPr>
            <a:spLocks noGrp="1"/>
          </p:cNvSpPr>
          <p:nvPr>
            <p:ph idx="1"/>
          </p:nvPr>
        </p:nvSpPr>
        <p:spPr/>
        <p:txBody>
          <a:bodyPr>
            <a:normAutofit fontScale="92500" lnSpcReduction="20000"/>
          </a:bodyPr>
          <a:lstStyle/>
          <a:p>
            <a:r>
              <a:rPr lang="nl-BE" sz="2800" dirty="0" smtClean="0">
                <a:latin typeface="+mj-lt"/>
              </a:rPr>
              <a:t>Ervaringen over </a:t>
            </a:r>
            <a:r>
              <a:rPr lang="nl-BE" sz="2800" dirty="0">
                <a:latin typeface="+mj-lt"/>
              </a:rPr>
              <a:t>het stimuleren en voortbouwen op de ideeën en vragen van </a:t>
            </a:r>
            <a:r>
              <a:rPr lang="nl-BE" sz="2800" dirty="0" smtClean="0">
                <a:latin typeface="+mj-lt"/>
              </a:rPr>
              <a:t>kinderen delen</a:t>
            </a:r>
            <a:endParaRPr lang="nl-BE" sz="2800" dirty="0">
              <a:latin typeface="+mj-lt"/>
            </a:endParaRPr>
          </a:p>
          <a:p>
            <a:r>
              <a:rPr lang="nl-BE" sz="2800" dirty="0" smtClean="0">
                <a:latin typeface="+mj-lt"/>
              </a:rPr>
              <a:t>Discussies over </a:t>
            </a:r>
            <a:r>
              <a:rPr lang="nl-BE" sz="2800" dirty="0">
                <a:latin typeface="+mj-lt"/>
              </a:rPr>
              <a:t>voorbeelden </a:t>
            </a:r>
            <a:r>
              <a:rPr lang="nl-BE" sz="2800" dirty="0" smtClean="0">
                <a:latin typeface="+mj-lt"/>
              </a:rPr>
              <a:t>uit de </a:t>
            </a:r>
            <a:r>
              <a:rPr lang="nl-BE" sz="2800" dirty="0">
                <a:latin typeface="+mj-lt"/>
              </a:rPr>
              <a:t>klas </a:t>
            </a:r>
            <a:r>
              <a:rPr lang="nl-BE" sz="2800" dirty="0" smtClean="0">
                <a:latin typeface="+mj-lt"/>
              </a:rPr>
              <a:t>– stimuleren van, </a:t>
            </a:r>
            <a:r>
              <a:rPr lang="nl-BE" sz="2800" dirty="0">
                <a:latin typeface="+mj-lt"/>
              </a:rPr>
              <a:t>herkennen en </a:t>
            </a:r>
            <a:r>
              <a:rPr lang="nl-BE" sz="2800" dirty="0" smtClean="0">
                <a:latin typeface="+mj-lt"/>
              </a:rPr>
              <a:t>verder bouwen op ideeën</a:t>
            </a:r>
            <a:endParaRPr lang="nl-BE" sz="2800" dirty="0">
              <a:latin typeface="+mj-lt"/>
            </a:endParaRPr>
          </a:p>
          <a:p>
            <a:r>
              <a:rPr lang="nl-BE" sz="2800" dirty="0">
                <a:latin typeface="+mj-lt"/>
              </a:rPr>
              <a:t>Analyse van de </a:t>
            </a:r>
            <a:r>
              <a:rPr lang="nl-BE" sz="2800" dirty="0" smtClean="0">
                <a:latin typeface="+mj-lt"/>
              </a:rPr>
              <a:t>vragen van </a:t>
            </a:r>
            <a:r>
              <a:rPr lang="nl-BE" sz="2800" dirty="0">
                <a:latin typeface="+mj-lt"/>
              </a:rPr>
              <a:t>de </a:t>
            </a:r>
            <a:r>
              <a:rPr lang="nl-BE" sz="2800" dirty="0" smtClean="0">
                <a:latin typeface="+mj-lt"/>
              </a:rPr>
              <a:t>leerkracht - </a:t>
            </a:r>
            <a:r>
              <a:rPr lang="nl-BE" sz="2800" dirty="0">
                <a:latin typeface="+mj-lt"/>
              </a:rPr>
              <a:t>kansen om </a:t>
            </a:r>
            <a:r>
              <a:rPr lang="nl-BE" sz="2800" dirty="0" smtClean="0">
                <a:latin typeface="+mj-lt"/>
              </a:rPr>
              <a:t>denken bij de kinderen uit te lokken </a:t>
            </a:r>
            <a:r>
              <a:rPr lang="nl-BE" sz="2800" dirty="0">
                <a:latin typeface="+mj-lt"/>
              </a:rPr>
              <a:t>en creativiteit en onderzoek te bevorderen</a:t>
            </a:r>
          </a:p>
          <a:p>
            <a:r>
              <a:rPr lang="nl-BE" sz="2800" dirty="0" smtClean="0">
                <a:latin typeface="+mj-lt"/>
              </a:rPr>
              <a:t>Gevolgen voor </a:t>
            </a:r>
            <a:r>
              <a:rPr lang="nl-BE" sz="2800" dirty="0">
                <a:latin typeface="+mj-lt"/>
              </a:rPr>
              <a:t>planning - </a:t>
            </a:r>
            <a:r>
              <a:rPr lang="nl-BE" sz="2800" dirty="0" smtClean="0">
                <a:latin typeface="+mj-lt"/>
              </a:rPr>
              <a:t>pedagogisch kader en </a:t>
            </a:r>
            <a:r>
              <a:rPr lang="nl-BE" sz="2800" dirty="0">
                <a:latin typeface="+mj-lt"/>
              </a:rPr>
              <a:t>pedagogische interacties</a:t>
            </a:r>
          </a:p>
          <a:p>
            <a:r>
              <a:rPr lang="nl-BE" sz="2800" dirty="0">
                <a:latin typeface="+mj-lt"/>
              </a:rPr>
              <a:t>Reflecties over de workshop inhoud / proces </a:t>
            </a:r>
            <a:r>
              <a:rPr lang="nl-BE" sz="2800" dirty="0" smtClean="0">
                <a:latin typeface="+mj-lt"/>
              </a:rPr>
              <a:t>– verbanden met </a:t>
            </a:r>
            <a:r>
              <a:rPr lang="nl-BE" sz="2800" dirty="0">
                <a:latin typeface="+mj-lt"/>
              </a:rPr>
              <a:t>eerdere </a:t>
            </a:r>
            <a:r>
              <a:rPr lang="nl-BE" sz="2800" dirty="0" smtClean="0">
                <a:latin typeface="+mj-lt"/>
              </a:rPr>
              <a:t>sessies</a:t>
            </a:r>
          </a:p>
          <a:p>
            <a:endParaRPr lang="nl-BE" sz="2800" dirty="0">
              <a:latin typeface="+mj-lt"/>
            </a:endParaRPr>
          </a:p>
          <a:p>
            <a:endParaRPr lang="nl-BE" dirty="0" smtClean="0"/>
          </a:p>
        </p:txBody>
      </p:sp>
    </p:spTree>
    <p:extLst>
      <p:ext uri="{BB962C8B-B14F-4D97-AF65-F5344CB8AC3E}">
        <p14:creationId xmlns:p14="http://schemas.microsoft.com/office/powerpoint/2010/main" val="50285050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BE" sz="2800" b="1" smtClean="0">
                <a:solidFill>
                  <a:srgbClr val="00B050"/>
                </a:solidFill>
              </a:rPr>
              <a:t>Ervaringen delen over het stimuleren en voortbouwen op de ideeën en vragen van kinderen </a:t>
            </a:r>
            <a:endParaRPr lang="nl-BE" sz="2800" b="1">
              <a:solidFill>
                <a:srgbClr val="00B050"/>
              </a:solidFill>
            </a:endParaRPr>
          </a:p>
        </p:txBody>
      </p:sp>
      <p:sp>
        <p:nvSpPr>
          <p:cNvPr id="3" name="Content Placeholder 2"/>
          <p:cNvSpPr>
            <a:spLocks noGrp="1"/>
          </p:cNvSpPr>
          <p:nvPr>
            <p:ph idx="1"/>
          </p:nvPr>
        </p:nvSpPr>
        <p:spPr>
          <a:xfrm>
            <a:off x="628650" y="1708394"/>
            <a:ext cx="7886700" cy="4351338"/>
          </a:xfrm>
        </p:spPr>
        <p:txBody>
          <a:bodyPr>
            <a:normAutofit fontScale="85000" lnSpcReduction="20000"/>
          </a:bodyPr>
          <a:lstStyle/>
          <a:p>
            <a:pPr marL="0" indent="0">
              <a:lnSpc>
                <a:spcPct val="120000"/>
              </a:lnSpc>
              <a:buNone/>
            </a:pPr>
            <a:r>
              <a:rPr lang="nl-BE" smtClean="0">
                <a:latin typeface="+mj-lt"/>
              </a:rPr>
              <a:t>Werk in 4 groepjes van 4/5</a:t>
            </a:r>
          </a:p>
          <a:p>
            <a:pPr marL="0" indent="0">
              <a:lnSpc>
                <a:spcPct val="120000"/>
              </a:lnSpc>
              <a:buNone/>
            </a:pPr>
            <a:r>
              <a:rPr lang="nl-BE" smtClean="0">
                <a:solidFill>
                  <a:srgbClr val="00B050"/>
                </a:solidFill>
                <a:latin typeface="+mj-lt"/>
              </a:rPr>
              <a:t>Welke aanpakken gebruik jij om ideeën en vragen van kinderen te stimuleren?</a:t>
            </a:r>
          </a:p>
          <a:p>
            <a:pPr marL="0" indent="0">
              <a:lnSpc>
                <a:spcPct val="120000"/>
              </a:lnSpc>
              <a:buNone/>
            </a:pPr>
            <a:r>
              <a:rPr lang="nl-BE" smtClean="0">
                <a:solidFill>
                  <a:srgbClr val="00B050"/>
                </a:solidFill>
                <a:latin typeface="+mj-lt"/>
              </a:rPr>
              <a:t>Welke uitdagingen kwam je tegen?</a:t>
            </a:r>
          </a:p>
          <a:p>
            <a:pPr marL="514350" indent="-514350">
              <a:lnSpc>
                <a:spcPct val="120000"/>
              </a:lnSpc>
              <a:buFont typeface="+mj-lt"/>
              <a:buAutoNum type="arabicPeriod"/>
            </a:pPr>
            <a:r>
              <a:rPr lang="nl-BE" smtClean="0">
                <a:latin typeface="+mj-lt"/>
              </a:rPr>
              <a:t>Individueel – Noteer antwoorden op aparte post-its en plaats ze op het vel papier op de tafel.</a:t>
            </a:r>
          </a:p>
          <a:p>
            <a:pPr marL="514350" indent="-514350">
              <a:lnSpc>
                <a:spcPct val="120000"/>
              </a:lnSpc>
              <a:buFont typeface="+mj-lt"/>
              <a:buAutoNum type="arabicPeriod"/>
            </a:pPr>
            <a:r>
              <a:rPr lang="nl-BE" smtClean="0">
                <a:latin typeface="+mj-lt"/>
              </a:rPr>
              <a:t>In groep – Kan je deze groeperen? – Zijn er gemeenschappelijke thema’s of verschillen?</a:t>
            </a:r>
          </a:p>
          <a:p>
            <a:pPr marL="514350" indent="-514350">
              <a:lnSpc>
                <a:spcPct val="120000"/>
              </a:lnSpc>
              <a:buFont typeface="+mj-lt"/>
              <a:buAutoNum type="arabicPeriod"/>
            </a:pPr>
            <a:r>
              <a:rPr lang="nl-BE" smtClean="0">
                <a:latin typeface="+mj-lt"/>
              </a:rPr>
              <a:t>Feedback met de hele groep.</a:t>
            </a:r>
          </a:p>
        </p:txBody>
      </p:sp>
    </p:spTree>
    <p:extLst>
      <p:ext uri="{BB962C8B-B14F-4D97-AF65-F5344CB8AC3E}">
        <p14:creationId xmlns:p14="http://schemas.microsoft.com/office/powerpoint/2010/main" val="4127639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3848" y="390769"/>
            <a:ext cx="5311502" cy="1250462"/>
          </a:xfrm>
        </p:spPr>
        <p:txBody>
          <a:bodyPr>
            <a:normAutofit/>
          </a:bodyPr>
          <a:lstStyle/>
          <a:p>
            <a:r>
              <a:rPr lang="nl-BE" sz="3600" b="1" dirty="0" smtClean="0">
                <a:solidFill>
                  <a:srgbClr val="00B050"/>
                </a:solidFill>
              </a:rPr>
              <a:t>Discussie van voorbeelden uit de klaspraktijk </a:t>
            </a:r>
            <a:endParaRPr lang="nl-BE" b="1" dirty="0">
              <a:solidFill>
                <a:srgbClr val="00B050"/>
              </a:solidFill>
            </a:endParaRPr>
          </a:p>
        </p:txBody>
      </p:sp>
      <p:sp>
        <p:nvSpPr>
          <p:cNvPr id="3" name="Content Placeholder 2"/>
          <p:cNvSpPr>
            <a:spLocks noGrp="1"/>
          </p:cNvSpPr>
          <p:nvPr>
            <p:ph idx="1"/>
          </p:nvPr>
        </p:nvSpPr>
        <p:spPr>
          <a:xfrm>
            <a:off x="611560" y="1628800"/>
            <a:ext cx="7886700" cy="4464496"/>
          </a:xfrm>
        </p:spPr>
        <p:txBody>
          <a:bodyPr>
            <a:normAutofit fontScale="92500" lnSpcReduction="10000"/>
          </a:bodyPr>
          <a:lstStyle/>
          <a:p>
            <a:pPr marL="0" indent="0">
              <a:buNone/>
            </a:pPr>
            <a:r>
              <a:rPr lang="nl-BE" sz="2800" smtClean="0">
                <a:latin typeface="+mj-lt"/>
              </a:rPr>
              <a:t>Werk in groepjes van 4/5</a:t>
            </a:r>
          </a:p>
          <a:p>
            <a:pPr marL="0" indent="0">
              <a:buNone/>
            </a:pPr>
            <a:r>
              <a:rPr lang="nl-BE" sz="2800" smtClean="0">
                <a:latin typeface="+mj-lt"/>
              </a:rPr>
              <a:t>2 voorbeelden uit de klaspraktijk bij elke groep - Focus op:</a:t>
            </a:r>
          </a:p>
          <a:p>
            <a:r>
              <a:rPr lang="nl-BE" sz="2400" smtClean="0">
                <a:latin typeface="+mj-lt"/>
              </a:rPr>
              <a:t>Voorbeelden van ideeën en vragen van kinderen – zowel impliciet als expliciet. Is de leeftijd van de kinderen van belang?</a:t>
            </a:r>
          </a:p>
          <a:p>
            <a:r>
              <a:rPr lang="nl-BE" sz="2400" smtClean="0">
                <a:latin typeface="+mj-lt"/>
              </a:rPr>
              <a:t>Hoe worden ideeën en vragen uitgelokt? Welke andere manieren ken je nog?</a:t>
            </a:r>
          </a:p>
          <a:p>
            <a:r>
              <a:rPr lang="nl-BE" sz="2400" smtClean="0">
                <a:latin typeface="+mj-lt"/>
              </a:rPr>
              <a:t>Hoe werken kinderen en / of leerkrachten verder op hun ideeën, vragen en theorieën?</a:t>
            </a:r>
          </a:p>
          <a:p>
            <a:r>
              <a:rPr lang="nl-BE" sz="2400" smtClean="0">
                <a:latin typeface="+mj-lt"/>
              </a:rPr>
              <a:t>Wat is de rol van de leerkracht in het voorbeeld? Welke vragen zou jij stellen?</a:t>
            </a:r>
          </a:p>
          <a:p>
            <a:r>
              <a:rPr lang="nl-BE" sz="2400" smtClean="0">
                <a:latin typeface="+mj-lt"/>
              </a:rPr>
              <a:t>Noteer de belangrijkste punten.</a:t>
            </a:r>
          </a:p>
          <a:p>
            <a:pPr marL="0" indent="0">
              <a:buNone/>
            </a:pPr>
            <a:endParaRPr lang="nl-BE" smtClean="0">
              <a:latin typeface="+mj-lt"/>
            </a:endParaRPr>
          </a:p>
          <a:p>
            <a:pPr marL="0" indent="0">
              <a:buNone/>
            </a:pPr>
            <a:endParaRPr lang="nl-BE">
              <a:latin typeface="+mj-lt"/>
            </a:endParaRPr>
          </a:p>
        </p:txBody>
      </p:sp>
    </p:spTree>
    <p:extLst>
      <p:ext uri="{BB962C8B-B14F-4D97-AF65-F5344CB8AC3E}">
        <p14:creationId xmlns:p14="http://schemas.microsoft.com/office/powerpoint/2010/main" val="2495571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274638"/>
            <a:ext cx="5770984" cy="1282154"/>
          </a:xfrm>
        </p:spPr>
        <p:txBody>
          <a:bodyPr>
            <a:noAutofit/>
          </a:bodyPr>
          <a:lstStyle/>
          <a:p>
            <a:r>
              <a:rPr lang="nl-BE" sz="2800" b="1" smtClean="0">
                <a:solidFill>
                  <a:srgbClr val="00B050"/>
                </a:solidFill>
              </a:rPr>
              <a:t>Zandtafel: Kinderen van 3 jaar Materialen in de zandtafel, inclusief echte stenen en gereedschap</a:t>
            </a:r>
            <a:endParaRPr lang="nl-BE" sz="2800" b="1">
              <a:solidFill>
                <a:srgbClr val="00B050"/>
              </a:solidFill>
            </a:endParaRPr>
          </a:p>
        </p:txBody>
      </p:sp>
      <p:pic>
        <p:nvPicPr>
          <p:cNvPr id="5" name="Content Placeholder 4"/>
          <p:cNvPicPr>
            <a:picLocks noGrp="1" noChangeAspect="1"/>
          </p:cNvPicPr>
          <p:nvPr>
            <p:ph idx="1"/>
          </p:nvPr>
        </p:nvPicPr>
        <p:blipFill>
          <a:blip r:embed="rId3"/>
          <a:srcRect t="11410" b="11410"/>
          <a:stretch>
            <a:fillRect/>
          </a:stretch>
        </p:blipFill>
        <p:spPr/>
      </p:pic>
    </p:spTree>
    <p:extLst>
      <p:ext uri="{BB962C8B-B14F-4D97-AF65-F5344CB8AC3E}">
        <p14:creationId xmlns:p14="http://schemas.microsoft.com/office/powerpoint/2010/main" val="3052457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7904" y="274638"/>
            <a:ext cx="5256584" cy="2002234"/>
          </a:xfrm>
        </p:spPr>
        <p:txBody>
          <a:bodyPr>
            <a:noAutofit/>
          </a:bodyPr>
          <a:lstStyle/>
          <a:p>
            <a:r>
              <a:rPr lang="nl-BE" sz="2400" b="1" smtClean="0">
                <a:solidFill>
                  <a:srgbClr val="00B050"/>
                </a:solidFill>
              </a:rPr>
              <a:t>Wateronderzoek: kinderen van 6 jaar. </a:t>
            </a:r>
            <a:br>
              <a:rPr lang="nl-BE" sz="2400" b="1" smtClean="0">
                <a:solidFill>
                  <a:srgbClr val="00B050"/>
                </a:solidFill>
              </a:rPr>
            </a:br>
            <a:r>
              <a:rPr lang="nl-BE" sz="2400" b="1" smtClean="0">
                <a:solidFill>
                  <a:srgbClr val="00B050"/>
                </a:solidFill>
              </a:rPr>
              <a:t>Plannen van experimenten die aantonen dat ijs en stoom beide uit water bestaan</a:t>
            </a:r>
            <a:br>
              <a:rPr lang="nl-BE" sz="2400" b="1" smtClean="0">
                <a:solidFill>
                  <a:srgbClr val="00B050"/>
                </a:solidFill>
              </a:rPr>
            </a:br>
            <a:endParaRPr lang="nl-BE" sz="2400" b="1">
              <a:solidFill>
                <a:srgbClr val="00B050"/>
              </a:solidFill>
            </a:endParaRPr>
          </a:p>
        </p:txBody>
      </p:sp>
      <p:pic>
        <p:nvPicPr>
          <p:cNvPr id="4" name="Content Placeholder 3"/>
          <p:cNvPicPr>
            <a:picLocks noGrp="1" noChangeAspect="1"/>
          </p:cNvPicPr>
          <p:nvPr>
            <p:ph idx="1"/>
          </p:nvPr>
        </p:nvPicPr>
        <p:blipFill>
          <a:blip r:embed="rId3"/>
          <a:srcRect t="17291" b="17291"/>
          <a:stretch>
            <a:fillRect/>
          </a:stretch>
        </p:blipFill>
        <p:spPr>
          <a:xfrm>
            <a:off x="3238423" y="2492896"/>
            <a:ext cx="5870897" cy="2880319"/>
          </a:xfrm>
        </p:spPr>
      </p:pic>
      <p:pic>
        <p:nvPicPr>
          <p:cNvPr id="5" name="Picture 4"/>
          <p:cNvPicPr>
            <a:picLocks noChangeAspect="1"/>
          </p:cNvPicPr>
          <p:nvPr/>
        </p:nvPicPr>
        <p:blipFill>
          <a:blip r:embed="rId4"/>
          <a:stretch>
            <a:fillRect/>
          </a:stretch>
        </p:blipFill>
        <p:spPr>
          <a:xfrm>
            <a:off x="395536" y="1772816"/>
            <a:ext cx="3240360" cy="4339167"/>
          </a:xfrm>
          <a:prstGeom prst="rect">
            <a:avLst/>
          </a:prstGeom>
        </p:spPr>
      </p:pic>
    </p:spTree>
    <p:extLst>
      <p:ext uri="{BB962C8B-B14F-4D97-AF65-F5344CB8AC3E}">
        <p14:creationId xmlns:p14="http://schemas.microsoft.com/office/powerpoint/2010/main" val="3225524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3848" y="332656"/>
            <a:ext cx="5194920" cy="1282154"/>
          </a:xfrm>
        </p:spPr>
        <p:txBody>
          <a:bodyPr>
            <a:noAutofit/>
          </a:bodyPr>
          <a:lstStyle/>
          <a:p>
            <a:r>
              <a:rPr lang="nl-BE" sz="2800" b="1" dirty="0" smtClean="0">
                <a:solidFill>
                  <a:srgbClr val="00B050"/>
                </a:solidFill>
              </a:rPr>
              <a:t>Auto’s en hellingen: kinderen van 3-4 jaar</a:t>
            </a:r>
            <a:br>
              <a:rPr lang="nl-BE" sz="2800" b="1" dirty="0" smtClean="0">
                <a:solidFill>
                  <a:srgbClr val="00B050"/>
                </a:solidFill>
              </a:rPr>
            </a:br>
            <a:r>
              <a:rPr lang="nl-BE" sz="2800" b="1" dirty="0" smtClean="0">
                <a:solidFill>
                  <a:srgbClr val="00B050"/>
                </a:solidFill>
              </a:rPr>
              <a:t>Buitenonderzoek</a:t>
            </a:r>
            <a:endParaRPr lang="nl-BE" sz="2800" b="1" dirty="0">
              <a:solidFill>
                <a:srgbClr val="00B050"/>
              </a:solidFill>
            </a:endParaRPr>
          </a:p>
        </p:txBody>
      </p:sp>
      <p:pic>
        <p:nvPicPr>
          <p:cNvPr id="4" name="Content Placeholder 3"/>
          <p:cNvPicPr>
            <a:picLocks noGrp="1"/>
          </p:cNvPicPr>
          <p:nvPr>
            <p:ph idx="1"/>
          </p:nvPr>
        </p:nvPicPr>
        <p:blipFill>
          <a:blip r:embed="rId3" cstate="print">
            <a:extLst>
              <a:ext uri="{28A0092B-C50C-407E-A947-70E740481C1C}">
                <a14:useLocalDpi xmlns:a14="http://schemas.microsoft.com/office/drawing/2010/main" val="0"/>
              </a:ext>
            </a:extLst>
          </a:blip>
          <a:srcRect t="17291" b="17291"/>
          <a:stretch>
            <a:fillRect/>
          </a:stretch>
        </p:blipFill>
        <p:spPr bwMode="auto">
          <a:xfrm>
            <a:off x="457200" y="1844825"/>
            <a:ext cx="7859216" cy="3672407"/>
          </a:xfrm>
          <a:prstGeom prst="rect">
            <a:avLst/>
          </a:prstGeom>
          <a:noFill/>
          <a:ln>
            <a:noFill/>
          </a:ln>
        </p:spPr>
      </p:pic>
    </p:spTree>
    <p:extLst>
      <p:ext uri="{BB962C8B-B14F-4D97-AF65-F5344CB8AC3E}">
        <p14:creationId xmlns:p14="http://schemas.microsoft.com/office/powerpoint/2010/main" val="2233206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274638"/>
            <a:ext cx="5842992" cy="1282154"/>
          </a:xfrm>
        </p:spPr>
        <p:txBody>
          <a:bodyPr>
            <a:normAutofit/>
          </a:bodyPr>
          <a:lstStyle/>
          <a:p>
            <a:r>
              <a:rPr lang="nl-BE" sz="2800" b="1" dirty="0" smtClean="0">
                <a:solidFill>
                  <a:srgbClr val="00B050"/>
                </a:solidFill>
              </a:rPr>
              <a:t>Geluid: Kinderen van 7-9 jaar </a:t>
            </a:r>
            <a:br>
              <a:rPr lang="nl-BE" sz="2800" b="1" dirty="0" smtClean="0">
                <a:solidFill>
                  <a:srgbClr val="00B050"/>
                </a:solidFill>
              </a:rPr>
            </a:br>
            <a:r>
              <a:rPr lang="nl-BE" sz="2800" b="1" dirty="0" smtClean="0">
                <a:solidFill>
                  <a:srgbClr val="00B050"/>
                </a:solidFill>
              </a:rPr>
              <a:t>Manieren om geluid te maken</a:t>
            </a:r>
            <a:endParaRPr lang="nl-BE" sz="2800" b="1" dirty="0">
              <a:solidFill>
                <a:srgbClr val="00B050"/>
              </a:solidFill>
            </a:endParaRPr>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t="13159" b="13159"/>
          <a:stretch>
            <a:fillRect/>
          </a:stretch>
        </p:blipFill>
        <p:spPr>
          <a:prstGeom prst="rect">
            <a:avLst/>
          </a:prstGeom>
        </p:spPr>
      </p:pic>
    </p:spTree>
    <p:extLst>
      <p:ext uri="{BB962C8B-B14F-4D97-AF65-F5344CB8AC3E}">
        <p14:creationId xmlns:p14="http://schemas.microsoft.com/office/powerpoint/2010/main" val="649141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260648"/>
            <a:ext cx="6588224" cy="1714202"/>
          </a:xfrm>
        </p:spPr>
        <p:txBody>
          <a:bodyPr>
            <a:normAutofit fontScale="90000"/>
          </a:bodyPr>
          <a:lstStyle/>
          <a:p>
            <a:r>
              <a:rPr lang="nl-BE" sz="3600" b="1" smtClean="0">
                <a:solidFill>
                  <a:srgbClr val="00B050"/>
                </a:solidFill>
              </a:rPr>
              <a:t>Reacties delen – Gevolgen voor planning?</a:t>
            </a:r>
            <a:br>
              <a:rPr lang="nl-BE" sz="3600" b="1" smtClean="0">
                <a:solidFill>
                  <a:srgbClr val="00B050"/>
                </a:solidFill>
              </a:rPr>
            </a:br>
            <a:r>
              <a:rPr lang="nl-BE" sz="2000" b="1" smtClean="0">
                <a:solidFill>
                  <a:srgbClr val="00B050"/>
                </a:solidFill>
              </a:rPr>
              <a:t> (gekoppeld aan het pedagogisch model van Siraj-Blatchford) (2002))</a:t>
            </a:r>
            <a:endParaRPr lang="nl-BE" sz="2000" b="1">
              <a:solidFill>
                <a:srgbClr val="00B050"/>
              </a:solidFill>
            </a:endParaRPr>
          </a:p>
        </p:txBody>
      </p:sp>
      <p:pic>
        <p:nvPicPr>
          <p:cNvPr id="6" name="Content Placeholder 5" descr="Screen shot 2012-09-04 at 18.40.15.png"/>
          <p:cNvPicPr>
            <a:picLocks noGrp="1" noChangeAspect="1"/>
          </p:cNvPicPr>
          <p:nvPr>
            <p:ph idx="1"/>
          </p:nvPr>
        </p:nvPicPr>
        <p:blipFill>
          <a:blip r:embed="rId3"/>
          <a:srcRect l="-19859" r="-19859"/>
          <a:stretch>
            <a:fillRect/>
          </a:stretch>
        </p:blipFill>
        <p:spPr>
          <a:xfrm>
            <a:off x="456223" y="1903779"/>
            <a:ext cx="7886700" cy="4351338"/>
          </a:xfrm>
          <a:prstGeom prst="rect">
            <a:avLst/>
          </a:prstGeom>
        </p:spPr>
      </p:pic>
    </p:spTree>
    <p:extLst>
      <p:ext uri="{BB962C8B-B14F-4D97-AF65-F5344CB8AC3E}">
        <p14:creationId xmlns:p14="http://schemas.microsoft.com/office/powerpoint/2010/main" val="1928257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91880" y="274638"/>
            <a:ext cx="5194920" cy="1426170"/>
          </a:xfrm>
        </p:spPr>
        <p:txBody>
          <a:bodyPr>
            <a:normAutofit fontScale="90000"/>
          </a:bodyPr>
          <a:lstStyle/>
          <a:p>
            <a:r>
              <a:rPr lang="nl-BE" b="1" dirty="0" smtClean="0">
                <a:solidFill>
                  <a:srgbClr val="00B050"/>
                </a:solidFill>
              </a:rPr>
              <a:t>Inleiding tot het CEYS project</a:t>
            </a:r>
            <a:br>
              <a:rPr lang="nl-BE" b="1" dirty="0" smtClean="0">
                <a:solidFill>
                  <a:srgbClr val="00B050"/>
                </a:solidFill>
              </a:rPr>
            </a:br>
            <a:r>
              <a:rPr lang="nl-BE" sz="2200" b="1" dirty="0" smtClean="0">
                <a:solidFill>
                  <a:srgbClr val="00B050"/>
                </a:solidFill>
              </a:rPr>
              <a:t>(te gebruiken afhankelijk van de context)</a:t>
            </a:r>
            <a:endParaRPr lang="nl-BE" sz="2200" b="1" dirty="0">
              <a:solidFill>
                <a:srgbClr val="00B050"/>
              </a:solidFill>
            </a:endParaRPr>
          </a:p>
        </p:txBody>
      </p:sp>
      <p:sp>
        <p:nvSpPr>
          <p:cNvPr id="3" name="Tijdelijke aanduiding voor inhoud 2"/>
          <p:cNvSpPr>
            <a:spLocks noGrp="1"/>
          </p:cNvSpPr>
          <p:nvPr>
            <p:ph idx="1"/>
          </p:nvPr>
        </p:nvSpPr>
        <p:spPr/>
        <p:txBody>
          <a:bodyPr>
            <a:normAutofit fontScale="92500" lnSpcReduction="20000"/>
          </a:bodyPr>
          <a:lstStyle/>
          <a:p>
            <a:pPr>
              <a:lnSpc>
                <a:spcPct val="100000"/>
              </a:lnSpc>
            </a:pPr>
            <a:r>
              <a:rPr lang="nl-BE" dirty="0" smtClean="0">
                <a:latin typeface="+mj-lt"/>
              </a:rPr>
              <a:t>Europees </a:t>
            </a:r>
            <a:r>
              <a:rPr lang="nl-BE" dirty="0">
                <a:latin typeface="+mj-lt"/>
              </a:rPr>
              <a:t>Erasmus+ project</a:t>
            </a:r>
          </a:p>
          <a:p>
            <a:pPr>
              <a:lnSpc>
                <a:spcPct val="100000"/>
              </a:lnSpc>
            </a:pPr>
            <a:r>
              <a:rPr lang="nl-BE" dirty="0">
                <a:latin typeface="+mj-lt"/>
              </a:rPr>
              <a:t>Partners in </a:t>
            </a:r>
            <a:r>
              <a:rPr lang="nl-BE" dirty="0" smtClean="0">
                <a:latin typeface="+mj-lt"/>
              </a:rPr>
              <a:t>België, Griekenland, Roemenië, VK</a:t>
            </a:r>
            <a:endParaRPr lang="nl-BE" dirty="0">
              <a:latin typeface="+mj-lt"/>
            </a:endParaRPr>
          </a:p>
          <a:p>
            <a:pPr>
              <a:lnSpc>
                <a:spcPct val="100000"/>
              </a:lnSpc>
            </a:pPr>
            <a:r>
              <a:rPr lang="nl-BE" dirty="0" smtClean="0">
                <a:latin typeface="+mj-lt"/>
              </a:rPr>
              <a:t>Vervolgproject op het Creative </a:t>
            </a:r>
            <a:r>
              <a:rPr lang="nl-BE" dirty="0">
                <a:latin typeface="+mj-lt"/>
              </a:rPr>
              <a:t>Little Scientists project </a:t>
            </a:r>
            <a:r>
              <a:rPr lang="nl-BE" dirty="0">
                <a:latin typeface="+mj-lt"/>
                <a:hlinkClick r:id="rId3"/>
              </a:rPr>
              <a:t>http://www.creative-little-scientists.eu</a:t>
            </a:r>
            <a:endParaRPr lang="nl-BE" dirty="0">
              <a:latin typeface="+mj-lt"/>
            </a:endParaRPr>
          </a:p>
          <a:p>
            <a:pPr>
              <a:lnSpc>
                <a:spcPct val="100000"/>
              </a:lnSpc>
            </a:pPr>
            <a:r>
              <a:rPr lang="nl-BE" dirty="0">
                <a:latin typeface="+mj-lt"/>
              </a:rPr>
              <a:t> </a:t>
            </a:r>
            <a:r>
              <a:rPr lang="nl-BE" dirty="0" smtClean="0">
                <a:latin typeface="+mj-lt"/>
              </a:rPr>
              <a:t>Doelen</a:t>
            </a:r>
            <a:endParaRPr lang="nl-BE" dirty="0">
              <a:latin typeface="+mj-lt"/>
            </a:endParaRPr>
          </a:p>
          <a:p>
            <a:pPr lvl="1">
              <a:lnSpc>
                <a:spcPct val="100000"/>
              </a:lnSpc>
              <a:buFont typeface="Wingdings" charset="2"/>
              <a:buChar char="Ø"/>
            </a:pPr>
            <a:r>
              <a:rPr lang="nl-BE" dirty="0" smtClean="0">
                <a:latin typeface="+mj-lt"/>
              </a:rPr>
              <a:t>Ontwikkelen </a:t>
            </a:r>
            <a:r>
              <a:rPr lang="nl-BE" dirty="0">
                <a:latin typeface="+mj-lt"/>
              </a:rPr>
              <a:t>van </a:t>
            </a:r>
            <a:r>
              <a:rPr lang="nl-BE" dirty="0" smtClean="0">
                <a:latin typeface="+mj-lt"/>
              </a:rPr>
              <a:t>nascholing </a:t>
            </a:r>
            <a:r>
              <a:rPr lang="nl-BE" dirty="0">
                <a:latin typeface="+mj-lt"/>
              </a:rPr>
              <a:t>voor </a:t>
            </a:r>
            <a:r>
              <a:rPr lang="nl-BE" dirty="0" smtClean="0">
                <a:latin typeface="+mj-lt"/>
              </a:rPr>
              <a:t>leerkrachten basisonderwijs met bijhorende materialen</a:t>
            </a:r>
            <a:endParaRPr lang="nl-BE" dirty="0">
              <a:latin typeface="+mj-lt"/>
            </a:endParaRPr>
          </a:p>
          <a:p>
            <a:pPr lvl="1">
              <a:lnSpc>
                <a:spcPct val="100000"/>
              </a:lnSpc>
              <a:buFont typeface="Wingdings" charset="2"/>
              <a:buChar char="Ø"/>
            </a:pPr>
            <a:r>
              <a:rPr lang="nl-BE" dirty="0" smtClean="0">
                <a:latin typeface="+mj-lt"/>
              </a:rPr>
              <a:t>Bevorderen </a:t>
            </a:r>
            <a:r>
              <a:rPr lang="nl-BE" dirty="0">
                <a:latin typeface="+mj-lt"/>
              </a:rPr>
              <a:t>van het gebruik van creatieve benaderingen in het wetenschapsonderwijs in het kleuter- en </a:t>
            </a:r>
            <a:r>
              <a:rPr lang="nl-BE" dirty="0" smtClean="0">
                <a:latin typeface="+mj-lt"/>
              </a:rPr>
              <a:t>lager onderwijs </a:t>
            </a:r>
            <a:r>
              <a:rPr lang="nl-BE" dirty="0">
                <a:latin typeface="+mj-lt"/>
              </a:rPr>
              <a:t>(tot acht jaar</a:t>
            </a:r>
            <a:r>
              <a:rPr lang="nl-BE" dirty="0" smtClean="0">
                <a:latin typeface="+mj-lt"/>
              </a:rPr>
              <a:t>)</a:t>
            </a:r>
          </a:p>
        </p:txBody>
      </p:sp>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2663592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3.jpg"/>
          <p:cNvPicPr>
            <a:picLocks noChangeAspect="1"/>
          </p:cNvPicPr>
          <p:nvPr/>
        </p:nvPicPr>
        <p:blipFill>
          <a:blip r:embed="rId3"/>
          <a:stretch>
            <a:fillRect/>
          </a:stretch>
        </p:blipFill>
        <p:spPr>
          <a:xfrm>
            <a:off x="2781300" y="575983"/>
            <a:ext cx="3581400" cy="2686050"/>
          </a:xfrm>
          <a:prstGeom prst="rect">
            <a:avLst/>
          </a:prstGeom>
        </p:spPr>
      </p:pic>
      <p:pic>
        <p:nvPicPr>
          <p:cNvPr id="4" name="Picture 3" descr="65.jpg"/>
          <p:cNvPicPr>
            <a:picLocks noChangeAspect="1"/>
          </p:cNvPicPr>
          <p:nvPr/>
        </p:nvPicPr>
        <p:blipFill>
          <a:blip r:embed="rId4"/>
          <a:stretch>
            <a:fillRect/>
          </a:stretch>
        </p:blipFill>
        <p:spPr>
          <a:xfrm>
            <a:off x="635000" y="3486150"/>
            <a:ext cx="3581400" cy="2686050"/>
          </a:xfrm>
          <a:prstGeom prst="rect">
            <a:avLst/>
          </a:prstGeom>
        </p:spPr>
      </p:pic>
      <p:pic>
        <p:nvPicPr>
          <p:cNvPr id="5" name="Picture 4" descr="68.jpg"/>
          <p:cNvPicPr>
            <a:picLocks noChangeAspect="1"/>
          </p:cNvPicPr>
          <p:nvPr/>
        </p:nvPicPr>
        <p:blipFill>
          <a:blip r:embed="rId5"/>
          <a:stretch>
            <a:fillRect/>
          </a:stretch>
        </p:blipFill>
        <p:spPr>
          <a:xfrm>
            <a:off x="4572000" y="3486150"/>
            <a:ext cx="3581400" cy="2686050"/>
          </a:xfrm>
          <a:prstGeom prst="rect">
            <a:avLst/>
          </a:prstGeom>
        </p:spPr>
      </p:pic>
      <p:sp>
        <p:nvSpPr>
          <p:cNvPr id="6" name="TextBox 5"/>
          <p:cNvSpPr txBox="1"/>
          <p:nvPr/>
        </p:nvSpPr>
        <p:spPr>
          <a:xfrm>
            <a:off x="539552" y="222900"/>
            <a:ext cx="2016224" cy="160043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endParaRPr lang="nl-BE" smtClean="0"/>
          </a:p>
          <a:p>
            <a:pPr algn="ctr"/>
            <a:r>
              <a:rPr lang="nl-BE" sz="2000" b="1" smtClean="0"/>
              <a:t>Inanna probeert verschillende hellingen</a:t>
            </a:r>
            <a:endParaRPr lang="nl-BE" smtClean="0"/>
          </a:p>
        </p:txBody>
      </p:sp>
      <p:sp>
        <p:nvSpPr>
          <p:cNvPr id="7" name="Oval Callout 6"/>
          <p:cNvSpPr/>
          <p:nvPr/>
        </p:nvSpPr>
        <p:spPr>
          <a:xfrm>
            <a:off x="4552105" y="332656"/>
            <a:ext cx="1994520" cy="1008112"/>
          </a:xfrm>
          <a:prstGeom prst="wedgeEllipse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nl-BE" sz="1400" smtClean="0"/>
              <a:t>Welke zal er eerst beneden zijn?</a:t>
            </a:r>
            <a:endParaRPr lang="nl-BE" sz="1400"/>
          </a:p>
        </p:txBody>
      </p:sp>
      <p:sp>
        <p:nvSpPr>
          <p:cNvPr id="10" name="Rounded Rectangular Callout 9"/>
          <p:cNvSpPr/>
          <p:nvPr/>
        </p:nvSpPr>
        <p:spPr>
          <a:xfrm>
            <a:off x="602210" y="2060849"/>
            <a:ext cx="1953565" cy="1501704"/>
          </a:xfrm>
          <a:prstGeom prst="wedgeRoundRectCallout">
            <a:avLst/>
          </a:prstGeom>
        </p:spPr>
        <p:style>
          <a:lnRef idx="1">
            <a:schemeClr val="accent1"/>
          </a:lnRef>
          <a:fillRef idx="2">
            <a:schemeClr val="accent1"/>
          </a:fillRef>
          <a:effectRef idx="1">
            <a:schemeClr val="accent1"/>
          </a:effectRef>
          <a:fontRef idx="minor">
            <a:schemeClr val="dk1"/>
          </a:fontRef>
        </p:style>
        <p:txBody>
          <a:bodyPr rtlCol="0" anchor="ctr"/>
          <a:lstStyle/>
          <a:p>
            <a:r>
              <a:rPr lang="nl-BE" sz="1400" smtClean="0"/>
              <a:t>Inanna</a:t>
            </a:r>
            <a:r>
              <a:rPr lang="nl-BE" sz="1400" i="1" smtClean="0"/>
              <a:t>: Ik wil dat de mijne eerst is.</a:t>
            </a:r>
          </a:p>
          <a:p>
            <a:r>
              <a:rPr lang="nl-BE" sz="1400" smtClean="0"/>
              <a:t>Deanna: </a:t>
            </a:r>
            <a:r>
              <a:rPr lang="nl-BE" sz="1400" i="1" smtClean="0"/>
              <a:t>Wat zal je moeten doen?</a:t>
            </a:r>
          </a:p>
          <a:p>
            <a:r>
              <a:rPr lang="nl-BE" sz="1400" smtClean="0"/>
              <a:t>Inanna</a:t>
            </a:r>
            <a:r>
              <a:rPr lang="nl-BE" sz="1400" i="1" smtClean="0"/>
              <a:t>: Duwen.</a:t>
            </a:r>
            <a:endParaRPr lang="nl-BE" sz="1400" i="1"/>
          </a:p>
        </p:txBody>
      </p:sp>
      <p:sp>
        <p:nvSpPr>
          <p:cNvPr id="11" name="Rounded Rectangular Callout 10"/>
          <p:cNvSpPr/>
          <p:nvPr/>
        </p:nvSpPr>
        <p:spPr>
          <a:xfrm>
            <a:off x="6588224" y="1484784"/>
            <a:ext cx="2304256" cy="2361406"/>
          </a:xfrm>
          <a:prstGeom prst="wedgeRoundRectCallout">
            <a:avLst/>
          </a:prstGeom>
        </p:spPr>
        <p:style>
          <a:lnRef idx="1">
            <a:schemeClr val="accent2"/>
          </a:lnRef>
          <a:fillRef idx="2">
            <a:schemeClr val="accent2"/>
          </a:fillRef>
          <a:effectRef idx="1">
            <a:schemeClr val="accent2"/>
          </a:effectRef>
          <a:fontRef idx="minor">
            <a:schemeClr val="dk1"/>
          </a:fontRef>
        </p:style>
        <p:txBody>
          <a:bodyPr rtlCol="0" anchor="ctr"/>
          <a:lstStyle/>
          <a:p>
            <a:r>
              <a:rPr lang="nl-BE" sz="1400" dirty="0" smtClean="0"/>
              <a:t>Inanna: </a:t>
            </a:r>
            <a:r>
              <a:rPr lang="nl-BE" sz="1400" i="1" dirty="0" smtClean="0"/>
              <a:t>Dit is erg, erg traag</a:t>
            </a:r>
          </a:p>
          <a:p>
            <a:r>
              <a:rPr lang="nl-BE" sz="1400" dirty="0" smtClean="0"/>
              <a:t>Deanna</a:t>
            </a:r>
            <a:r>
              <a:rPr lang="nl-BE" sz="1400" i="1" dirty="0" smtClean="0"/>
              <a:t>: Hoe kan je het sneller laten gaan?</a:t>
            </a:r>
          </a:p>
          <a:p>
            <a:r>
              <a:rPr lang="nl-BE" sz="1400" dirty="0" smtClean="0"/>
              <a:t>Inanna</a:t>
            </a:r>
            <a:r>
              <a:rPr lang="nl-BE" sz="1400" i="1" dirty="0" smtClean="0"/>
              <a:t>: Ik heb het opgetild </a:t>
            </a:r>
            <a:r>
              <a:rPr lang="nl-BE" sz="1400" dirty="0" smtClean="0"/>
              <a:t>[demonstreert].</a:t>
            </a:r>
          </a:p>
          <a:p>
            <a:r>
              <a:rPr lang="nl-BE" sz="1400" dirty="0" smtClean="0"/>
              <a:t>Deanna</a:t>
            </a:r>
            <a:r>
              <a:rPr lang="nl-BE" sz="1400" i="1" dirty="0" smtClean="0"/>
              <a:t>: Dat was snel!</a:t>
            </a:r>
          </a:p>
          <a:p>
            <a:r>
              <a:rPr lang="nl-BE" sz="1400" dirty="0" smtClean="0"/>
              <a:t>Inanna</a:t>
            </a:r>
            <a:r>
              <a:rPr lang="nl-BE" sz="1400" i="1" dirty="0" smtClean="0"/>
              <a:t>: En wanneer ik het duw </a:t>
            </a:r>
            <a:r>
              <a:rPr lang="nl-BE" sz="1400" dirty="0" smtClean="0"/>
              <a:t>[illustreert met een gebaar].</a:t>
            </a:r>
            <a:endParaRPr lang="nl-BE" sz="1400" dirty="0"/>
          </a:p>
        </p:txBody>
      </p:sp>
    </p:spTree>
    <p:extLst>
      <p:ext uri="{BB962C8B-B14F-4D97-AF65-F5344CB8AC3E}">
        <p14:creationId xmlns:p14="http://schemas.microsoft.com/office/powerpoint/2010/main" val="392104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824" y="274638"/>
            <a:ext cx="5698976" cy="1282154"/>
          </a:xfrm>
        </p:spPr>
        <p:txBody>
          <a:bodyPr>
            <a:normAutofit fontScale="90000"/>
          </a:bodyPr>
          <a:lstStyle/>
          <a:p>
            <a:r>
              <a:rPr lang="nl-BE" sz="3200" b="1" smtClean="0">
                <a:solidFill>
                  <a:srgbClr val="00B050"/>
                </a:solidFill>
              </a:rPr>
              <a:t>Hoe kunnen dergelijke aanpakken creativiteit bij het leren bevorderen ?</a:t>
            </a:r>
            <a:endParaRPr lang="nl-BE" sz="3200" b="1">
              <a:solidFill>
                <a:srgbClr val="00B050"/>
              </a:solidFill>
            </a:endParaRPr>
          </a:p>
        </p:txBody>
      </p:sp>
      <p:sp>
        <p:nvSpPr>
          <p:cNvPr id="3" name="Content Placeholder 2"/>
          <p:cNvSpPr>
            <a:spLocks noGrp="1"/>
          </p:cNvSpPr>
          <p:nvPr>
            <p:ph idx="1"/>
          </p:nvPr>
        </p:nvSpPr>
        <p:spPr/>
        <p:txBody>
          <a:bodyPr>
            <a:normAutofit fontScale="70000" lnSpcReduction="20000"/>
          </a:bodyPr>
          <a:lstStyle/>
          <a:p>
            <a:r>
              <a:rPr lang="nl-BE" dirty="0" smtClean="0">
                <a:latin typeface="+mj-lt"/>
              </a:rPr>
              <a:t>Zin voor initiatief</a:t>
            </a:r>
          </a:p>
          <a:p>
            <a:r>
              <a:rPr lang="nl-BE" dirty="0" smtClean="0">
                <a:latin typeface="+mj-lt"/>
              </a:rPr>
              <a:t>Motivatie</a:t>
            </a:r>
          </a:p>
          <a:p>
            <a:r>
              <a:rPr lang="nl-BE" dirty="0" smtClean="0">
                <a:latin typeface="+mj-lt"/>
              </a:rPr>
              <a:t>Vermogen om iets nieuws te bedenken</a:t>
            </a:r>
          </a:p>
          <a:p>
            <a:r>
              <a:rPr lang="nl-BE" dirty="0" smtClean="0">
                <a:latin typeface="+mj-lt"/>
              </a:rPr>
              <a:t>Verbanden leggen met wat ze leerden </a:t>
            </a:r>
          </a:p>
          <a:p>
            <a:r>
              <a:rPr lang="nl-BE" dirty="0" smtClean="0">
                <a:latin typeface="+mj-lt"/>
              </a:rPr>
              <a:t>Vermogen om wat ze geleerd hebben tijdens de les te verbinden met andere onderwerpen</a:t>
            </a:r>
          </a:p>
          <a:p>
            <a:r>
              <a:rPr lang="nl-BE" dirty="0" smtClean="0">
                <a:latin typeface="+mj-lt"/>
              </a:rPr>
              <a:t>Verbeelding</a:t>
            </a:r>
          </a:p>
          <a:p>
            <a:r>
              <a:rPr lang="nl-BE" dirty="0" smtClean="0">
                <a:latin typeface="+mj-lt"/>
              </a:rPr>
              <a:t>Nieuwsgierigheid</a:t>
            </a:r>
          </a:p>
          <a:p>
            <a:r>
              <a:rPr lang="nl-BE" dirty="0" smtClean="0">
                <a:latin typeface="+mj-lt"/>
              </a:rPr>
              <a:t>Samenwerkingsvaardigheden</a:t>
            </a:r>
          </a:p>
          <a:p>
            <a:r>
              <a:rPr lang="nl-BE" dirty="0" smtClean="0">
                <a:latin typeface="+mj-lt"/>
              </a:rPr>
              <a:t>Denkvaardigheden</a:t>
            </a:r>
          </a:p>
          <a:p>
            <a:pPr marL="0" indent="0">
              <a:buNone/>
            </a:pPr>
            <a:r>
              <a:rPr lang="nl-BE" i="1" dirty="0" smtClean="0">
                <a:solidFill>
                  <a:srgbClr val="00B050"/>
                </a:solidFill>
                <a:latin typeface="+mj-lt"/>
              </a:rPr>
              <a:t>(Elementen van een creatieve aanleg van het CLS conceptueel raamwerk)</a:t>
            </a:r>
          </a:p>
          <a:p>
            <a:endParaRPr lang="nl-BE" dirty="0">
              <a:latin typeface="+mj-lt"/>
            </a:endParaRPr>
          </a:p>
        </p:txBody>
      </p:sp>
    </p:spTree>
    <p:extLst>
      <p:ext uri="{BB962C8B-B14F-4D97-AF65-F5344CB8AC3E}">
        <p14:creationId xmlns:p14="http://schemas.microsoft.com/office/powerpoint/2010/main" val="1713424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BE" sz="3200" b="1" smtClean="0">
                <a:solidFill>
                  <a:srgbClr val="00B050"/>
                </a:solidFill>
              </a:rPr>
              <a:t>Creativiteit bij wetenschap- en wiskundeonderwijs bij jonge kinderen</a:t>
            </a:r>
            <a:endParaRPr lang="nl-BE" sz="3200" b="1">
              <a:solidFill>
                <a:srgbClr val="00B050"/>
              </a:solidFill>
            </a:endParaRPr>
          </a:p>
        </p:txBody>
      </p:sp>
      <p:pic>
        <p:nvPicPr>
          <p:cNvPr id="5" name="Afbeelding 4"/>
          <p:cNvPicPr>
            <a:picLocks noChangeAspect="1"/>
          </p:cNvPicPr>
          <p:nvPr/>
        </p:nvPicPr>
        <p:blipFill rotWithShape="1">
          <a:blip r:embed="rId3"/>
          <a:srcRect l="9067" t="12994" r="7216" b="6743"/>
          <a:stretch/>
        </p:blipFill>
        <p:spPr>
          <a:xfrm>
            <a:off x="755576" y="1772816"/>
            <a:ext cx="7881727" cy="4248472"/>
          </a:xfrm>
          <a:prstGeom prst="rect">
            <a:avLst/>
          </a:prstGeom>
        </p:spPr>
      </p:pic>
      <p:sp>
        <p:nvSpPr>
          <p:cNvPr id="6" name="TextBox 3"/>
          <p:cNvSpPr txBox="1"/>
          <p:nvPr/>
        </p:nvSpPr>
        <p:spPr>
          <a:xfrm>
            <a:off x="755576" y="5661248"/>
            <a:ext cx="7881727" cy="369332"/>
          </a:xfrm>
          <a:prstGeom prst="rect">
            <a:avLst/>
          </a:prstGeom>
          <a:noFill/>
        </p:spPr>
        <p:txBody>
          <a:bodyPr wrap="square" rtlCol="0">
            <a:spAutoFit/>
          </a:bodyPr>
          <a:lstStyle/>
          <a:p>
            <a:pPr algn="ctr"/>
            <a:r>
              <a:rPr lang="nl-BE"/>
              <a:t>Creative Little </a:t>
            </a:r>
            <a:r>
              <a:rPr lang="nl-BE" smtClean="0"/>
              <a:t>Scientists</a:t>
            </a:r>
            <a:r>
              <a:rPr lang="nl-BE"/>
              <a:t> </a:t>
            </a:r>
            <a:r>
              <a:rPr lang="nl-BE" smtClean="0"/>
              <a:t>(2014)</a:t>
            </a:r>
            <a:endParaRPr lang="nl-BE"/>
          </a:p>
        </p:txBody>
      </p:sp>
    </p:spTree>
    <p:extLst>
      <p:ext uri="{BB962C8B-B14F-4D97-AF65-F5344CB8AC3E}">
        <p14:creationId xmlns:p14="http://schemas.microsoft.com/office/powerpoint/2010/main" val="2389463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308304" y="3861048"/>
            <a:ext cx="1512168" cy="166735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nl-BE" sz="1600" smtClean="0">
                <a:latin typeface="+mj-lt"/>
              </a:rPr>
              <a:t>Wat denk je dat de vragen in elke kolom gemeen-schappelijk hebben?</a:t>
            </a:r>
            <a:endParaRPr lang="nl-BE" sz="1600">
              <a:latin typeface="+mj-lt"/>
            </a:endParaRPr>
          </a:p>
        </p:txBody>
      </p:sp>
      <p:sp>
        <p:nvSpPr>
          <p:cNvPr id="5" name="Rectangle 4"/>
          <p:cNvSpPr/>
          <p:nvPr/>
        </p:nvSpPr>
        <p:spPr>
          <a:xfrm>
            <a:off x="635040" y="5733256"/>
            <a:ext cx="6549256" cy="73866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nl-BE" sz="1400" smtClean="0"/>
              <a:t>Opmerking: deze materialen zijn vervaardigd door het INSTITUTE FOR INQUIRY</a:t>
            </a:r>
          </a:p>
          <a:p>
            <a:pPr algn="ctr"/>
            <a:r>
              <a:rPr lang="nl-BE" sz="1400" smtClean="0">
                <a:hlinkClick r:id="rId3"/>
              </a:rPr>
              <a:t>www.exploratorium.edu/ifi</a:t>
            </a:r>
            <a:r>
              <a:rPr lang="nl-BE" sz="1400" smtClean="0"/>
              <a:t>   </a:t>
            </a:r>
          </a:p>
          <a:p>
            <a:pPr algn="ctr"/>
            <a:r>
              <a:rPr lang="nl-BE" sz="1400" smtClean="0"/>
              <a:t>Assessing for learning III Effective questioning (M8)</a:t>
            </a:r>
            <a:endParaRPr lang="nl-BE" sz="1400"/>
          </a:p>
        </p:txBody>
      </p:sp>
      <p:sp>
        <p:nvSpPr>
          <p:cNvPr id="7" name="Rounded Rectangle 6"/>
          <p:cNvSpPr/>
          <p:nvPr/>
        </p:nvSpPr>
        <p:spPr>
          <a:xfrm>
            <a:off x="7308304" y="1340768"/>
            <a:ext cx="1584176" cy="208065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nl-BE" sz="1600" smtClean="0">
                <a:latin typeface="+mj-lt"/>
              </a:rPr>
              <a:t>Vragen van de leerkracht met betrekking tot:</a:t>
            </a:r>
          </a:p>
          <a:p>
            <a:pPr algn="ctr"/>
            <a:r>
              <a:rPr lang="nl-BE" sz="1600" smtClean="0">
                <a:latin typeface="+mj-lt"/>
              </a:rPr>
              <a:t>Drijvende eieren</a:t>
            </a:r>
          </a:p>
          <a:p>
            <a:pPr algn="ctr"/>
            <a:r>
              <a:rPr lang="nl-BE" sz="1600" smtClean="0">
                <a:latin typeface="+mj-lt"/>
              </a:rPr>
              <a:t>Scharnierende spiegels</a:t>
            </a:r>
          </a:p>
        </p:txBody>
      </p:sp>
      <p:sp>
        <p:nvSpPr>
          <p:cNvPr id="3" name="Tekstvak 2"/>
          <p:cNvSpPr txBox="1"/>
          <p:nvPr/>
        </p:nvSpPr>
        <p:spPr>
          <a:xfrm>
            <a:off x="467544" y="116632"/>
            <a:ext cx="4444972" cy="523220"/>
          </a:xfrm>
          <a:prstGeom prst="rect">
            <a:avLst/>
          </a:prstGeom>
          <a:noFill/>
        </p:spPr>
        <p:txBody>
          <a:bodyPr wrap="none" rtlCol="0">
            <a:spAutoFit/>
          </a:bodyPr>
          <a:lstStyle/>
          <a:p>
            <a:r>
              <a:rPr lang="nl-BE" sz="2800" smtClean="0"/>
              <a:t>Verschillende soorten vragen</a:t>
            </a:r>
            <a:endParaRPr lang="nl-BE" sz="2800"/>
          </a:p>
        </p:txBody>
      </p:sp>
      <p:graphicFrame>
        <p:nvGraphicFramePr>
          <p:cNvPr id="4" name="Tabel 3"/>
          <p:cNvGraphicFramePr>
            <a:graphicFrameLocks noGrp="1"/>
          </p:cNvGraphicFramePr>
          <p:nvPr>
            <p:extLst>
              <p:ext uri="{D42A27DB-BD31-4B8C-83A1-F6EECF244321}">
                <p14:modId xmlns:p14="http://schemas.microsoft.com/office/powerpoint/2010/main" val="53090874"/>
              </p:ext>
            </p:extLst>
          </p:nvPr>
        </p:nvGraphicFramePr>
        <p:xfrm>
          <a:off x="467544" y="646401"/>
          <a:ext cx="6096000" cy="4942839"/>
        </p:xfrm>
        <a:graphic>
          <a:graphicData uri="http://schemas.openxmlformats.org/drawingml/2006/table">
            <a:tbl>
              <a:tblPr firstRow="1" bandRow="1">
                <a:tableStyleId>{2D5ABB26-0587-4C30-8999-92F81FD0307C}</a:tableStyleId>
              </a:tblPr>
              <a:tblGrid>
                <a:gridCol w="1524000"/>
                <a:gridCol w="1524000"/>
                <a:gridCol w="1524000"/>
                <a:gridCol w="1524000"/>
              </a:tblGrid>
              <a:tr h="370840">
                <a:tc>
                  <a:txBody>
                    <a:bodyPr/>
                    <a:lstStyle/>
                    <a:p>
                      <a:endParaRPr lang="nl-NL"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nl-NL"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nl-NL" sz="14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nl-NL"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nl-NL" sz="1400" dirty="0" smtClean="0"/>
                        <a:t>Waarom drijven eieren in zout water?</a:t>
                      </a:r>
                    </a:p>
                    <a:p>
                      <a:endParaRPr lang="nl-NL" sz="1400" dirty="0" smtClean="0"/>
                    </a:p>
                    <a:p>
                      <a:r>
                        <a:rPr lang="nl-NL" sz="1400" dirty="0" smtClean="0"/>
                        <a:t>Waarom kan je een voorwerp meerdere keren zien wanneer je het voor spiegels zet die in een hoek staan?</a:t>
                      </a:r>
                    </a:p>
                    <a:p>
                      <a:endParaRPr lang="nl-NL" sz="1400" dirty="0" smtClean="0"/>
                    </a:p>
                    <a:p>
                      <a:r>
                        <a:rPr lang="nl-NL" sz="1400" dirty="0" smtClean="0"/>
                        <a:t>Wat zorgt er voor dat je meer afbeeldingen ziet wanneer je de spiegel naar binnen verplaatst?</a:t>
                      </a:r>
                    </a:p>
                    <a:p>
                      <a:endParaRPr lang="nl-NL" sz="1400" dirty="0" smtClean="0"/>
                    </a:p>
                    <a:p>
                      <a:endParaRPr lang="nl-NL"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nl-NL" sz="1400" dirty="0" smtClean="0"/>
                        <a:t>Waarom denk je dat eieren in zout water drijven?</a:t>
                      </a:r>
                    </a:p>
                    <a:p>
                      <a:endParaRPr lang="nl-NL" sz="1400" dirty="0" smtClean="0"/>
                    </a:p>
                    <a:p>
                      <a:r>
                        <a:rPr lang="nl-NL" sz="1400" dirty="0" smtClean="0"/>
                        <a:t>Wat denk je dat er gebeurt wanneer je de spiegels dichter bij elkaar brengt of verder van elkaar verwijdert?</a:t>
                      </a:r>
                    </a:p>
                    <a:p>
                      <a:endParaRPr lang="nl-NL" sz="1400" dirty="0" smtClean="0"/>
                    </a:p>
                    <a:p>
                      <a:r>
                        <a:rPr lang="nl-NL" sz="1400" dirty="0" smtClean="0"/>
                        <a:t>Hoe zou jij verklaren wat er gebeurt met de</a:t>
                      </a:r>
                      <a:r>
                        <a:rPr lang="nl-NL" sz="1400" baseline="0" dirty="0" smtClean="0"/>
                        <a:t> eieren in de verschillende soorten water?</a:t>
                      </a:r>
                      <a:endParaRPr lang="nl-NL"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nl-NL" sz="1400" dirty="0" smtClean="0"/>
                        <a:t>Wat observeer je bij het ei in zout water en het ei in ongezouten water?</a:t>
                      </a:r>
                    </a:p>
                    <a:p>
                      <a:endParaRPr lang="nl-NL" sz="1400" dirty="0" smtClean="0"/>
                    </a:p>
                    <a:p>
                      <a:r>
                        <a:rPr lang="nl-NL" sz="1400" dirty="0" smtClean="0"/>
                        <a:t>Kan je voorspellen</a:t>
                      </a:r>
                      <a:r>
                        <a:rPr lang="nl-NL" sz="1400" baseline="0" dirty="0" smtClean="0"/>
                        <a:t> waar de spiegel moet staan om 4 munten te zien? Of 8 munten?</a:t>
                      </a:r>
                    </a:p>
                    <a:p>
                      <a:endParaRPr lang="nl-NL" sz="1400" baseline="0" dirty="0" smtClean="0"/>
                    </a:p>
                    <a:p>
                      <a:r>
                        <a:rPr lang="nl-NL" sz="1400" baseline="0" dirty="0" smtClean="0"/>
                        <a:t>Hoe zou je kunnen onderzoeken of er een verband is tussen de hoek van de spiegels en het aantal munten dat je ziet?</a:t>
                      </a:r>
                      <a:endParaRPr lang="nl-NL"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nl-NL" sz="1400" dirty="0" smtClean="0"/>
                        <a:t>Wat denk je?</a:t>
                      </a:r>
                    </a:p>
                    <a:p>
                      <a:endParaRPr lang="nl-NL" sz="1400" dirty="0" smtClean="0"/>
                    </a:p>
                    <a:p>
                      <a:r>
                        <a:rPr lang="nl-NL" sz="1400" dirty="0" smtClean="0"/>
                        <a:t>Wat is er verschillend aan het water?</a:t>
                      </a:r>
                      <a:endParaRPr lang="nl-NL"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2085341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z="4000" b="1" smtClean="0">
                <a:solidFill>
                  <a:srgbClr val="00B050"/>
                </a:solidFill>
              </a:rPr>
              <a:t>Vragen groeperen</a:t>
            </a:r>
            <a:endParaRPr lang="nl-BE" sz="4000" b="1">
              <a:solidFill>
                <a:srgbClr val="00B05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11049107"/>
              </p:ext>
            </p:extLst>
          </p:nvPr>
        </p:nvGraphicFramePr>
        <p:xfrm>
          <a:off x="457200" y="1844674"/>
          <a:ext cx="8218488" cy="4032598"/>
        </p:xfrm>
        <a:graphic>
          <a:graphicData uri="http://schemas.openxmlformats.org/drawingml/2006/table">
            <a:tbl>
              <a:tblPr firstRow="1" bandRow="1">
                <a:tableStyleId>{2D5ABB26-0587-4C30-8999-92F81FD0307C}</a:tableStyleId>
              </a:tblPr>
              <a:tblGrid>
                <a:gridCol w="2054622"/>
                <a:gridCol w="2054622"/>
                <a:gridCol w="2165796"/>
                <a:gridCol w="1943448"/>
              </a:tblGrid>
              <a:tr h="288182">
                <a:tc>
                  <a:txBody>
                    <a:bodyPr/>
                    <a:lstStyle/>
                    <a:p>
                      <a:pPr algn="ctr"/>
                      <a:r>
                        <a:rPr lang="nl-BE" b="1" noProof="0" smtClean="0">
                          <a:latin typeface="+mj-lt"/>
                        </a:rPr>
                        <a:t>Onderwerp- specifiek</a:t>
                      </a:r>
                      <a:endParaRPr lang="nl-BE" b="1" noProof="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BE" b="1" noProof="0" dirty="0" smtClean="0">
                          <a:latin typeface="+mj-lt"/>
                        </a:rPr>
                        <a:t>Gericht op persoonlijke ideeën</a:t>
                      </a:r>
                      <a:endParaRPr lang="nl-BE" b="1" noProof="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BE" b="1" noProof="0" smtClean="0">
                          <a:latin typeface="+mj-lt"/>
                        </a:rPr>
                        <a:t>Gericht op procesvaardigheden</a:t>
                      </a:r>
                      <a:endParaRPr lang="nl-BE" b="1" noProof="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BE" b="1" noProof="0" smtClean="0">
                          <a:latin typeface="+mj-lt"/>
                        </a:rPr>
                        <a:t>Andere</a:t>
                      </a:r>
                      <a:endParaRPr lang="nl-BE" b="1" noProof="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92518">
                <a:tc>
                  <a:txBody>
                    <a:bodyPr/>
                    <a:lstStyle/>
                    <a:p>
                      <a:endParaRPr lang="nl-BE"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BE"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BE"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BE"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263392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274638"/>
            <a:ext cx="5842992" cy="1282154"/>
          </a:xfrm>
        </p:spPr>
        <p:txBody>
          <a:bodyPr>
            <a:noAutofit/>
          </a:bodyPr>
          <a:lstStyle/>
          <a:p>
            <a:r>
              <a:rPr lang="nl-BE" sz="3200" b="1" dirty="0" smtClean="0">
                <a:solidFill>
                  <a:srgbClr val="00B050"/>
                </a:solidFill>
              </a:rPr>
              <a:t>Analyse van de vragen van de leerkracht</a:t>
            </a:r>
            <a:br>
              <a:rPr lang="nl-BE" sz="3200" b="1" dirty="0" smtClean="0">
                <a:solidFill>
                  <a:srgbClr val="00B050"/>
                </a:solidFill>
              </a:rPr>
            </a:br>
            <a:r>
              <a:rPr lang="nl-BE" sz="1800" b="1" dirty="0" smtClean="0">
                <a:solidFill>
                  <a:srgbClr val="00B050"/>
                </a:solidFill>
              </a:rPr>
              <a:t>Ideeën van kinderen laten verwoorden en het bevorderen van creativiteit en de onderzoekende aanpak</a:t>
            </a:r>
            <a:endParaRPr lang="nl-BE" sz="3200" b="1" dirty="0">
              <a:solidFill>
                <a:srgbClr val="00B050"/>
              </a:solidFill>
            </a:endParaRPr>
          </a:p>
        </p:txBody>
      </p:sp>
      <p:sp>
        <p:nvSpPr>
          <p:cNvPr id="3" name="Content Placeholder 2"/>
          <p:cNvSpPr>
            <a:spLocks noGrp="1"/>
          </p:cNvSpPr>
          <p:nvPr>
            <p:ph idx="1"/>
          </p:nvPr>
        </p:nvSpPr>
        <p:spPr/>
        <p:txBody>
          <a:bodyPr>
            <a:noAutofit/>
          </a:bodyPr>
          <a:lstStyle/>
          <a:p>
            <a:r>
              <a:rPr lang="nl-BE" sz="2400" dirty="0" smtClean="0">
                <a:latin typeface="+mj-lt"/>
              </a:rPr>
              <a:t>Welke types vragen worden gesteld door de leerkrachten (onderwerpgericht, procesgericht, gericht op persoonlijke ideeën, ander)?</a:t>
            </a:r>
          </a:p>
          <a:p>
            <a:r>
              <a:rPr lang="nl-BE" sz="2400" dirty="0" smtClean="0">
                <a:latin typeface="+mj-lt"/>
              </a:rPr>
              <a:t>Wat is de focus van de vragen van leerkracht?</a:t>
            </a:r>
          </a:p>
          <a:p>
            <a:r>
              <a:rPr lang="nl-BE" sz="2400" dirty="0" smtClean="0">
                <a:latin typeface="+mj-lt"/>
              </a:rPr>
              <a:t>Merk je na verloop van tijd een verandering?</a:t>
            </a:r>
          </a:p>
          <a:p>
            <a:r>
              <a:rPr lang="nl-BE" sz="2400" dirty="0" smtClean="0">
                <a:latin typeface="+mj-lt"/>
              </a:rPr>
              <a:t>Welke inzichten worden verkregen in de ideeën, vragen en strategieën van kinderen?</a:t>
            </a:r>
          </a:p>
          <a:p>
            <a:r>
              <a:rPr lang="nl-BE" sz="2400" dirty="0" smtClean="0">
                <a:latin typeface="+mj-lt"/>
              </a:rPr>
              <a:t>Hoe bouwt de leerkracht hierop verder? Of hoe kan de leraar hierop verder bouwen?</a:t>
            </a:r>
          </a:p>
        </p:txBody>
      </p:sp>
    </p:spTree>
    <p:extLst>
      <p:ext uri="{BB962C8B-B14F-4D97-AF65-F5344CB8AC3E}">
        <p14:creationId xmlns:p14="http://schemas.microsoft.com/office/powerpoint/2010/main" val="1063346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1880" y="274638"/>
            <a:ext cx="5544616" cy="1282154"/>
          </a:xfrm>
        </p:spPr>
        <p:txBody>
          <a:bodyPr>
            <a:noAutofit/>
          </a:bodyPr>
          <a:lstStyle/>
          <a:p>
            <a:r>
              <a:rPr lang="nl-BE" sz="2800" b="1" smtClean="0">
                <a:solidFill>
                  <a:srgbClr val="00B050"/>
                </a:solidFill>
              </a:rPr>
              <a:t>IJsballonnen: Kinderen van 5-6 jaar</a:t>
            </a:r>
            <a:br>
              <a:rPr lang="nl-BE" sz="2800" b="1" smtClean="0">
                <a:solidFill>
                  <a:srgbClr val="00B050"/>
                </a:solidFill>
              </a:rPr>
            </a:br>
            <a:r>
              <a:rPr lang="nl-BE" sz="2800" b="1" smtClean="0">
                <a:solidFill>
                  <a:srgbClr val="00B050"/>
                </a:solidFill>
              </a:rPr>
              <a:t>Verkennen van ijs</a:t>
            </a:r>
            <a:endParaRPr lang="nl-BE" sz="2800" b="1">
              <a:solidFill>
                <a:srgbClr val="00B050"/>
              </a:solidFill>
            </a:endParaRPr>
          </a:p>
        </p:txBody>
      </p:sp>
      <p:pic>
        <p:nvPicPr>
          <p:cNvPr id="9" name="Content Placeholder 8" descr="C:\Users\drossis\Desktop\Untitled.png"/>
          <p:cNvPicPr>
            <a:picLocks noGrp="1"/>
          </p:cNvPicPr>
          <p:nvPr>
            <p:ph idx="1"/>
          </p:nvPr>
        </p:nvPicPr>
        <p:blipFill>
          <a:blip r:embed="rId3">
            <a:extLst>
              <a:ext uri="{28A0092B-C50C-407E-A947-70E740481C1C}">
                <a14:useLocalDpi xmlns:a14="http://schemas.microsoft.com/office/drawing/2010/main" val="0"/>
              </a:ext>
            </a:extLst>
          </a:blip>
          <a:srcRect l="2043" r="2043"/>
          <a:stretch>
            <a:fillRect/>
          </a:stretch>
        </p:blipFill>
        <p:spPr bwMode="auto">
          <a:prstGeom prst="rect">
            <a:avLst/>
          </a:prstGeom>
          <a:noFill/>
          <a:ln>
            <a:noFill/>
          </a:ln>
        </p:spPr>
      </p:pic>
    </p:spTree>
    <p:extLst>
      <p:ext uri="{BB962C8B-B14F-4D97-AF65-F5344CB8AC3E}">
        <p14:creationId xmlns:p14="http://schemas.microsoft.com/office/powerpoint/2010/main" val="1001998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116632"/>
            <a:ext cx="5770984" cy="1282154"/>
          </a:xfrm>
        </p:spPr>
        <p:txBody>
          <a:bodyPr>
            <a:normAutofit/>
          </a:bodyPr>
          <a:lstStyle/>
          <a:p>
            <a:r>
              <a:rPr lang="nl-BE" sz="2800" b="1" smtClean="0">
                <a:solidFill>
                  <a:srgbClr val="00B050"/>
                </a:solidFill>
              </a:rPr>
              <a:t>Afstand tot de zon: </a:t>
            </a:r>
            <a:br>
              <a:rPr lang="nl-BE" sz="2800" b="1" smtClean="0">
                <a:solidFill>
                  <a:srgbClr val="00B050"/>
                </a:solidFill>
              </a:rPr>
            </a:br>
            <a:r>
              <a:rPr lang="nl-BE" sz="2800" b="1" smtClean="0">
                <a:solidFill>
                  <a:srgbClr val="00B050"/>
                </a:solidFill>
              </a:rPr>
              <a:t>Kinderen van 5 jaar</a:t>
            </a:r>
            <a:endParaRPr lang="nl-BE" sz="2800" b="1">
              <a:solidFill>
                <a:srgbClr val="00B050"/>
              </a:solidFill>
            </a:endParaRPr>
          </a:p>
        </p:txBody>
      </p:sp>
      <p:pic>
        <p:nvPicPr>
          <p:cNvPr id="4" name="Content Placeholder 3"/>
          <p:cNvPicPr>
            <a:picLocks noGrp="1" noChangeAspect="1"/>
          </p:cNvPicPr>
          <p:nvPr>
            <p:ph idx="1"/>
          </p:nvPr>
        </p:nvPicPr>
        <p:blipFill>
          <a:blip r:embed="rId3"/>
          <a:srcRect t="6273" b="6273"/>
          <a:stretch>
            <a:fillRect/>
          </a:stretch>
        </p:blipFill>
        <p:spPr>
          <a:xfrm>
            <a:off x="467544" y="2492896"/>
            <a:ext cx="4843492" cy="2376264"/>
          </a:xfrm>
        </p:spPr>
      </p:pic>
      <p:pic>
        <p:nvPicPr>
          <p:cNvPr id="6" name="Picture 5"/>
          <p:cNvPicPr>
            <a:picLocks noChangeAspect="1"/>
          </p:cNvPicPr>
          <p:nvPr/>
        </p:nvPicPr>
        <p:blipFill>
          <a:blip r:embed="rId4"/>
          <a:stretch>
            <a:fillRect/>
          </a:stretch>
        </p:blipFill>
        <p:spPr>
          <a:xfrm>
            <a:off x="5436096" y="1268760"/>
            <a:ext cx="2731696" cy="4869160"/>
          </a:xfrm>
          <a:prstGeom prst="rect">
            <a:avLst/>
          </a:prstGeom>
        </p:spPr>
      </p:pic>
    </p:spTree>
    <p:extLst>
      <p:ext uri="{BB962C8B-B14F-4D97-AF65-F5344CB8AC3E}">
        <p14:creationId xmlns:p14="http://schemas.microsoft.com/office/powerpoint/2010/main" val="2884898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7864" y="274638"/>
            <a:ext cx="5338936" cy="1282154"/>
          </a:xfrm>
        </p:spPr>
        <p:txBody>
          <a:bodyPr>
            <a:noAutofit/>
          </a:bodyPr>
          <a:lstStyle/>
          <a:p>
            <a:r>
              <a:rPr lang="nl-BE" sz="2800" b="1" smtClean="0">
                <a:solidFill>
                  <a:srgbClr val="00B050"/>
                </a:solidFill>
              </a:rPr>
              <a:t>Bouwstenen: Kinderen van 5 jaar</a:t>
            </a:r>
            <a:br>
              <a:rPr lang="nl-BE" sz="2800" b="1" smtClean="0">
                <a:solidFill>
                  <a:srgbClr val="00B050"/>
                </a:solidFill>
              </a:rPr>
            </a:br>
            <a:r>
              <a:rPr lang="nl-BE" sz="2800" b="1" smtClean="0">
                <a:solidFill>
                  <a:srgbClr val="00B050"/>
                </a:solidFill>
              </a:rPr>
              <a:t>Bouwen van de Toren van Pisa</a:t>
            </a:r>
            <a:endParaRPr lang="nl-BE" sz="2800" b="1">
              <a:solidFill>
                <a:srgbClr val="00B050"/>
              </a:solidFill>
            </a:endParaRPr>
          </a:p>
        </p:txBody>
      </p:sp>
      <p:pic>
        <p:nvPicPr>
          <p:cNvPr id="4" name="Grafik 6" descr="G:\NarrativesStand1503\D1Bea_Pre\D1Bea_Pre_Bricks\D1Bea_Pre_Image_TowerOfPisa_130213_Bricks.jpg"/>
          <p:cNvPicPr>
            <a:picLocks noGrp="1"/>
          </p:cNvPicPr>
          <p:nvPr>
            <p:ph idx="1"/>
          </p:nvPr>
        </p:nvPicPr>
        <p:blipFill>
          <a:blip r:embed="rId3" cstate="print">
            <a:extLst>
              <a:ext uri="{28A0092B-C50C-407E-A947-70E740481C1C}">
                <a14:useLocalDpi xmlns:a14="http://schemas.microsoft.com/office/drawing/2010/main" val="0"/>
              </a:ext>
            </a:extLst>
          </a:blip>
          <a:srcRect t="31617" b="31617"/>
          <a:stretch>
            <a:fillRect/>
          </a:stretch>
        </p:blipFill>
        <p:spPr bwMode="auto">
          <a:prstGeom prst="rect">
            <a:avLst/>
          </a:prstGeom>
          <a:noFill/>
          <a:ln>
            <a:noFill/>
          </a:ln>
        </p:spPr>
      </p:pic>
    </p:spTree>
    <p:extLst>
      <p:ext uri="{BB962C8B-B14F-4D97-AF65-F5344CB8AC3E}">
        <p14:creationId xmlns:p14="http://schemas.microsoft.com/office/powerpoint/2010/main" val="3719724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840" y="274638"/>
            <a:ext cx="5832648" cy="1282154"/>
          </a:xfrm>
        </p:spPr>
        <p:txBody>
          <a:bodyPr>
            <a:normAutofit/>
          </a:bodyPr>
          <a:lstStyle/>
          <a:p>
            <a:r>
              <a:rPr lang="nl-BE" sz="2800" b="1" dirty="0" smtClean="0">
                <a:solidFill>
                  <a:srgbClr val="00B050"/>
                </a:solidFill>
              </a:rPr>
              <a:t>BeeBot: Kinderen van 3-4 jaar</a:t>
            </a:r>
            <a:br>
              <a:rPr lang="nl-BE" sz="2800" b="1" dirty="0" smtClean="0">
                <a:solidFill>
                  <a:srgbClr val="00B050"/>
                </a:solidFill>
              </a:rPr>
            </a:br>
            <a:r>
              <a:rPr lang="nl-BE" sz="2800" b="1" dirty="0" smtClean="0">
                <a:solidFill>
                  <a:srgbClr val="00B050"/>
                </a:solidFill>
              </a:rPr>
              <a:t>Met de BeeBot naar de planeten</a:t>
            </a:r>
            <a:endParaRPr lang="nl-BE" sz="2800" b="1" dirty="0">
              <a:solidFill>
                <a:srgbClr val="00B050"/>
              </a:solidFill>
            </a:endParaRPr>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t="31601" b="31601"/>
          <a:stretch>
            <a:fillRect/>
          </a:stretch>
        </p:blipFill>
        <p:spPr bwMode="auto">
          <a:prstGeom prst="rect">
            <a:avLst/>
          </a:prstGeom>
          <a:noFill/>
          <a:ln>
            <a:noFill/>
          </a:ln>
        </p:spPr>
      </p:pic>
    </p:spTree>
    <p:extLst>
      <p:ext uri="{BB962C8B-B14F-4D97-AF65-F5344CB8AC3E}">
        <p14:creationId xmlns:p14="http://schemas.microsoft.com/office/powerpoint/2010/main" val="3063355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188640"/>
            <a:ext cx="5915000" cy="1282154"/>
          </a:xfrm>
        </p:spPr>
        <p:txBody>
          <a:bodyPr>
            <a:noAutofit/>
          </a:bodyPr>
          <a:lstStyle/>
          <a:p>
            <a:r>
              <a:rPr lang="nl-BE" sz="2800" b="1" smtClean="0">
                <a:solidFill>
                  <a:srgbClr val="00B050"/>
                </a:solidFill>
              </a:rPr>
              <a:t>Verbanden tussen onderzoekend leren in wetenschapsonderwijs en een creatieve aanpak</a:t>
            </a:r>
            <a:endParaRPr lang="nl-BE" sz="1600"/>
          </a:p>
        </p:txBody>
      </p:sp>
      <p:sp>
        <p:nvSpPr>
          <p:cNvPr id="3" name="Text Placeholder 2"/>
          <p:cNvSpPr>
            <a:spLocks noGrp="1"/>
          </p:cNvSpPr>
          <p:nvPr>
            <p:ph type="body" idx="1"/>
          </p:nvPr>
        </p:nvSpPr>
        <p:spPr>
          <a:xfrm>
            <a:off x="179512" y="1412776"/>
            <a:ext cx="4968552" cy="936104"/>
          </a:xfrm>
        </p:spPr>
        <p:txBody>
          <a:bodyPr>
            <a:noAutofit/>
          </a:bodyPr>
          <a:lstStyle/>
          <a:p>
            <a:r>
              <a:rPr lang="nl-BE" sz="2000" b="0" smtClean="0">
                <a:latin typeface="+mj-lt"/>
              </a:rPr>
              <a:t>Onderzoekend leren in wetenschaps-onderwijs  (Inquiry-based Science Education)</a:t>
            </a:r>
            <a:endParaRPr lang="nl-BE" sz="2000" b="0">
              <a:latin typeface="+mj-lt"/>
            </a:endParaRPr>
          </a:p>
        </p:txBody>
      </p:sp>
      <p:sp>
        <p:nvSpPr>
          <p:cNvPr id="4" name="Content Placeholder 3"/>
          <p:cNvSpPr>
            <a:spLocks noGrp="1"/>
          </p:cNvSpPr>
          <p:nvPr>
            <p:ph sz="half" idx="2"/>
          </p:nvPr>
        </p:nvSpPr>
        <p:spPr>
          <a:xfrm>
            <a:off x="457200" y="2420887"/>
            <a:ext cx="4040188" cy="2808313"/>
          </a:xfrm>
        </p:spPr>
        <p:txBody>
          <a:bodyPr>
            <a:normAutofit/>
          </a:bodyPr>
          <a:lstStyle/>
          <a:p>
            <a:r>
              <a:rPr lang="nl-BE" sz="1800" smtClean="0">
                <a:latin typeface="+mj-lt"/>
              </a:rPr>
              <a:t>In vraag stellen</a:t>
            </a:r>
          </a:p>
          <a:p>
            <a:r>
              <a:rPr lang="nl-BE" sz="1800" smtClean="0">
                <a:latin typeface="+mj-lt"/>
              </a:rPr>
              <a:t>Ontwerpen en plannen van onderzoek</a:t>
            </a:r>
          </a:p>
          <a:p>
            <a:r>
              <a:rPr lang="nl-BE" sz="1800" smtClean="0">
                <a:latin typeface="+mj-lt"/>
              </a:rPr>
              <a:t>Bewijs verzamelen</a:t>
            </a:r>
          </a:p>
          <a:p>
            <a:r>
              <a:rPr lang="nl-BE" sz="1800" smtClean="0">
                <a:latin typeface="+mj-lt"/>
              </a:rPr>
              <a:t>Verbanden leggen</a:t>
            </a:r>
          </a:p>
          <a:p>
            <a:r>
              <a:rPr lang="nl-BE" sz="1800" smtClean="0">
                <a:latin typeface="+mj-lt"/>
              </a:rPr>
              <a:t>Bewijs verklaren</a:t>
            </a:r>
          </a:p>
          <a:p>
            <a:r>
              <a:rPr lang="nl-BE" sz="1800" smtClean="0">
                <a:latin typeface="+mj-lt"/>
              </a:rPr>
              <a:t>Communiceren van verklaringen</a:t>
            </a:r>
          </a:p>
          <a:p>
            <a:pPr>
              <a:buNone/>
            </a:pPr>
            <a:r>
              <a:rPr lang="nl-BE" sz="1800" smtClean="0">
                <a:latin typeface="+mj-lt"/>
              </a:rPr>
              <a:t>(bv. Minner et al 2010)</a:t>
            </a:r>
          </a:p>
          <a:p>
            <a:pPr marL="0" indent="0">
              <a:buNone/>
            </a:pPr>
            <a:endParaRPr lang="nl-BE" sz="1800"/>
          </a:p>
        </p:txBody>
      </p:sp>
      <p:sp>
        <p:nvSpPr>
          <p:cNvPr id="5" name="Text Placeholder 4"/>
          <p:cNvSpPr>
            <a:spLocks noGrp="1"/>
          </p:cNvSpPr>
          <p:nvPr>
            <p:ph type="body" sz="quarter" idx="3"/>
          </p:nvPr>
        </p:nvSpPr>
        <p:spPr>
          <a:xfrm>
            <a:off x="5138737" y="1412776"/>
            <a:ext cx="4041775" cy="639762"/>
          </a:xfrm>
        </p:spPr>
        <p:txBody>
          <a:bodyPr>
            <a:normAutofit/>
          </a:bodyPr>
          <a:lstStyle/>
          <a:p>
            <a:r>
              <a:rPr lang="nl-BE" sz="2000" b="0" dirty="0" smtClean="0">
                <a:latin typeface="+mj-lt"/>
              </a:rPr>
              <a:t>Creatieve aanleg</a:t>
            </a:r>
            <a:endParaRPr lang="nl-BE" sz="2000" b="0" dirty="0">
              <a:latin typeface="+mj-lt"/>
            </a:endParaRPr>
          </a:p>
        </p:txBody>
      </p:sp>
      <p:sp>
        <p:nvSpPr>
          <p:cNvPr id="6" name="Content Placeholder 5"/>
          <p:cNvSpPr>
            <a:spLocks noGrp="1"/>
          </p:cNvSpPr>
          <p:nvPr>
            <p:ph sz="quarter" idx="4"/>
          </p:nvPr>
        </p:nvSpPr>
        <p:spPr>
          <a:xfrm>
            <a:off x="5138737" y="2195357"/>
            <a:ext cx="4041775" cy="3951288"/>
          </a:xfrm>
        </p:spPr>
        <p:txBody>
          <a:bodyPr>
            <a:normAutofit/>
          </a:bodyPr>
          <a:lstStyle/>
          <a:p>
            <a:r>
              <a:rPr lang="nl-BE" sz="1800" dirty="0" smtClean="0">
                <a:latin typeface="+mj-lt"/>
              </a:rPr>
              <a:t>Zin voor initiatief</a:t>
            </a:r>
          </a:p>
          <a:p>
            <a:r>
              <a:rPr lang="nl-BE" sz="1800" dirty="0" smtClean="0">
                <a:latin typeface="+mj-lt"/>
              </a:rPr>
              <a:t>Motivatie</a:t>
            </a:r>
          </a:p>
          <a:p>
            <a:r>
              <a:rPr lang="nl-BE" sz="1800" dirty="0" smtClean="0">
                <a:latin typeface="+mj-lt"/>
              </a:rPr>
              <a:t>Vermogen om iets nieuws te bedenken</a:t>
            </a:r>
          </a:p>
          <a:p>
            <a:r>
              <a:rPr lang="nl-BE" sz="1800" dirty="0" smtClean="0">
                <a:latin typeface="+mj-lt"/>
              </a:rPr>
              <a:t>Verbanden leggen</a:t>
            </a:r>
          </a:p>
          <a:p>
            <a:r>
              <a:rPr lang="nl-BE" sz="1800" dirty="0" smtClean="0">
                <a:latin typeface="+mj-lt"/>
              </a:rPr>
              <a:t>Verbeelding</a:t>
            </a:r>
          </a:p>
          <a:p>
            <a:r>
              <a:rPr lang="nl-BE" sz="1800" dirty="0" smtClean="0">
                <a:latin typeface="+mj-lt"/>
              </a:rPr>
              <a:t>Nieuwsgierigheid</a:t>
            </a:r>
          </a:p>
          <a:p>
            <a:r>
              <a:rPr lang="nl-BE" sz="1800" dirty="0" smtClean="0">
                <a:latin typeface="+mj-lt"/>
              </a:rPr>
              <a:t>Samenwerkingsvaardigheden</a:t>
            </a:r>
          </a:p>
          <a:p>
            <a:r>
              <a:rPr lang="nl-BE" sz="1800" dirty="0" smtClean="0">
                <a:latin typeface="+mj-lt"/>
              </a:rPr>
              <a:t>Denkvaardigheden</a:t>
            </a:r>
          </a:p>
          <a:p>
            <a:pPr>
              <a:buNone/>
            </a:pPr>
            <a:r>
              <a:rPr lang="nl-BE" sz="1800" dirty="0" smtClean="0">
                <a:latin typeface="+mj-lt"/>
              </a:rPr>
              <a:t>(bv. Chappell et al 2008)</a:t>
            </a:r>
          </a:p>
          <a:p>
            <a:endParaRPr lang="nl-BE" sz="1800" dirty="0"/>
          </a:p>
        </p:txBody>
      </p:sp>
      <p:sp>
        <p:nvSpPr>
          <p:cNvPr id="8" name="Oval Callout 7"/>
          <p:cNvSpPr/>
          <p:nvPr/>
        </p:nvSpPr>
        <p:spPr>
          <a:xfrm>
            <a:off x="251520" y="5229200"/>
            <a:ext cx="3074640" cy="936104"/>
          </a:xfrm>
          <a:prstGeom prst="wedgeEllipseCallout">
            <a:avLst>
              <a:gd name="adj1" fmla="val 80771"/>
              <a:gd name="adj2" fmla="val -78116"/>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nl-BE" smtClean="0">
                <a:latin typeface="+mj-lt"/>
              </a:rPr>
              <a:t>Uit Creative Little Scientists, 2012</a:t>
            </a:r>
            <a:endParaRPr lang="nl-BE">
              <a:latin typeface="+mj-lt"/>
            </a:endParaRPr>
          </a:p>
        </p:txBody>
      </p:sp>
    </p:spTree>
    <p:extLst>
      <p:ext uri="{BB962C8B-B14F-4D97-AF65-F5344CB8AC3E}">
        <p14:creationId xmlns:p14="http://schemas.microsoft.com/office/powerpoint/2010/main" val="3088488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67544" y="1844824"/>
            <a:ext cx="8218488" cy="3528392"/>
          </a:xfrm>
        </p:spPr>
        <p:txBody>
          <a:bodyPr>
            <a:normAutofit/>
          </a:bodyPr>
          <a:lstStyle/>
          <a:p>
            <a:pPr eaLnBrk="0" fontAlgn="base" hangingPunct="0">
              <a:spcBef>
                <a:spcPct val="0"/>
              </a:spcBef>
              <a:spcAft>
                <a:spcPct val="0"/>
              </a:spcAft>
            </a:pPr>
            <a:r>
              <a:rPr lang="nl-BE" sz="2800" kern="0" dirty="0" smtClean="0">
                <a:latin typeface="+mj-lt"/>
              </a:rPr>
              <a:t>Voorzie voldoende tijd nadat je een vraag hebt gesteld.</a:t>
            </a:r>
          </a:p>
          <a:p>
            <a:pPr eaLnBrk="0" fontAlgn="base" hangingPunct="0">
              <a:spcBef>
                <a:spcPct val="0"/>
              </a:spcBef>
              <a:spcAft>
                <a:spcPct val="0"/>
              </a:spcAft>
            </a:pPr>
            <a:r>
              <a:rPr lang="nl-BE" sz="2800" kern="0" dirty="0" smtClean="0">
                <a:latin typeface="+mj-lt"/>
              </a:rPr>
              <a:t>Accepteer alle ideeën als evenwaardig, of ze nu wetenschappelijk correct zijn of niet.</a:t>
            </a:r>
          </a:p>
          <a:p>
            <a:pPr eaLnBrk="0" fontAlgn="base" hangingPunct="0">
              <a:spcBef>
                <a:spcPct val="0"/>
              </a:spcBef>
              <a:spcAft>
                <a:spcPct val="0"/>
              </a:spcAft>
            </a:pPr>
            <a:r>
              <a:rPr lang="nl-BE" sz="2800" kern="0" dirty="0" smtClean="0">
                <a:latin typeface="+mj-lt"/>
              </a:rPr>
              <a:t>Beschouw ideeën als 'onze' ideeën; Identificeer ze niet met individuele kinderen.</a:t>
            </a:r>
          </a:p>
          <a:p>
            <a:pPr eaLnBrk="0" fontAlgn="base" hangingPunct="0">
              <a:spcBef>
                <a:spcPct val="0"/>
              </a:spcBef>
              <a:spcAft>
                <a:spcPct val="0"/>
              </a:spcAft>
            </a:pPr>
            <a:r>
              <a:rPr lang="nl-BE" sz="2800" kern="0" dirty="0" smtClean="0">
                <a:latin typeface="+mj-lt"/>
              </a:rPr>
              <a:t>Wees een voorbeeld door geduldig, sympathiek, bemoedigend en eerlijk te zijn.</a:t>
            </a:r>
            <a:endParaRPr lang="nl-BE" sz="2800" kern="0" dirty="0">
              <a:latin typeface="+mj-lt"/>
            </a:endParaRPr>
          </a:p>
        </p:txBody>
      </p:sp>
      <p:sp>
        <p:nvSpPr>
          <p:cNvPr id="4" name="Rectangle 2"/>
          <p:cNvSpPr txBox="1">
            <a:spLocks noChangeArrowheads="1"/>
          </p:cNvSpPr>
          <p:nvPr/>
        </p:nvSpPr>
        <p:spPr bwMode="auto">
          <a:xfrm>
            <a:off x="2905596" y="564034"/>
            <a:ext cx="5698852" cy="9207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CE5F0C"/>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2pPr>
            <a:lvl3pPr algn="ctr" rtl="0" eaLnBrk="0" fontAlgn="base" hangingPunct="0">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3pPr>
            <a:lvl4pPr algn="ctr" rtl="0" eaLnBrk="0" fontAlgn="base" hangingPunct="0">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4pPr>
            <a:lvl5pPr algn="ctr" rtl="0" eaLnBrk="0" fontAlgn="base" hangingPunct="0">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5pPr>
            <a:lvl6pPr marL="457200" algn="ctr" rtl="0" eaLnBrk="1" fontAlgn="base" hangingPunct="1">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6pPr>
            <a:lvl7pPr marL="914400" algn="ctr" rtl="0" eaLnBrk="1" fontAlgn="base" hangingPunct="1">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7pPr>
            <a:lvl8pPr marL="1371600" algn="ctr" rtl="0" eaLnBrk="1" fontAlgn="base" hangingPunct="1">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8pPr>
            <a:lvl9pPr marL="1828800" algn="ctr" rtl="0" eaLnBrk="1" fontAlgn="base" hangingPunct="1">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9pPr>
          </a:lstStyle>
          <a:p>
            <a:r>
              <a:rPr lang="nl-BE" sz="4000" kern="0" smtClean="0">
                <a:effectLst/>
              </a:rPr>
              <a:t>Creëer een sfeer waar ideeën gedeeld worden</a:t>
            </a:r>
            <a:endParaRPr lang="nl-BE" sz="4000" kern="0">
              <a:effectLst/>
            </a:endParaRPr>
          </a:p>
        </p:txBody>
      </p:sp>
      <p:sp>
        <p:nvSpPr>
          <p:cNvPr id="2" name="Rectangle 1"/>
          <p:cNvSpPr/>
          <p:nvPr/>
        </p:nvSpPr>
        <p:spPr>
          <a:xfrm>
            <a:off x="755576" y="5589240"/>
            <a:ext cx="7632848"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nl-BE" smtClean="0"/>
              <a:t>Opmerking: deze materialen zijn vervaardigd door het INSTITUTE FOR INQUIRY</a:t>
            </a:r>
          </a:p>
          <a:p>
            <a:pPr algn="ctr"/>
            <a:r>
              <a:rPr lang="nl-BE" smtClean="0">
                <a:hlinkClick r:id="rId3"/>
              </a:rPr>
              <a:t>www.exploratorium.edu/ifi</a:t>
            </a:r>
            <a:r>
              <a:rPr lang="nl-BE" smtClean="0"/>
              <a:t>   </a:t>
            </a:r>
          </a:p>
          <a:p>
            <a:pPr algn="ctr"/>
            <a:r>
              <a:rPr lang="nl-BE" smtClean="0"/>
              <a:t>Assessing for learning III Effective questioning (M7)</a:t>
            </a:r>
            <a:endParaRPr lang="nl-BE"/>
          </a:p>
        </p:txBody>
      </p:sp>
    </p:spTree>
    <p:extLst>
      <p:ext uri="{BB962C8B-B14F-4D97-AF65-F5344CB8AC3E}">
        <p14:creationId xmlns:p14="http://schemas.microsoft.com/office/powerpoint/2010/main" val="66671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905596" y="564034"/>
            <a:ext cx="5698852" cy="9207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CE5F0C"/>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2pPr>
            <a:lvl3pPr algn="ctr" rtl="0" eaLnBrk="0" fontAlgn="base" hangingPunct="0">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3pPr>
            <a:lvl4pPr algn="ctr" rtl="0" eaLnBrk="0" fontAlgn="base" hangingPunct="0">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4pPr>
            <a:lvl5pPr algn="ctr" rtl="0" eaLnBrk="0" fontAlgn="base" hangingPunct="0">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5pPr>
            <a:lvl6pPr marL="457200" algn="ctr" rtl="0" eaLnBrk="1" fontAlgn="base" hangingPunct="1">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6pPr>
            <a:lvl7pPr marL="914400" algn="ctr" rtl="0" eaLnBrk="1" fontAlgn="base" hangingPunct="1">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7pPr>
            <a:lvl8pPr marL="1371600" algn="ctr" rtl="0" eaLnBrk="1" fontAlgn="base" hangingPunct="1">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8pPr>
            <a:lvl9pPr marL="1828800" algn="ctr" rtl="0" eaLnBrk="1" fontAlgn="base" hangingPunct="1">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9pPr>
          </a:lstStyle>
          <a:p>
            <a:r>
              <a:rPr lang="nl-BE" sz="4000" kern="0" smtClean="0">
                <a:effectLst/>
              </a:rPr>
              <a:t>Belangrijke inzichten</a:t>
            </a:r>
            <a:endParaRPr lang="nl-BE" sz="4000" kern="0">
              <a:effectLst/>
            </a:endParaRPr>
          </a:p>
        </p:txBody>
      </p:sp>
      <p:sp>
        <p:nvSpPr>
          <p:cNvPr id="5" name="Content Placeholder 4"/>
          <p:cNvSpPr>
            <a:spLocks noGrp="1"/>
          </p:cNvSpPr>
          <p:nvPr>
            <p:ph idx="4294967295"/>
          </p:nvPr>
        </p:nvSpPr>
        <p:spPr>
          <a:xfrm>
            <a:off x="467544" y="1516279"/>
            <a:ext cx="8229600" cy="3784930"/>
          </a:xfrm>
        </p:spPr>
        <p:txBody>
          <a:bodyPr>
            <a:normAutofit/>
          </a:bodyPr>
          <a:lstStyle/>
          <a:p>
            <a:r>
              <a:rPr lang="nl-BE" sz="2200" kern="0" dirty="0" smtClean="0">
                <a:latin typeface="+mj-lt"/>
              </a:rPr>
              <a:t>De manier waarop vragen worden gesteld, bepaalt wat er gebeurt als gevolg daarvan - of ze het inzicht van een kind tot gevolg hebben, leiden tot actie en gebruik van procesvaardigheden, of worden beantwoord door zich feiten te herinneren.</a:t>
            </a:r>
          </a:p>
          <a:p>
            <a:r>
              <a:rPr lang="nl-BE" sz="2200" kern="0" dirty="0" smtClean="0">
                <a:latin typeface="+mj-lt"/>
              </a:rPr>
              <a:t>Vragen die kinderen uitnodigen om hun eigen ideeën uit te spreken zijn open en persoonlijk gericht.</a:t>
            </a:r>
          </a:p>
          <a:p>
            <a:r>
              <a:rPr lang="nl-BE" sz="2200" kern="0" dirty="0" smtClean="0">
                <a:latin typeface="+mj-lt"/>
              </a:rPr>
              <a:t>Doordachte vragen vragen tijd voor doordachte antwoorden.</a:t>
            </a:r>
          </a:p>
          <a:p>
            <a:r>
              <a:rPr lang="nl-BE" sz="2200" kern="0" dirty="0" smtClean="0">
                <a:latin typeface="+mj-lt"/>
              </a:rPr>
              <a:t>De reacties van de leerkracht op de antwoorden van de kinderen en de algemene sfeer van het klaslokaal, kunnen kinderen aanmoedigen om hun ideeën openlijk te uiten.</a:t>
            </a:r>
          </a:p>
          <a:p>
            <a:endParaRPr lang="nl-BE" dirty="0">
              <a:latin typeface="+mj-lt"/>
            </a:endParaRPr>
          </a:p>
        </p:txBody>
      </p:sp>
      <p:sp>
        <p:nvSpPr>
          <p:cNvPr id="6" name="Rectangle 5"/>
          <p:cNvSpPr/>
          <p:nvPr/>
        </p:nvSpPr>
        <p:spPr>
          <a:xfrm>
            <a:off x="827584" y="5405380"/>
            <a:ext cx="7632848"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nl-BE" smtClean="0"/>
              <a:t>Opmerking: deze materialen zijn vervaardigd door het INSTITUTE FOR INQUIRY</a:t>
            </a:r>
          </a:p>
          <a:p>
            <a:pPr algn="ctr"/>
            <a:r>
              <a:rPr lang="nl-BE" smtClean="0">
                <a:hlinkClick r:id="rId3"/>
              </a:rPr>
              <a:t>www.exploratorium.edu/ifi</a:t>
            </a:r>
            <a:r>
              <a:rPr lang="nl-BE" smtClean="0"/>
              <a:t>   </a:t>
            </a:r>
          </a:p>
          <a:p>
            <a:pPr algn="ctr"/>
            <a:r>
              <a:rPr lang="nl-BE" smtClean="0"/>
              <a:t>Assessing for learning III Effective questioning (M8)</a:t>
            </a:r>
            <a:endParaRPr lang="nl-BE"/>
          </a:p>
        </p:txBody>
      </p:sp>
    </p:spTree>
    <p:extLst>
      <p:ext uri="{BB962C8B-B14F-4D97-AF65-F5344CB8AC3E}">
        <p14:creationId xmlns:p14="http://schemas.microsoft.com/office/powerpoint/2010/main" val="51822547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3600" b="1" dirty="0" smtClean="0">
                <a:solidFill>
                  <a:srgbClr val="00B050"/>
                </a:solidFill>
              </a:rPr>
              <a:t>Reflecties</a:t>
            </a:r>
            <a:endParaRPr lang="nl-BE" sz="3600" b="1" dirty="0">
              <a:solidFill>
                <a:srgbClr val="00B050"/>
              </a:solidFill>
            </a:endParaRPr>
          </a:p>
        </p:txBody>
      </p:sp>
      <p:sp>
        <p:nvSpPr>
          <p:cNvPr id="3" name="Tijdelijke aanduiding voor inhoud 2"/>
          <p:cNvSpPr>
            <a:spLocks noGrp="1"/>
          </p:cNvSpPr>
          <p:nvPr>
            <p:ph idx="1"/>
          </p:nvPr>
        </p:nvSpPr>
        <p:spPr>
          <a:xfrm>
            <a:off x="628650" y="1825625"/>
            <a:ext cx="7697153" cy="4318622"/>
          </a:xfrm>
        </p:spPr>
        <p:txBody>
          <a:bodyPr>
            <a:normAutofit fontScale="92500"/>
          </a:bodyPr>
          <a:lstStyle/>
          <a:p>
            <a:r>
              <a:rPr lang="nl-BE" sz="2400" dirty="0">
                <a:latin typeface="+mj-lt"/>
              </a:rPr>
              <a:t>Kijk </a:t>
            </a:r>
            <a:r>
              <a:rPr lang="nl-BE" sz="2400" dirty="0" smtClean="0">
                <a:latin typeface="+mj-lt"/>
              </a:rPr>
              <a:t>in groep terug </a:t>
            </a:r>
            <a:r>
              <a:rPr lang="nl-BE" sz="2400" dirty="0">
                <a:latin typeface="+mj-lt"/>
              </a:rPr>
              <a:t>naar je oorspronkelijke </a:t>
            </a:r>
            <a:r>
              <a:rPr lang="nl-BE" sz="2400" dirty="0" smtClean="0">
                <a:latin typeface="+mj-lt"/>
              </a:rPr>
              <a:t>post-its – kan je iets toevoegen</a:t>
            </a:r>
            <a:r>
              <a:rPr lang="nl-BE" sz="2400" dirty="0">
                <a:latin typeface="+mj-lt"/>
              </a:rPr>
              <a:t>? Voeg eventuele aanvullende opmerkingen of problemen toe in een andere kleur (pen / </a:t>
            </a:r>
            <a:r>
              <a:rPr lang="nl-BE" sz="2400" dirty="0" smtClean="0">
                <a:latin typeface="+mj-lt"/>
              </a:rPr>
              <a:t>post-it)</a:t>
            </a:r>
            <a:r>
              <a:rPr lang="nl-BE" sz="2400" dirty="0">
                <a:latin typeface="+mj-lt"/>
              </a:rPr>
              <a:t>.</a:t>
            </a:r>
          </a:p>
          <a:p>
            <a:r>
              <a:rPr lang="nl-BE" sz="2400" dirty="0">
                <a:latin typeface="+mj-lt"/>
              </a:rPr>
              <a:t>Op welke </a:t>
            </a:r>
            <a:r>
              <a:rPr lang="nl-BE" sz="2400" dirty="0" smtClean="0">
                <a:latin typeface="+mj-lt"/>
              </a:rPr>
              <a:t>manier </a:t>
            </a:r>
            <a:r>
              <a:rPr lang="nl-BE" sz="2400" dirty="0">
                <a:latin typeface="+mj-lt"/>
              </a:rPr>
              <a:t>hielpen de verschillende activiteiten in deze module </a:t>
            </a:r>
            <a:r>
              <a:rPr lang="nl-BE" sz="2400" dirty="0" smtClean="0">
                <a:latin typeface="+mj-lt"/>
              </a:rPr>
              <a:t>jou om </a:t>
            </a:r>
            <a:r>
              <a:rPr lang="nl-BE" sz="2400" dirty="0">
                <a:latin typeface="+mj-lt"/>
              </a:rPr>
              <a:t>te reflecteren op de rol van </a:t>
            </a:r>
            <a:r>
              <a:rPr lang="nl-BE" sz="2400" dirty="0" smtClean="0">
                <a:latin typeface="+mj-lt"/>
              </a:rPr>
              <a:t>vragen en vraagstelling bij wetenschapsonderwijs bij jonge kinderen?</a:t>
            </a:r>
            <a:endParaRPr lang="nl-BE" sz="2400" dirty="0">
              <a:latin typeface="+mj-lt"/>
            </a:endParaRPr>
          </a:p>
          <a:p>
            <a:r>
              <a:rPr lang="nl-BE" sz="2400" dirty="0">
                <a:latin typeface="+mj-lt"/>
              </a:rPr>
              <a:t>Op welke </a:t>
            </a:r>
            <a:r>
              <a:rPr lang="nl-BE" sz="2400" dirty="0" smtClean="0">
                <a:latin typeface="+mj-lt"/>
              </a:rPr>
              <a:t>manier </a:t>
            </a:r>
            <a:r>
              <a:rPr lang="nl-BE" sz="2400" dirty="0">
                <a:latin typeface="+mj-lt"/>
              </a:rPr>
              <a:t>hebben zij </a:t>
            </a:r>
            <a:r>
              <a:rPr lang="nl-BE" sz="2400" dirty="0" smtClean="0">
                <a:latin typeface="+mj-lt"/>
              </a:rPr>
              <a:t>jou geholpen </a:t>
            </a:r>
            <a:r>
              <a:rPr lang="nl-BE" sz="2400" dirty="0">
                <a:latin typeface="+mj-lt"/>
              </a:rPr>
              <a:t>om na te denken over manieren om creativiteit te bevorderen bij wetenschapsonderwijs bij jonge kinderen</a:t>
            </a:r>
            <a:r>
              <a:rPr lang="nl-BE" sz="2400" dirty="0" smtClean="0">
                <a:latin typeface="+mj-lt"/>
              </a:rPr>
              <a:t>?</a:t>
            </a:r>
            <a:endParaRPr lang="nl-BE" sz="2400" dirty="0">
              <a:latin typeface="+mj-lt"/>
            </a:endParaRPr>
          </a:p>
          <a:p>
            <a:r>
              <a:rPr lang="nl-BE" sz="2400" dirty="0" smtClean="0">
                <a:latin typeface="+mj-lt"/>
              </a:rPr>
              <a:t>In welke mate zijn </a:t>
            </a:r>
            <a:r>
              <a:rPr lang="nl-BE" sz="2400" dirty="0">
                <a:latin typeface="+mj-lt"/>
              </a:rPr>
              <a:t>de doelstellingen van de module </a:t>
            </a:r>
            <a:r>
              <a:rPr lang="nl-BE" sz="2400" dirty="0" smtClean="0">
                <a:latin typeface="+mj-lt"/>
              </a:rPr>
              <a:t>bereikt?</a:t>
            </a:r>
            <a:endParaRPr lang="nl-BE" sz="2400" dirty="0">
              <a:latin typeface="+mj-lt"/>
            </a:endParaRPr>
          </a:p>
        </p:txBody>
      </p:sp>
    </p:spTree>
    <p:extLst>
      <p:ext uri="{BB962C8B-B14F-4D97-AF65-F5344CB8AC3E}">
        <p14:creationId xmlns:p14="http://schemas.microsoft.com/office/powerpoint/2010/main" val="137424802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7" y="634914"/>
            <a:ext cx="5634191" cy="925058"/>
          </a:xfrm>
        </p:spPr>
        <p:txBody>
          <a:bodyPr>
            <a:normAutofit/>
          </a:bodyPr>
          <a:lstStyle/>
          <a:p>
            <a:r>
              <a:rPr lang="nl-BE" sz="3600" b="1" dirty="0" smtClean="0">
                <a:solidFill>
                  <a:srgbClr val="00B050"/>
                </a:solidFill>
              </a:rPr>
              <a:t>Meer informatie</a:t>
            </a:r>
            <a:endParaRPr lang="nl-BE" sz="3600" b="1" dirty="0">
              <a:solidFill>
                <a:srgbClr val="00B050"/>
              </a:solidFill>
            </a:endParaRPr>
          </a:p>
        </p:txBody>
      </p:sp>
      <p:sp>
        <p:nvSpPr>
          <p:cNvPr id="3" name="Content Placeholder 2"/>
          <p:cNvSpPr>
            <a:spLocks noGrp="1"/>
          </p:cNvSpPr>
          <p:nvPr>
            <p:ph idx="1"/>
          </p:nvPr>
        </p:nvSpPr>
        <p:spPr>
          <a:xfrm>
            <a:off x="612108" y="1700808"/>
            <a:ext cx="7886700" cy="4625520"/>
          </a:xfrm>
        </p:spPr>
        <p:txBody>
          <a:bodyPr>
            <a:normAutofit fontScale="85000" lnSpcReduction="10000"/>
          </a:bodyPr>
          <a:lstStyle/>
          <a:p>
            <a:pPr marL="0" indent="0">
              <a:lnSpc>
                <a:spcPct val="120000"/>
              </a:lnSpc>
              <a:buNone/>
            </a:pPr>
            <a:r>
              <a:rPr lang="nl-BE" sz="3100" b="1" dirty="0" smtClean="0">
                <a:solidFill>
                  <a:srgbClr val="FF0000"/>
                </a:solidFill>
                <a:latin typeface="+mj-lt"/>
              </a:rPr>
              <a:t>Creative Little Scientists </a:t>
            </a:r>
          </a:p>
          <a:p>
            <a:pPr marL="0" indent="0">
              <a:lnSpc>
                <a:spcPct val="120000"/>
              </a:lnSpc>
              <a:buNone/>
            </a:pPr>
            <a:r>
              <a:rPr lang="nl-BE" sz="2600" dirty="0" smtClean="0">
                <a:solidFill>
                  <a:srgbClr val="FF0000"/>
                </a:solidFill>
                <a:latin typeface="+mj-lt"/>
              </a:rPr>
              <a:t>(FP7 EU project 2011 – 2014)</a:t>
            </a:r>
          </a:p>
          <a:p>
            <a:pPr marL="0" indent="0">
              <a:lnSpc>
                <a:spcPct val="110000"/>
              </a:lnSpc>
              <a:buNone/>
            </a:pPr>
            <a:r>
              <a:rPr lang="nl-BE" sz="2600" dirty="0" smtClean="0">
                <a:latin typeface="+mj-lt"/>
              </a:rPr>
              <a:t>Ontwerpprincipes en voorbeeldmateriaal op basis van veldwerk</a:t>
            </a:r>
          </a:p>
          <a:p>
            <a:pPr marL="0" indent="0">
              <a:lnSpc>
                <a:spcPct val="110000"/>
              </a:lnSpc>
              <a:buNone/>
            </a:pPr>
            <a:r>
              <a:rPr lang="nl-BE" sz="2600" dirty="0" smtClean="0">
                <a:latin typeface="+mj-lt"/>
                <a:hlinkClick r:id="rId3"/>
              </a:rPr>
              <a:t>www.creative-little-scientists.eu</a:t>
            </a:r>
            <a:endParaRPr lang="nl-BE" sz="2600" dirty="0" smtClean="0">
              <a:latin typeface="+mj-lt"/>
            </a:endParaRPr>
          </a:p>
          <a:p>
            <a:pPr marL="0" indent="0">
              <a:buNone/>
            </a:pPr>
            <a:endParaRPr lang="nl-BE" sz="2600" dirty="0" smtClean="0">
              <a:latin typeface="+mj-lt"/>
            </a:endParaRPr>
          </a:p>
          <a:p>
            <a:pPr marL="0" indent="0">
              <a:buNone/>
            </a:pPr>
            <a:r>
              <a:rPr lang="nl-BE" sz="3100" b="1" dirty="0" smtClean="0">
                <a:solidFill>
                  <a:srgbClr val="FF0000"/>
                </a:solidFill>
                <a:latin typeface="+mj-lt"/>
              </a:rPr>
              <a:t>Creativity in Early Years Science Education</a:t>
            </a:r>
          </a:p>
          <a:p>
            <a:pPr marL="0" indent="0">
              <a:buNone/>
            </a:pPr>
            <a:r>
              <a:rPr lang="nl-BE" sz="2600" dirty="0" smtClean="0">
                <a:solidFill>
                  <a:srgbClr val="FF0000"/>
                </a:solidFill>
                <a:latin typeface="+mj-lt"/>
              </a:rPr>
              <a:t>(Erasmus+ EU project 2014 </a:t>
            </a:r>
            <a:r>
              <a:rPr lang="nl-BE" sz="2600" dirty="0" smtClean="0">
                <a:solidFill>
                  <a:srgbClr val="FF0000"/>
                </a:solidFill>
              </a:rPr>
              <a:t>– </a:t>
            </a:r>
            <a:r>
              <a:rPr lang="nl-BE" sz="2600" dirty="0" smtClean="0">
                <a:solidFill>
                  <a:srgbClr val="FF0000"/>
                </a:solidFill>
                <a:latin typeface="+mj-lt"/>
              </a:rPr>
              <a:t>2017)</a:t>
            </a:r>
          </a:p>
          <a:p>
            <a:pPr marL="0" indent="0">
              <a:lnSpc>
                <a:spcPct val="110000"/>
              </a:lnSpc>
              <a:buNone/>
            </a:pPr>
            <a:r>
              <a:rPr lang="nl-BE" sz="2600" dirty="0" smtClean="0">
                <a:latin typeface="+mj-lt"/>
              </a:rPr>
              <a:t>Curriculummateriaal en trainingsmateriaal voor nascholing van leerkrachten om een creatieve aanpak bij wetenschapsonderwijs voor jonge kinderen te bevorderen</a:t>
            </a:r>
          </a:p>
          <a:p>
            <a:pPr marL="0" indent="0">
              <a:lnSpc>
                <a:spcPct val="110000"/>
              </a:lnSpc>
              <a:buNone/>
            </a:pPr>
            <a:r>
              <a:rPr lang="nl-BE" sz="2600" dirty="0" smtClean="0">
                <a:latin typeface="+mj-lt"/>
                <a:hlinkClick r:id="rId4"/>
              </a:rPr>
              <a:t>www.ceys‐project.eu</a:t>
            </a:r>
            <a:r>
              <a:rPr lang="nl-BE" sz="2600" dirty="0" smtClean="0">
                <a:latin typeface="+mj-lt"/>
              </a:rPr>
              <a:t> </a:t>
            </a:r>
          </a:p>
          <a:p>
            <a:pPr marL="0" indent="0">
              <a:buNone/>
            </a:pPr>
            <a:endParaRPr lang="nl-BE" sz="2600" dirty="0" smtClean="0"/>
          </a:p>
          <a:p>
            <a:pPr marL="0" indent="0">
              <a:buNone/>
            </a:pPr>
            <a:endParaRPr lang="nl-BE" dirty="0" smtClean="0"/>
          </a:p>
          <a:p>
            <a:pPr marL="0" indent="0">
              <a:buNone/>
            </a:pPr>
            <a:endParaRPr lang="nl-BE" dirty="0"/>
          </a:p>
        </p:txBody>
      </p:sp>
    </p:spTree>
    <p:extLst>
      <p:ext uri="{BB962C8B-B14F-4D97-AF65-F5344CB8AC3E}">
        <p14:creationId xmlns:p14="http://schemas.microsoft.com/office/powerpoint/2010/main" val="1556574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476672"/>
            <a:ext cx="5472608" cy="885336"/>
          </a:xfrm>
        </p:spPr>
        <p:txBody>
          <a:bodyPr/>
          <a:lstStyle/>
          <a:p>
            <a:pPr algn="ctr"/>
            <a:r>
              <a:rPr lang="nl-BE" b="1" dirty="0" smtClean="0">
                <a:solidFill>
                  <a:srgbClr val="00B050"/>
                </a:solidFill>
              </a:rPr>
              <a:t>Bedankt!</a:t>
            </a:r>
            <a:endParaRPr lang="en-US" dirty="0"/>
          </a:p>
        </p:txBody>
      </p:sp>
      <p:pic>
        <p:nvPicPr>
          <p:cNvPr id="4" name="Picture 4" descr="http://static1.squarespace.com/static/519fe4bae4b02061e74e5de7/t/521545bfe4b04942a678c476/1377125825451/participation%20-%20sm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1484784"/>
            <a:ext cx="5204652" cy="4832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04211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5880" y="4932659"/>
            <a:ext cx="7776864" cy="1061829"/>
          </a:xfrm>
          <a:prstGeom prst="rect">
            <a:avLst/>
          </a:prstGeom>
          <a:noFill/>
        </p:spPr>
        <p:txBody>
          <a:bodyPr wrap="square" rtlCol="0">
            <a:spAutoFit/>
          </a:bodyPr>
          <a:lstStyle/>
          <a:p>
            <a:pPr>
              <a:spcAft>
                <a:spcPts val="600"/>
              </a:spcAft>
              <a:tabLst>
                <a:tab pos="990600" algn="l"/>
              </a:tabLst>
            </a:pPr>
            <a:r>
              <a:rPr lang="nl-NL" sz="1600" smtClean="0">
                <a:solidFill>
                  <a:prstClr val="black"/>
                </a:solidFill>
                <a:latin typeface="Cambria"/>
              </a:rPr>
              <a:t>	</a:t>
            </a:r>
            <a:r>
              <a:rPr lang="nl-NL" sz="1400" smtClean="0">
                <a:solidFill>
                  <a:prstClr val="black"/>
                </a:solidFill>
                <a:latin typeface="Cambria"/>
              </a:rPr>
              <a:t>© </a:t>
            </a:r>
            <a:r>
              <a:rPr lang="nl-NL" sz="1400" i="1" smtClean="0">
                <a:solidFill>
                  <a:prstClr val="black"/>
                </a:solidFill>
                <a:latin typeface="Cambria"/>
              </a:rPr>
              <a:t>2017 CREATIVITY IN EARLY YEARS SCIENCE EDUCATION Consortium</a:t>
            </a:r>
          </a:p>
          <a:p>
            <a:pPr>
              <a:spcAft>
                <a:spcPts val="600"/>
              </a:spcAft>
              <a:tabLst>
                <a:tab pos="990600" algn="l"/>
              </a:tabLst>
            </a:pPr>
            <a:r>
              <a:rPr lang="nl-NL" sz="1400" smtClean="0">
                <a:solidFill>
                  <a:prstClr val="black"/>
                </a:solidFill>
                <a:latin typeface="Cambria"/>
              </a:rPr>
              <a:t>This work is licensed under the Creative Commons Attribution-NonCommercial-NoDerivatives 4.0 International License. To view a copy of this license, visit </a:t>
            </a:r>
            <a:r>
              <a:rPr lang="nl-NL" sz="1400" u="sng" smtClean="0">
                <a:solidFill>
                  <a:prstClr val="black"/>
                </a:solidFill>
                <a:latin typeface="Cambria"/>
                <a:hlinkClick r:id="rId2"/>
              </a:rPr>
              <a:t>http://creativecommons.org/licenses/by-nc-nd/4.0/</a:t>
            </a:r>
            <a:r>
              <a:rPr lang="nl-NL" sz="1400" smtClean="0">
                <a:solidFill>
                  <a:prstClr val="black"/>
                </a:solidFill>
                <a:latin typeface="Cambria"/>
              </a:rPr>
              <a:t>.</a:t>
            </a:r>
            <a:endParaRPr lang="nl-NL" sz="1400">
              <a:solidFill>
                <a:prstClr val="black"/>
              </a:solidFill>
              <a:latin typeface="Cambria"/>
            </a:endParaRPr>
          </a:p>
        </p:txBody>
      </p:sp>
      <p:sp>
        <p:nvSpPr>
          <p:cNvPr id="2" name="Title 1"/>
          <p:cNvSpPr>
            <a:spLocks noGrp="1"/>
          </p:cNvSpPr>
          <p:nvPr>
            <p:ph type="title"/>
          </p:nvPr>
        </p:nvSpPr>
        <p:spPr>
          <a:xfrm>
            <a:off x="722313" y="1628801"/>
            <a:ext cx="7772400" cy="3456383"/>
          </a:xfrm>
        </p:spPr>
        <p:txBody>
          <a:bodyPr>
            <a:normAutofit fontScale="90000"/>
          </a:bodyPr>
          <a:lstStyle/>
          <a:p>
            <a:r>
              <a:rPr lang="nl-NL" sz="3600" i="1" smtClean="0">
                <a:solidFill>
                  <a:srgbClr val="00B050"/>
                </a:solidFill>
              </a:rPr>
              <a:t>Met dank aan</a:t>
            </a:r>
            <a:r>
              <a:rPr lang="nl-NL" sz="2800" i="1" smtClean="0">
                <a:solidFill>
                  <a:srgbClr val="00B050"/>
                </a:solidFill>
              </a:rPr>
              <a:t/>
            </a:r>
            <a:br>
              <a:rPr lang="nl-NL" sz="2800" i="1" smtClean="0">
                <a:solidFill>
                  <a:srgbClr val="00B050"/>
                </a:solidFill>
              </a:rPr>
            </a:br>
            <a:r>
              <a:rPr lang="nl-NL" sz="1200" smtClean="0"/>
              <a:t/>
            </a:r>
            <a:br>
              <a:rPr lang="nl-NL" sz="1200" smtClean="0"/>
            </a:br>
            <a:r>
              <a:rPr lang="nl-NL" sz="3100" smtClean="0">
                <a:solidFill>
                  <a:srgbClr val="FF0000"/>
                </a:solidFill>
              </a:rPr>
              <a:t>Creativity in Early Years Science EDUCATION (2014-2017) </a:t>
            </a:r>
            <a:br>
              <a:rPr lang="nl-NL" sz="3100" smtClean="0">
                <a:solidFill>
                  <a:srgbClr val="FF0000"/>
                </a:solidFill>
              </a:rPr>
            </a:br>
            <a:r>
              <a:rPr lang="nl-NL" sz="3100" smtClean="0">
                <a:hlinkClick r:id="rId3"/>
              </a:rPr>
              <a:t>www.ceys-project.eu</a:t>
            </a:r>
            <a:r>
              <a:rPr lang="nl-NL" sz="3200" smtClean="0"/>
              <a:t/>
            </a:r>
            <a:br>
              <a:rPr lang="nl-NL" sz="3200" smtClean="0"/>
            </a:br>
            <a:r>
              <a:rPr lang="nl-NL" sz="3200" smtClean="0"/>
              <a:t/>
            </a:r>
            <a:br>
              <a:rPr lang="nl-NL" sz="3200" smtClean="0"/>
            </a:br>
            <a:r>
              <a:rPr lang="nl-NL" sz="3200" smtClean="0"/>
              <a:t/>
            </a:r>
            <a:br>
              <a:rPr lang="nl-NL" sz="3200" smtClean="0"/>
            </a:br>
            <a:r>
              <a:rPr lang="nl-NL" sz="3200" smtClean="0"/>
              <a:t/>
            </a:r>
            <a:br>
              <a:rPr lang="nl-NL" sz="3200" smtClean="0"/>
            </a:br>
            <a:r>
              <a:rPr lang="nl-NL" sz="3200" smtClean="0"/>
              <a:t/>
            </a:r>
            <a:br>
              <a:rPr lang="nl-NL" sz="3200" smtClean="0"/>
            </a:br>
            <a:r>
              <a:rPr lang="nl-NL" sz="1800" smtClean="0"/>
              <a:t> </a:t>
            </a:r>
            <a:br>
              <a:rPr lang="nl-NL" sz="1800" smtClean="0"/>
            </a:br>
            <a:endParaRPr lang="nl-NL" sz="1800" i="1">
              <a:solidFill>
                <a:srgbClr val="00B050"/>
              </a:solidFill>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1031" y="3861048"/>
            <a:ext cx="7185671"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871030" y="4932659"/>
            <a:ext cx="915929" cy="356870"/>
          </a:xfrm>
          <a:prstGeom prst="rect">
            <a:avLst/>
          </a:prstGeom>
        </p:spPr>
      </p:pic>
    </p:spTree>
    <p:extLst>
      <p:ext uri="{BB962C8B-B14F-4D97-AF65-F5344CB8AC3E}">
        <p14:creationId xmlns:p14="http://schemas.microsoft.com/office/powerpoint/2010/main" val="166015572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3"/>
          <a:srcRect l="9067" t="12994" r="7216" b="6743"/>
          <a:stretch/>
        </p:blipFill>
        <p:spPr>
          <a:xfrm>
            <a:off x="755576" y="1772816"/>
            <a:ext cx="7881727" cy="4248472"/>
          </a:xfrm>
          <a:prstGeom prst="rect">
            <a:avLst/>
          </a:prstGeom>
        </p:spPr>
      </p:pic>
      <p:sp>
        <p:nvSpPr>
          <p:cNvPr id="2" name="Title 1"/>
          <p:cNvSpPr>
            <a:spLocks noGrp="1"/>
          </p:cNvSpPr>
          <p:nvPr>
            <p:ph type="title"/>
          </p:nvPr>
        </p:nvSpPr>
        <p:spPr/>
        <p:txBody>
          <a:bodyPr>
            <a:normAutofit fontScale="90000"/>
          </a:bodyPr>
          <a:lstStyle/>
          <a:p>
            <a:r>
              <a:rPr lang="nl-BE" b="1" smtClean="0">
                <a:solidFill>
                  <a:srgbClr val="00B050"/>
                </a:solidFill>
              </a:rPr>
              <a:t>Conceptueel raamwerk</a:t>
            </a:r>
            <a:endParaRPr lang="nl-BE" b="1">
              <a:solidFill>
                <a:srgbClr val="00B050"/>
              </a:solidFill>
            </a:endParaRPr>
          </a:p>
        </p:txBody>
      </p:sp>
      <p:sp>
        <p:nvSpPr>
          <p:cNvPr id="4" name="TextBox 3"/>
          <p:cNvSpPr txBox="1"/>
          <p:nvPr/>
        </p:nvSpPr>
        <p:spPr>
          <a:xfrm>
            <a:off x="755576" y="5661248"/>
            <a:ext cx="7881727" cy="369332"/>
          </a:xfrm>
          <a:prstGeom prst="rect">
            <a:avLst/>
          </a:prstGeom>
          <a:noFill/>
        </p:spPr>
        <p:txBody>
          <a:bodyPr wrap="square" rtlCol="0">
            <a:spAutoFit/>
          </a:bodyPr>
          <a:lstStyle/>
          <a:p>
            <a:pPr algn="ctr"/>
            <a:r>
              <a:rPr lang="nl-BE"/>
              <a:t>Creative Little </a:t>
            </a:r>
            <a:r>
              <a:rPr lang="nl-BE" smtClean="0"/>
              <a:t>Scientists</a:t>
            </a:r>
            <a:r>
              <a:rPr lang="nl-BE"/>
              <a:t> </a:t>
            </a:r>
            <a:r>
              <a:rPr lang="nl-BE" smtClean="0"/>
              <a:t>(2014)</a:t>
            </a:r>
            <a:endParaRPr lang="nl-BE"/>
          </a:p>
        </p:txBody>
      </p:sp>
    </p:spTree>
    <p:extLst>
      <p:ext uri="{BB962C8B-B14F-4D97-AF65-F5344CB8AC3E}">
        <p14:creationId xmlns:p14="http://schemas.microsoft.com/office/powerpoint/2010/main" val="154644349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872" y="274638"/>
            <a:ext cx="5184576" cy="1426170"/>
          </a:xfrm>
        </p:spPr>
        <p:txBody>
          <a:bodyPr>
            <a:normAutofit fontScale="90000"/>
          </a:bodyPr>
          <a:lstStyle/>
          <a:p>
            <a:r>
              <a:rPr lang="nl-BE" sz="3100" b="1" smtClean="0">
                <a:solidFill>
                  <a:srgbClr val="00B050"/>
                </a:solidFill>
              </a:rPr>
              <a:t>Synergiën </a:t>
            </a:r>
            <a:r>
              <a:rPr lang="nl-BE" sz="3100" b="1" dirty="0" smtClean="0">
                <a:solidFill>
                  <a:srgbClr val="00B050"/>
                </a:solidFill>
              </a:rPr>
              <a:t>tussen </a:t>
            </a:r>
            <a:r>
              <a:rPr lang="nl-BE" sz="3200" b="1" dirty="0" smtClean="0">
                <a:solidFill>
                  <a:srgbClr val="00B050"/>
                </a:solidFill>
              </a:rPr>
              <a:t>onderzoekend leren in wetenschapsonderwijs en een creatieve aanpak</a:t>
            </a:r>
            <a:br>
              <a:rPr lang="nl-BE" sz="3200" b="1" dirty="0" smtClean="0">
                <a:solidFill>
                  <a:srgbClr val="00B050"/>
                </a:solidFill>
              </a:rPr>
            </a:br>
            <a:r>
              <a:rPr lang="nl-BE" sz="1600" dirty="0" smtClean="0"/>
              <a:t>Uit het conceptueel kader overgenomen binnen het CEYS-project (Creative Little Scientists, 2012)</a:t>
            </a:r>
            <a:endParaRPr lang="nl-BE" sz="1600" b="1" dirty="0">
              <a:solidFill>
                <a:srgbClr val="00B050"/>
              </a:solidFill>
            </a:endParaRPr>
          </a:p>
        </p:txBody>
      </p:sp>
      <p:sp>
        <p:nvSpPr>
          <p:cNvPr id="3" name="Content Placeholder 2"/>
          <p:cNvSpPr>
            <a:spLocks noGrp="1"/>
          </p:cNvSpPr>
          <p:nvPr>
            <p:ph idx="1"/>
          </p:nvPr>
        </p:nvSpPr>
        <p:spPr/>
        <p:txBody>
          <a:bodyPr>
            <a:normAutofit lnSpcReduction="10000"/>
          </a:bodyPr>
          <a:lstStyle/>
          <a:p>
            <a:r>
              <a:rPr lang="nl-BE" sz="2800" dirty="0" smtClean="0">
                <a:latin typeface="+mj-lt"/>
              </a:rPr>
              <a:t>Spel &amp; verkenning</a:t>
            </a:r>
          </a:p>
          <a:p>
            <a:r>
              <a:rPr lang="nl-BE" sz="2800" dirty="0" smtClean="0">
                <a:latin typeface="+mj-lt"/>
              </a:rPr>
              <a:t>Motivatie &amp; affectie</a:t>
            </a:r>
          </a:p>
          <a:p>
            <a:r>
              <a:rPr lang="nl-BE" sz="2800" dirty="0" smtClean="0">
                <a:latin typeface="+mj-lt"/>
              </a:rPr>
              <a:t>Dialoog &amp; samenwerking</a:t>
            </a:r>
          </a:p>
          <a:p>
            <a:r>
              <a:rPr lang="nl-BE" sz="2800" dirty="0" smtClean="0">
                <a:latin typeface="+mj-lt"/>
              </a:rPr>
              <a:t>Probleemoplossend denken en eigenaarschap</a:t>
            </a:r>
          </a:p>
          <a:p>
            <a:r>
              <a:rPr lang="nl-BE" sz="2800" dirty="0" smtClean="0">
                <a:latin typeface="+mj-lt"/>
              </a:rPr>
              <a:t>Vragen stellen en nieuwsgierigheid </a:t>
            </a:r>
          </a:p>
          <a:p>
            <a:r>
              <a:rPr lang="nl-BE" sz="2800" dirty="0" smtClean="0">
                <a:latin typeface="+mj-lt"/>
              </a:rPr>
              <a:t>Reflectie en redeneren</a:t>
            </a:r>
          </a:p>
          <a:p>
            <a:r>
              <a:rPr lang="nl-BE" sz="2800" dirty="0" smtClean="0">
                <a:latin typeface="+mj-lt"/>
              </a:rPr>
              <a:t>Begeleiding en betrokkenheid (door de leerkracht)</a:t>
            </a:r>
          </a:p>
          <a:p>
            <a:r>
              <a:rPr lang="nl-BE" sz="2800" dirty="0" smtClean="0">
                <a:latin typeface="+mj-lt"/>
              </a:rPr>
              <a:t>Evaluatie om te leren </a:t>
            </a:r>
          </a:p>
          <a:p>
            <a:endParaRPr lang="nl-BE" dirty="0"/>
          </a:p>
        </p:txBody>
      </p:sp>
    </p:spTree>
    <p:extLst>
      <p:ext uri="{BB962C8B-B14F-4D97-AF65-F5344CB8AC3E}">
        <p14:creationId xmlns:p14="http://schemas.microsoft.com/office/powerpoint/2010/main" val="124907605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87824" y="274638"/>
            <a:ext cx="5698976" cy="1282154"/>
          </a:xfrm>
        </p:spPr>
        <p:txBody>
          <a:bodyPr>
            <a:normAutofit fontScale="90000"/>
          </a:bodyPr>
          <a:lstStyle/>
          <a:p>
            <a:r>
              <a:rPr lang="nl-BE" sz="4000" b="1" dirty="0" smtClean="0">
                <a:solidFill>
                  <a:srgbClr val="00B050"/>
                </a:solidFill>
              </a:rPr>
              <a:t>Motivering voor deze module</a:t>
            </a:r>
            <a:endParaRPr lang="nl-BE" sz="4000" b="1" dirty="0">
              <a:solidFill>
                <a:srgbClr val="00B050"/>
              </a:solidFill>
            </a:endParaRPr>
          </a:p>
        </p:txBody>
      </p:sp>
      <p:sp>
        <p:nvSpPr>
          <p:cNvPr id="3" name="Tijdelijke aanduiding voor inhoud 2"/>
          <p:cNvSpPr>
            <a:spLocks noGrp="1"/>
          </p:cNvSpPr>
          <p:nvPr>
            <p:ph idx="1"/>
          </p:nvPr>
        </p:nvSpPr>
        <p:spPr>
          <a:xfrm>
            <a:off x="539552" y="1700808"/>
            <a:ext cx="7886700" cy="4351338"/>
          </a:xfrm>
        </p:spPr>
        <p:txBody>
          <a:bodyPr>
            <a:normAutofit fontScale="77500" lnSpcReduction="20000"/>
          </a:bodyPr>
          <a:lstStyle/>
          <a:p>
            <a:r>
              <a:rPr lang="nl-BE" sz="3100" dirty="0">
                <a:latin typeface="+mj-lt"/>
              </a:rPr>
              <a:t>Centrale rol van vraagstelling binnen zowel </a:t>
            </a:r>
            <a:r>
              <a:rPr lang="nl-BE" sz="3100" dirty="0" smtClean="0">
                <a:latin typeface="+mj-lt"/>
              </a:rPr>
              <a:t>de creatieve </a:t>
            </a:r>
            <a:r>
              <a:rPr lang="nl-BE" sz="3100" dirty="0">
                <a:latin typeface="+mj-lt"/>
              </a:rPr>
              <a:t>als </a:t>
            </a:r>
            <a:r>
              <a:rPr lang="nl-BE" sz="3100" dirty="0" smtClean="0">
                <a:latin typeface="+mj-lt"/>
              </a:rPr>
              <a:t>de onderzoekende aanpak</a:t>
            </a:r>
            <a:endParaRPr lang="nl-BE" sz="3100" dirty="0">
              <a:latin typeface="+mj-lt"/>
            </a:endParaRPr>
          </a:p>
          <a:p>
            <a:r>
              <a:rPr lang="nl-BE" sz="3100" dirty="0" smtClean="0">
                <a:latin typeface="+mj-lt"/>
              </a:rPr>
              <a:t>Aantoonbare nieuwsgierigheid </a:t>
            </a:r>
            <a:r>
              <a:rPr lang="nl-BE" sz="3100" dirty="0">
                <a:latin typeface="+mj-lt"/>
              </a:rPr>
              <a:t>en </a:t>
            </a:r>
            <a:r>
              <a:rPr lang="nl-BE" sz="3100" dirty="0" smtClean="0">
                <a:latin typeface="+mj-lt"/>
              </a:rPr>
              <a:t>veelvuldige vragen bij kinderen van van </a:t>
            </a:r>
            <a:r>
              <a:rPr lang="nl-BE" sz="3100" dirty="0">
                <a:latin typeface="+mj-lt"/>
              </a:rPr>
              <a:t>zeer jonge leeftijd</a:t>
            </a:r>
          </a:p>
          <a:p>
            <a:r>
              <a:rPr lang="nl-BE" sz="3100" dirty="0" smtClean="0">
                <a:latin typeface="+mj-lt"/>
              </a:rPr>
              <a:t>De zorg om </a:t>
            </a:r>
            <a:r>
              <a:rPr lang="nl-BE" sz="3100" dirty="0">
                <a:latin typeface="+mj-lt"/>
              </a:rPr>
              <a:t>dit op te volgen </a:t>
            </a:r>
            <a:r>
              <a:rPr lang="nl-BE" sz="3100" dirty="0" smtClean="0">
                <a:latin typeface="+mj-lt"/>
              </a:rPr>
              <a:t>en verder </a:t>
            </a:r>
            <a:r>
              <a:rPr lang="nl-BE" sz="3100" dirty="0">
                <a:latin typeface="+mj-lt"/>
              </a:rPr>
              <a:t>op te bouwen in het onderwijs</a:t>
            </a:r>
          </a:p>
          <a:p>
            <a:r>
              <a:rPr lang="nl-BE" sz="3100" dirty="0" smtClean="0">
                <a:latin typeface="+mj-lt"/>
              </a:rPr>
              <a:t>Nood aan </a:t>
            </a:r>
            <a:r>
              <a:rPr lang="nl-BE" sz="3100" dirty="0">
                <a:latin typeface="+mj-lt"/>
              </a:rPr>
              <a:t>een ondersteunende context om ideeën en vragen te formuleren</a:t>
            </a:r>
          </a:p>
          <a:p>
            <a:r>
              <a:rPr lang="nl-BE" sz="3100" dirty="0">
                <a:latin typeface="+mj-lt"/>
              </a:rPr>
              <a:t>Belang van het </a:t>
            </a:r>
            <a:r>
              <a:rPr lang="nl-BE" sz="3100" dirty="0" smtClean="0">
                <a:latin typeface="+mj-lt"/>
              </a:rPr>
              <a:t>erkennen </a:t>
            </a:r>
            <a:r>
              <a:rPr lang="nl-BE" sz="3100" dirty="0">
                <a:latin typeface="+mj-lt"/>
              </a:rPr>
              <a:t>en </a:t>
            </a:r>
            <a:r>
              <a:rPr lang="nl-BE" sz="3100" dirty="0" smtClean="0">
                <a:latin typeface="+mj-lt"/>
              </a:rPr>
              <a:t>waarderen van vragen van kinderen </a:t>
            </a:r>
            <a:r>
              <a:rPr lang="nl-BE" sz="3100" dirty="0">
                <a:latin typeface="+mj-lt"/>
              </a:rPr>
              <a:t>- zowel expliciet als impliciet </a:t>
            </a:r>
            <a:r>
              <a:rPr lang="nl-BE" sz="3100" dirty="0" smtClean="0">
                <a:latin typeface="+mj-lt"/>
              </a:rPr>
              <a:t>door hun activiteiten, tekeningen en gedragingen</a:t>
            </a:r>
            <a:endParaRPr lang="nl-BE" sz="3100" dirty="0">
              <a:latin typeface="+mj-lt"/>
            </a:endParaRPr>
          </a:p>
          <a:p>
            <a:r>
              <a:rPr lang="nl-BE" sz="3100" dirty="0">
                <a:latin typeface="+mj-lt"/>
              </a:rPr>
              <a:t>Uitdagingen </a:t>
            </a:r>
            <a:r>
              <a:rPr lang="nl-BE" sz="3100" dirty="0" smtClean="0">
                <a:latin typeface="+mj-lt"/>
              </a:rPr>
              <a:t>bij het verderbouwen op de vragen van kinderen</a:t>
            </a:r>
          </a:p>
          <a:p>
            <a:pPr marL="0" indent="0">
              <a:buNone/>
            </a:pPr>
            <a:endParaRPr lang="nl-BE" dirty="0" smtClean="0"/>
          </a:p>
          <a:p>
            <a:endParaRPr lang="nl-BE" dirty="0"/>
          </a:p>
        </p:txBody>
      </p:sp>
    </p:spTree>
    <p:extLst>
      <p:ext uri="{BB962C8B-B14F-4D97-AF65-F5344CB8AC3E}">
        <p14:creationId xmlns:p14="http://schemas.microsoft.com/office/powerpoint/2010/main" val="425297016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rcRect t="13317" b="13317"/>
          <a:stretch>
            <a:fillRect/>
          </a:stretch>
        </p:blipFill>
        <p:spPr>
          <a:xfrm>
            <a:off x="467544" y="260648"/>
            <a:ext cx="4667978" cy="2572653"/>
          </a:xfrm>
        </p:spPr>
      </p:pic>
      <p:pic>
        <p:nvPicPr>
          <p:cNvPr id="6" name="Picture 5"/>
          <p:cNvPicPr>
            <a:picLocks noChangeAspect="1"/>
          </p:cNvPicPr>
          <p:nvPr/>
        </p:nvPicPr>
        <p:blipFill>
          <a:blip r:embed="rId4"/>
          <a:stretch>
            <a:fillRect/>
          </a:stretch>
        </p:blipFill>
        <p:spPr>
          <a:xfrm>
            <a:off x="3165960" y="3973135"/>
            <a:ext cx="3594967" cy="2696225"/>
          </a:xfrm>
          <a:prstGeom prst="rect">
            <a:avLst/>
          </a:prstGeom>
        </p:spPr>
      </p:pic>
      <p:pic>
        <p:nvPicPr>
          <p:cNvPr id="8" name="Picture 7"/>
          <p:cNvPicPr>
            <a:picLocks noChangeAspect="1"/>
          </p:cNvPicPr>
          <p:nvPr/>
        </p:nvPicPr>
        <p:blipFill>
          <a:blip r:embed="rId5"/>
          <a:stretch>
            <a:fillRect/>
          </a:stretch>
        </p:blipFill>
        <p:spPr>
          <a:xfrm>
            <a:off x="467544" y="3115545"/>
            <a:ext cx="2697601" cy="3553815"/>
          </a:xfrm>
          <a:prstGeom prst="rect">
            <a:avLst/>
          </a:prstGeom>
        </p:spPr>
      </p:pic>
      <p:pic>
        <p:nvPicPr>
          <p:cNvPr id="9" name="Picture 8"/>
          <p:cNvPicPr>
            <a:picLocks noChangeAspect="1"/>
          </p:cNvPicPr>
          <p:nvPr/>
        </p:nvPicPr>
        <p:blipFill>
          <a:blip r:embed="rId6"/>
          <a:stretch>
            <a:fillRect/>
          </a:stretch>
        </p:blipFill>
        <p:spPr>
          <a:xfrm>
            <a:off x="5018479" y="260648"/>
            <a:ext cx="3843069" cy="3017731"/>
          </a:xfrm>
          <a:prstGeom prst="rect">
            <a:avLst/>
          </a:prstGeom>
        </p:spPr>
      </p:pic>
      <p:pic>
        <p:nvPicPr>
          <p:cNvPr id="10" name="Picture 9"/>
          <p:cNvPicPr>
            <a:picLocks noChangeAspect="1"/>
          </p:cNvPicPr>
          <p:nvPr/>
        </p:nvPicPr>
        <p:blipFill>
          <a:blip r:embed="rId7"/>
          <a:stretch>
            <a:fillRect/>
          </a:stretch>
        </p:blipFill>
        <p:spPr>
          <a:xfrm>
            <a:off x="6415446" y="3372714"/>
            <a:ext cx="2472483" cy="3296645"/>
          </a:xfrm>
          <a:prstGeom prst="rect">
            <a:avLst/>
          </a:prstGeom>
        </p:spPr>
      </p:pic>
      <p:sp>
        <p:nvSpPr>
          <p:cNvPr id="13" name="Oval 12"/>
          <p:cNvSpPr/>
          <p:nvPr/>
        </p:nvSpPr>
        <p:spPr>
          <a:xfrm>
            <a:off x="3213088" y="2492896"/>
            <a:ext cx="2941710" cy="1827617"/>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nl-BE" smtClean="0">
                <a:latin typeface="+mj-lt"/>
              </a:rPr>
              <a:t>Verder bouwen op het spel van kinderen en hun verkenning van de wereld</a:t>
            </a:r>
          </a:p>
          <a:p>
            <a:pPr algn="ctr"/>
            <a:r>
              <a:rPr lang="nl-BE" smtClean="0">
                <a:latin typeface="+mj-lt"/>
              </a:rPr>
              <a:t>om hen heen</a:t>
            </a:r>
          </a:p>
        </p:txBody>
      </p:sp>
    </p:spTree>
    <p:extLst>
      <p:ext uri="{BB962C8B-B14F-4D97-AF65-F5344CB8AC3E}">
        <p14:creationId xmlns:p14="http://schemas.microsoft.com/office/powerpoint/2010/main" val="1450709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b="1" smtClean="0">
                <a:solidFill>
                  <a:srgbClr val="00B050"/>
                </a:solidFill>
              </a:rPr>
              <a:t>Doelen van de module</a:t>
            </a:r>
            <a:endParaRPr lang="nl-BE" b="1">
              <a:solidFill>
                <a:srgbClr val="00B050"/>
              </a:solidFill>
            </a:endParaRPr>
          </a:p>
        </p:txBody>
      </p:sp>
      <p:sp>
        <p:nvSpPr>
          <p:cNvPr id="3" name="Content Placeholder 2"/>
          <p:cNvSpPr>
            <a:spLocks noGrp="1"/>
          </p:cNvSpPr>
          <p:nvPr>
            <p:ph idx="1"/>
          </p:nvPr>
        </p:nvSpPr>
        <p:spPr/>
        <p:txBody>
          <a:bodyPr>
            <a:normAutofit fontScale="77500" lnSpcReduction="20000"/>
          </a:bodyPr>
          <a:lstStyle/>
          <a:p>
            <a:pPr lvl="0">
              <a:lnSpc>
                <a:spcPct val="120000"/>
              </a:lnSpc>
            </a:pPr>
            <a:r>
              <a:rPr lang="nl-BE" sz="3000" dirty="0" smtClean="0">
                <a:latin typeface="+mj-lt"/>
              </a:rPr>
              <a:t>Deelnemers laten kennis maken met de </a:t>
            </a:r>
            <a:r>
              <a:rPr lang="nl-BE" sz="3000" b="1" dirty="0" smtClean="0">
                <a:solidFill>
                  <a:srgbClr val="00B050"/>
                </a:solidFill>
                <a:latin typeface="+mj-lt"/>
              </a:rPr>
              <a:t>rol van vragen </a:t>
            </a:r>
            <a:r>
              <a:rPr lang="nl-BE" sz="3000" dirty="0" smtClean="0">
                <a:latin typeface="+mj-lt"/>
              </a:rPr>
              <a:t>door zowel kinderen als leerkrachten in onderzoekende en creatieve benaderingen voor wetenschapsonderwijs bij jonge kinderen.</a:t>
            </a:r>
          </a:p>
          <a:p>
            <a:pPr lvl="0">
              <a:lnSpc>
                <a:spcPct val="120000"/>
              </a:lnSpc>
            </a:pPr>
            <a:r>
              <a:rPr lang="nl-BE" sz="3000" dirty="0" smtClean="0">
                <a:latin typeface="+mj-lt"/>
              </a:rPr>
              <a:t>Aanpakken delen voor </a:t>
            </a:r>
            <a:r>
              <a:rPr lang="nl-BE" sz="3000" b="1" dirty="0" smtClean="0">
                <a:solidFill>
                  <a:srgbClr val="00B050"/>
                </a:solidFill>
                <a:latin typeface="+mj-lt"/>
              </a:rPr>
              <a:t>het stimuleren en herkennen van en verder bouwen op vragen van kinderen</a:t>
            </a:r>
            <a:r>
              <a:rPr lang="nl-BE" sz="3000" dirty="0" smtClean="0">
                <a:latin typeface="+mj-lt"/>
              </a:rPr>
              <a:t>.</a:t>
            </a:r>
          </a:p>
          <a:p>
            <a:pPr lvl="0">
              <a:lnSpc>
                <a:spcPct val="120000"/>
              </a:lnSpc>
            </a:pPr>
            <a:r>
              <a:rPr lang="nl-BE" sz="3000" dirty="0" smtClean="0">
                <a:latin typeface="+mj-lt"/>
              </a:rPr>
              <a:t>Meer bewust zijn van de </a:t>
            </a:r>
            <a:r>
              <a:rPr lang="nl-BE" sz="3000" b="1" dirty="0" smtClean="0">
                <a:solidFill>
                  <a:srgbClr val="00B050"/>
                </a:solidFill>
                <a:latin typeface="+mj-lt"/>
              </a:rPr>
              <a:t>verschillende soorten vragen </a:t>
            </a:r>
            <a:r>
              <a:rPr lang="nl-BE" sz="3000" dirty="0" smtClean="0">
                <a:latin typeface="+mj-lt"/>
              </a:rPr>
              <a:t>die leerkrachten kunnen stellen om de creativiteit en onafhankelijkheid van kinderen te stimuleren bij het ontwikkelen en evalueren van ideeën.</a:t>
            </a:r>
          </a:p>
          <a:p>
            <a:endParaRPr lang="nl-BE" dirty="0"/>
          </a:p>
        </p:txBody>
      </p:sp>
    </p:spTree>
    <p:extLst>
      <p:ext uri="{BB962C8B-B14F-4D97-AF65-F5344CB8AC3E}">
        <p14:creationId xmlns:p14="http://schemas.microsoft.com/office/powerpoint/2010/main" val="2665681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sz="3200" b="1" dirty="0" smtClean="0">
                <a:solidFill>
                  <a:srgbClr val="00B050"/>
                </a:solidFill>
              </a:rPr>
              <a:t>Verband met de inhoudelijke ontwerpprincipes en –resultaten 1 </a:t>
            </a:r>
            <a:endParaRPr lang="nl-BE" sz="3200" b="1" dirty="0">
              <a:solidFill>
                <a:srgbClr val="00B050"/>
              </a:solidFill>
            </a:endParaRPr>
          </a:p>
        </p:txBody>
      </p:sp>
      <p:sp>
        <p:nvSpPr>
          <p:cNvPr id="3" name="Tijdelijke aanduiding voor inhoud 2"/>
          <p:cNvSpPr>
            <a:spLocks noGrp="1"/>
          </p:cNvSpPr>
          <p:nvPr>
            <p:ph idx="1"/>
          </p:nvPr>
        </p:nvSpPr>
        <p:spPr>
          <a:xfrm>
            <a:off x="457200" y="1844825"/>
            <a:ext cx="8219256" cy="3672407"/>
          </a:xfrm>
        </p:spPr>
        <p:txBody>
          <a:bodyPr>
            <a:normAutofit fontScale="92500"/>
          </a:bodyPr>
          <a:lstStyle/>
          <a:p>
            <a:pPr marL="0" indent="0">
              <a:buNone/>
            </a:pPr>
            <a:r>
              <a:rPr lang="nl-NL" sz="2600" dirty="0">
                <a:latin typeface="+mj-lt"/>
              </a:rPr>
              <a:t>6 De </a:t>
            </a:r>
            <a:r>
              <a:rPr lang="nl-NL" sz="2600" dirty="0" smtClean="0">
                <a:latin typeface="+mj-lt"/>
              </a:rPr>
              <a:t>lerarenopleiding </a:t>
            </a:r>
            <a:r>
              <a:rPr lang="nl-NL" sz="2600" dirty="0">
                <a:latin typeface="+mj-lt"/>
              </a:rPr>
              <a:t>moet vakdidactische kennis </a:t>
            </a:r>
            <a:r>
              <a:rPr lang="nl-NL" sz="2600" dirty="0" smtClean="0">
                <a:latin typeface="+mj-lt"/>
              </a:rPr>
              <a:t>aanbieden om </a:t>
            </a:r>
            <a:r>
              <a:rPr lang="nl-NL" sz="2600" dirty="0">
                <a:latin typeface="+mj-lt"/>
              </a:rPr>
              <a:t>zo onderzoek (inquiry) en probleemoplossing te stimuleren in wetenschaps- en </a:t>
            </a:r>
            <a:r>
              <a:rPr lang="nl-NL" sz="2600" dirty="0" smtClean="0">
                <a:latin typeface="+mj-lt"/>
              </a:rPr>
              <a:t>wiskundeonderwijs</a:t>
            </a:r>
            <a:r>
              <a:rPr lang="en-US" sz="2600" dirty="0" smtClean="0">
                <a:latin typeface="+mj-lt"/>
              </a:rPr>
              <a:t>. </a:t>
            </a:r>
            <a:endParaRPr lang="en-GB" sz="2600" dirty="0">
              <a:latin typeface="+mj-lt"/>
            </a:endParaRPr>
          </a:p>
          <a:p>
            <a:pPr marL="457200" lvl="1" indent="0">
              <a:buNone/>
            </a:pPr>
            <a:r>
              <a:rPr lang="en-GB" sz="2400" dirty="0" smtClean="0">
                <a:latin typeface="+mj-lt"/>
              </a:rPr>
              <a:t>6.3 </a:t>
            </a:r>
            <a:r>
              <a:rPr lang="nl-NL" sz="2400" dirty="0">
                <a:latin typeface="+mj-lt"/>
              </a:rPr>
              <a:t>Leerkrachten </a:t>
            </a:r>
            <a:r>
              <a:rPr lang="nl-NL" sz="2400" dirty="0">
                <a:solidFill>
                  <a:srgbClr val="FF0000"/>
                </a:solidFill>
                <a:latin typeface="+mj-lt"/>
              </a:rPr>
              <a:t>erkennen</a:t>
            </a:r>
            <a:r>
              <a:rPr lang="nl-BE" sz="2400" dirty="0">
                <a:solidFill>
                  <a:srgbClr val="FF0000"/>
                </a:solidFill>
                <a:latin typeface="+mj-lt"/>
              </a:rPr>
              <a:t> </a:t>
            </a:r>
            <a:r>
              <a:rPr lang="nl-NL" sz="2400" dirty="0" smtClean="0">
                <a:solidFill>
                  <a:srgbClr val="FF0000"/>
                </a:solidFill>
                <a:latin typeface="+mj-lt"/>
              </a:rPr>
              <a:t>de </a:t>
            </a:r>
            <a:r>
              <a:rPr lang="nl-NL" sz="2400" dirty="0">
                <a:solidFill>
                  <a:srgbClr val="FF0000"/>
                </a:solidFill>
                <a:latin typeface="+mj-lt"/>
              </a:rPr>
              <a:t>sleutelrol van vragen en bestaande ideeën</a:t>
            </a:r>
            <a:r>
              <a:rPr lang="nl-NL" sz="2400" dirty="0">
                <a:latin typeface="+mj-lt"/>
              </a:rPr>
              <a:t> (zowel impliciet als expliciet) van kinderen over wetenschap en </a:t>
            </a:r>
            <a:r>
              <a:rPr lang="nl-NL" sz="2400" dirty="0" smtClean="0">
                <a:latin typeface="+mj-lt"/>
              </a:rPr>
              <a:t>wiskunde</a:t>
            </a:r>
            <a:endParaRPr lang="nl-BE" sz="2400" dirty="0" smtClean="0">
              <a:solidFill>
                <a:srgbClr val="FF0000"/>
              </a:solidFill>
              <a:latin typeface="+mj-lt"/>
            </a:endParaRPr>
          </a:p>
          <a:p>
            <a:pPr marL="457200" lvl="1" indent="0">
              <a:buNone/>
            </a:pPr>
            <a:r>
              <a:rPr lang="en-GB" sz="2400" dirty="0" smtClean="0">
                <a:latin typeface="+mj-lt"/>
              </a:rPr>
              <a:t>6.4 </a:t>
            </a:r>
            <a:r>
              <a:rPr lang="nl-NL" sz="2400" dirty="0">
                <a:latin typeface="+mj-lt"/>
              </a:rPr>
              <a:t>Leerkrachten </a:t>
            </a:r>
            <a:r>
              <a:rPr lang="nl-NL" sz="2400" dirty="0" smtClean="0">
                <a:latin typeface="+mj-lt"/>
              </a:rPr>
              <a:t>gebruiken verschillende </a:t>
            </a:r>
            <a:r>
              <a:rPr lang="nl-NL" sz="2400" dirty="0">
                <a:latin typeface="+mj-lt"/>
              </a:rPr>
              <a:t>strategieën </a:t>
            </a:r>
            <a:r>
              <a:rPr lang="nl-NL" sz="2400" dirty="0" smtClean="0">
                <a:solidFill>
                  <a:srgbClr val="FF0000"/>
                </a:solidFill>
                <a:latin typeface="+mj-lt"/>
              </a:rPr>
              <a:t>voor </a:t>
            </a:r>
            <a:r>
              <a:rPr lang="nl-NL" sz="2400" dirty="0">
                <a:solidFill>
                  <a:srgbClr val="FF0000"/>
                </a:solidFill>
                <a:latin typeface="+mj-lt"/>
              </a:rPr>
              <a:t>het uitlokken van en voortbouwen op de vragen en ideeën van kinderen tijdens het onderzoeksproces </a:t>
            </a:r>
            <a:r>
              <a:rPr lang="nl-NL" sz="2400" dirty="0">
                <a:latin typeface="+mj-lt"/>
              </a:rPr>
              <a:t>(voor, tijdens en na de verkenning en het onderzoek).</a:t>
            </a:r>
            <a:r>
              <a:rPr lang="nl-BE" sz="2400" dirty="0">
                <a:latin typeface="+mj-lt"/>
              </a:rPr>
              <a:t> </a:t>
            </a:r>
            <a:endParaRPr lang="nl-BE" sz="2400" dirty="0" smtClean="0">
              <a:latin typeface="+mj-lt"/>
            </a:endParaRPr>
          </a:p>
          <a:p>
            <a:pPr marL="0" indent="0">
              <a:buClr>
                <a:srgbClr val="00B050"/>
              </a:buClr>
              <a:buNone/>
            </a:pPr>
            <a:endParaRPr lang="nl-BE" dirty="0"/>
          </a:p>
        </p:txBody>
      </p:sp>
    </p:spTree>
    <p:extLst>
      <p:ext uri="{BB962C8B-B14F-4D97-AF65-F5344CB8AC3E}">
        <p14:creationId xmlns:p14="http://schemas.microsoft.com/office/powerpoint/2010/main" val="223630814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4218</TotalTime>
  <Words>3369</Words>
  <Application>Microsoft Macintosh PowerPoint</Application>
  <PresentationFormat>Diavoorstelling (4:3)</PresentationFormat>
  <Paragraphs>289</Paragraphs>
  <Slides>35</Slides>
  <Notes>31</Notes>
  <HiddenSlides>0</HiddenSlides>
  <MMClips>0</MMClips>
  <ScaleCrop>false</ScaleCrop>
  <HeadingPairs>
    <vt:vector size="6" baseType="variant">
      <vt:variant>
        <vt:lpstr>Thema</vt:lpstr>
      </vt:variant>
      <vt:variant>
        <vt:i4>3</vt:i4>
      </vt:variant>
      <vt:variant>
        <vt:lpstr>Ingesloten OLE-bronprogramma's</vt:lpstr>
      </vt:variant>
      <vt:variant>
        <vt:i4>1</vt:i4>
      </vt:variant>
      <vt:variant>
        <vt:lpstr>Diatitels</vt:lpstr>
      </vt:variant>
      <vt:variant>
        <vt:i4>35</vt:i4>
      </vt:variant>
    </vt:vector>
  </HeadingPairs>
  <TitlesOfParts>
    <vt:vector size="39" baseType="lpstr">
      <vt:lpstr>1_Custom Design</vt:lpstr>
      <vt:lpstr>Theme1</vt:lpstr>
      <vt:lpstr>1_Theme1</vt:lpstr>
      <vt:lpstr>Acrobat Document</vt:lpstr>
      <vt:lpstr>Module 1  Gebruik van vragen van leerkrachten en kinderen</vt:lpstr>
      <vt:lpstr>Inleiding tot het CEYS project (te gebruiken afhankelijk van de context)</vt:lpstr>
      <vt:lpstr>Verbanden tussen onderzoekend leren in wetenschapsonderwijs en een creatieve aanpak</vt:lpstr>
      <vt:lpstr>Conceptueel raamwerk</vt:lpstr>
      <vt:lpstr>Synergiën tussen onderzoekend leren in wetenschapsonderwijs en een creatieve aanpak Uit het conceptueel kader overgenomen binnen het CEYS-project (Creative Little Scientists, 2012)</vt:lpstr>
      <vt:lpstr>Motivering voor deze module</vt:lpstr>
      <vt:lpstr>PowerPoint-presentatie</vt:lpstr>
      <vt:lpstr>Doelen van de module</vt:lpstr>
      <vt:lpstr>Verband met de inhoudelijke ontwerpprincipes en –resultaten 1 </vt:lpstr>
      <vt:lpstr>Verband met de inhoudelijke ontwerpprincipes en –resultaten 2 </vt:lpstr>
      <vt:lpstr>Verband met de inhoudelijke ontwerpprincipes en –resultaten 3 </vt:lpstr>
      <vt:lpstr>Module overzicht</vt:lpstr>
      <vt:lpstr>Ervaringen delen over het stimuleren en voortbouwen op de ideeën en vragen van kinderen </vt:lpstr>
      <vt:lpstr>Discussie van voorbeelden uit de klaspraktijk </vt:lpstr>
      <vt:lpstr>Zandtafel: Kinderen van 3 jaar Materialen in de zandtafel, inclusief echte stenen en gereedschap</vt:lpstr>
      <vt:lpstr>Wateronderzoek: kinderen van 6 jaar.  Plannen van experimenten die aantonen dat ijs en stoom beide uit water bestaan </vt:lpstr>
      <vt:lpstr>Auto’s en hellingen: kinderen van 3-4 jaar Buitenonderzoek</vt:lpstr>
      <vt:lpstr>Geluid: Kinderen van 7-9 jaar  Manieren om geluid te maken</vt:lpstr>
      <vt:lpstr>Reacties delen – Gevolgen voor planning?  (gekoppeld aan het pedagogisch model van Siraj-Blatchford) (2002))</vt:lpstr>
      <vt:lpstr>PowerPoint-presentatie</vt:lpstr>
      <vt:lpstr>Hoe kunnen dergelijke aanpakken creativiteit bij het leren bevorderen ?</vt:lpstr>
      <vt:lpstr>Creativiteit bij wetenschap- en wiskundeonderwijs bij jonge kinderen</vt:lpstr>
      <vt:lpstr>PowerPoint-presentatie</vt:lpstr>
      <vt:lpstr>Vragen groeperen</vt:lpstr>
      <vt:lpstr>Analyse van de vragen van de leerkracht Ideeën van kinderen laten verwoorden en het bevorderen van creativiteit en de onderzoekende aanpak</vt:lpstr>
      <vt:lpstr>IJsballonnen: Kinderen van 5-6 jaar Verkennen van ijs</vt:lpstr>
      <vt:lpstr>Afstand tot de zon:  Kinderen van 5 jaar</vt:lpstr>
      <vt:lpstr>Bouwstenen: Kinderen van 5 jaar Bouwen van de Toren van Pisa</vt:lpstr>
      <vt:lpstr>BeeBot: Kinderen van 3-4 jaar Met de BeeBot naar de planeten</vt:lpstr>
      <vt:lpstr>PowerPoint-presentatie</vt:lpstr>
      <vt:lpstr>PowerPoint-presentatie</vt:lpstr>
      <vt:lpstr>Reflecties</vt:lpstr>
      <vt:lpstr>Meer informatie</vt:lpstr>
      <vt:lpstr>Bedankt!</vt:lpstr>
      <vt:lpstr>Met dank aan  Creativity in Early Years Science EDUCATION (2014-2017)  www.ceys-project.eu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Fani</dc:creator>
  <cp:lastModifiedBy>Bea Merckx</cp:lastModifiedBy>
  <cp:revision>151</cp:revision>
  <cp:lastPrinted>2015-07-10T16:39:34Z</cp:lastPrinted>
  <dcterms:created xsi:type="dcterms:W3CDTF">2014-03-19T22:20:04Z</dcterms:created>
  <dcterms:modified xsi:type="dcterms:W3CDTF">2017-10-22T14:19:36Z</dcterms:modified>
</cp:coreProperties>
</file>