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61" r:id="rId4"/>
    <p:sldId id="260" r:id="rId5"/>
    <p:sldId id="271" r:id="rId6"/>
    <p:sldId id="262" r:id="rId7"/>
    <p:sldId id="272" r:id="rId8"/>
    <p:sldId id="273" r:id="rId9"/>
    <p:sldId id="274" r:id="rId10"/>
    <p:sldId id="288" r:id="rId11"/>
    <p:sldId id="283" r:id="rId12"/>
    <p:sldId id="284" r:id="rId13"/>
    <p:sldId id="280" r:id="rId14"/>
    <p:sldId id="279" r:id="rId15"/>
    <p:sldId id="289" r:id="rId16"/>
    <p:sldId id="290" r:id="rId17"/>
    <p:sldId id="276" r:id="rId18"/>
    <p:sldId id="281" r:id="rId19"/>
    <p:sldId id="282" r:id="rId20"/>
    <p:sldId id="277" r:id="rId21"/>
    <p:sldId id="278" r:id="rId22"/>
    <p:sldId id="285" r:id="rId23"/>
    <p:sldId id="291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 Merckx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99CC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942" autoAdjust="0"/>
  </p:normalViewPr>
  <p:slideViewPr>
    <p:cSldViewPr snapToGrid="0">
      <p:cViewPr varScale="1">
        <p:scale>
          <a:sx n="54" d="100"/>
          <a:sy n="54" d="100"/>
        </p:scale>
        <p:origin x="1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A79A8-507F-4DB8-8D31-D3EA3E23421B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20E76562-97BA-4A2A-B857-F682A31F7E7B}">
      <dgm:prSet phldrT="[Tekst]"/>
      <dgm:spPr/>
      <dgm:t>
        <a:bodyPr/>
        <a:lstStyle/>
        <a:p>
          <a:r>
            <a:rPr lang="el-GR" dirty="0" smtClean="0"/>
            <a:t>Προσεγγίσεις στα πρότυπα</a:t>
          </a:r>
          <a:endParaRPr lang="nl-BE" dirty="0"/>
        </a:p>
      </dgm:t>
    </dgm:pt>
    <dgm:pt modelId="{05F3BEDD-3423-4F6B-A128-551090A102CB}" type="parTrans" cxnId="{13D7CBBE-94EC-49CC-A706-FFAF79CDAEFC}">
      <dgm:prSet/>
      <dgm:spPr/>
      <dgm:t>
        <a:bodyPr/>
        <a:lstStyle/>
        <a:p>
          <a:endParaRPr lang="nl-BE"/>
        </a:p>
      </dgm:t>
    </dgm:pt>
    <dgm:pt modelId="{930412D1-8A2E-4A6B-8DF1-B513AF1C99B7}" type="sibTrans" cxnId="{13D7CBBE-94EC-49CC-A706-FFAF79CDAEFC}">
      <dgm:prSet/>
      <dgm:spPr/>
      <dgm:t>
        <a:bodyPr/>
        <a:lstStyle/>
        <a:p>
          <a:endParaRPr lang="nl-BE"/>
        </a:p>
      </dgm:t>
    </dgm:pt>
    <dgm:pt modelId="{372AE402-D0F1-419F-A5ED-9757A0127EE0}">
      <dgm:prSet phldrT="[Tekst]"/>
      <dgm:spPr/>
      <dgm:t>
        <a:bodyPr/>
        <a:lstStyle/>
        <a:p>
          <a:r>
            <a:rPr lang="el-GR" dirty="0" smtClean="0"/>
            <a:t>Προσεγγίσεις στις δύο δραστηριότητες διερεύνησης</a:t>
          </a:r>
          <a:endParaRPr lang="nl-BE" dirty="0"/>
        </a:p>
      </dgm:t>
    </dgm:pt>
    <dgm:pt modelId="{73189D98-0E00-4FB1-A8D4-95C2FC5C7D20}" type="parTrans" cxnId="{6D9E7214-8436-41E0-947F-A04FAA473103}">
      <dgm:prSet/>
      <dgm:spPr/>
      <dgm:t>
        <a:bodyPr/>
        <a:lstStyle/>
        <a:p>
          <a:endParaRPr lang="nl-BE"/>
        </a:p>
      </dgm:t>
    </dgm:pt>
    <dgm:pt modelId="{EC355341-9F91-4724-A639-79DBB9C07252}" type="sibTrans" cxnId="{6D9E7214-8436-41E0-947F-A04FAA473103}">
      <dgm:prSet/>
      <dgm:spPr/>
      <dgm:t>
        <a:bodyPr/>
        <a:lstStyle/>
        <a:p>
          <a:endParaRPr lang="nl-BE"/>
        </a:p>
      </dgm:t>
    </dgm:pt>
    <dgm:pt modelId="{94152A5D-2D93-4784-9993-D3CBB6E3903F}" type="pres">
      <dgm:prSet presAssocID="{DCEA79A8-507F-4DB8-8D31-D3EA3E2342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F988C5C-F561-412C-8640-80514BC56A45}" type="pres">
      <dgm:prSet presAssocID="{20E76562-97BA-4A2A-B857-F682A31F7E7B}" presName="arrow" presStyleLbl="node1" presStyleIdx="0" presStyleCnt="2" custRadScaleRad="10275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3A3913-3D84-4720-AAD2-76BA1B7001AA}" type="pres">
      <dgm:prSet presAssocID="{372AE402-D0F1-419F-A5ED-9757A0127EE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79880BC-B000-420C-A01B-5BD6A4E80941}" type="presOf" srcId="{DCEA79A8-507F-4DB8-8D31-D3EA3E23421B}" destId="{94152A5D-2D93-4784-9993-D3CBB6E3903F}" srcOrd="0" destOrd="0" presId="urn:microsoft.com/office/officeart/2005/8/layout/arrow5"/>
    <dgm:cxn modelId="{13D7CBBE-94EC-49CC-A706-FFAF79CDAEFC}" srcId="{DCEA79A8-507F-4DB8-8D31-D3EA3E23421B}" destId="{20E76562-97BA-4A2A-B857-F682A31F7E7B}" srcOrd="0" destOrd="0" parTransId="{05F3BEDD-3423-4F6B-A128-551090A102CB}" sibTransId="{930412D1-8A2E-4A6B-8DF1-B513AF1C99B7}"/>
    <dgm:cxn modelId="{5A40E756-5AAE-411E-90C4-EDCBF5608136}" type="presOf" srcId="{20E76562-97BA-4A2A-B857-F682A31F7E7B}" destId="{5F988C5C-F561-412C-8640-80514BC56A45}" srcOrd="0" destOrd="0" presId="urn:microsoft.com/office/officeart/2005/8/layout/arrow5"/>
    <dgm:cxn modelId="{6D9E7214-8436-41E0-947F-A04FAA473103}" srcId="{DCEA79A8-507F-4DB8-8D31-D3EA3E23421B}" destId="{372AE402-D0F1-419F-A5ED-9757A0127EE0}" srcOrd="1" destOrd="0" parTransId="{73189D98-0E00-4FB1-A8D4-95C2FC5C7D20}" sibTransId="{EC355341-9F91-4724-A639-79DBB9C07252}"/>
    <dgm:cxn modelId="{2F34BF71-213D-48AA-8B05-7884D4FC1B95}" type="presOf" srcId="{372AE402-D0F1-419F-A5ED-9757A0127EE0}" destId="{FD3A3913-3D84-4720-AAD2-76BA1B7001AA}" srcOrd="0" destOrd="0" presId="urn:microsoft.com/office/officeart/2005/8/layout/arrow5"/>
    <dgm:cxn modelId="{44E3D39C-85DE-4F4D-A529-E024542F231A}" type="presParOf" srcId="{94152A5D-2D93-4784-9993-D3CBB6E3903F}" destId="{5F988C5C-F561-412C-8640-80514BC56A45}" srcOrd="0" destOrd="0" presId="urn:microsoft.com/office/officeart/2005/8/layout/arrow5"/>
    <dgm:cxn modelId="{A0A8883E-7BCD-4B54-9AD7-6BFD7CD1959F}" type="presParOf" srcId="{94152A5D-2D93-4784-9993-D3CBB6E3903F}" destId="{FD3A3913-3D84-4720-AAD2-76BA1B7001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3F10-65F7-43E4-956D-CFD08B22406E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098B-2C0E-4FC7-88C8-090D3FA420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12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84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Compare</a:t>
            </a:r>
            <a:r>
              <a:rPr lang="nl-BE" dirty="0" smtClean="0"/>
              <a:t> the approaches in the </a:t>
            </a:r>
            <a:r>
              <a:rPr lang="nl-BE" dirty="0" err="1" smtClean="0"/>
              <a:t>examples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approaches in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inquiry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80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43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(assistant) facilitator welcomes the participants. Their names are noted, the participants sign the attendance list, and they get a name sticker marked with a coloured dot:</a:t>
            </a:r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Red: preschool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Blue: early primary 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Yellow: school staff member</a:t>
            </a:r>
            <a:r>
              <a:rPr lang="nl-BE" b="0" dirty="0" smtClean="0">
                <a:effectLst/>
              </a:rPr>
              <a:t> </a:t>
            </a:r>
            <a:endParaRPr lang="nl-BE" b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10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83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96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8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217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25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443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184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9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4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6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4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6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6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9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3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8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25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4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7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9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4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10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8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31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93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35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D166-A7DD-449E-ACA9-8B2E086BB4C7}" type="datetimeFigureOut">
              <a:rPr lang="nl-BE" smtClean="0"/>
              <a:t>13/11/2017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47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14" imgW="5398560" imgH="3594960" progId="AcroExch.Document.11">
                  <p:embed/>
                </p:oleObj>
              </mc:Choice>
              <mc:Fallback>
                <p:oleObj name="Acrobat Document" r:id="rId14" imgW="5398560" imgH="35949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6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reative-little-scientists.eu/content/delivera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ys-project.eu/" TargetMode="External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795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5050"/>
                </a:solidFill>
              </a:rPr>
              <a:t>Εισαγωγικό Εργαστήριο</a:t>
            </a:r>
            <a:r>
              <a:rPr lang="nl-BE" b="1" dirty="0" smtClean="0">
                <a:solidFill>
                  <a:srgbClr val="FF5050"/>
                </a:solidFill>
              </a:rPr>
              <a:t/>
            </a:r>
            <a:br>
              <a:rPr lang="nl-BE" b="1" dirty="0" smtClean="0">
                <a:solidFill>
                  <a:srgbClr val="FF5050"/>
                </a:solidFill>
              </a:rPr>
            </a:br>
            <a:r>
              <a:rPr lang="nl-BE" sz="3100" b="1" dirty="0" smtClean="0">
                <a:solidFill>
                  <a:srgbClr val="006600"/>
                </a:solidFill>
              </a:rPr>
              <a:t/>
            </a:r>
            <a:br>
              <a:rPr lang="nl-BE" sz="3100" b="1" dirty="0" smtClean="0">
                <a:solidFill>
                  <a:srgbClr val="006600"/>
                </a:solidFill>
              </a:rPr>
            </a:br>
            <a:r>
              <a:rPr lang="el-GR" sz="2200" dirty="0" smtClean="0">
                <a:solidFill>
                  <a:srgbClr val="008000"/>
                </a:solidFill>
              </a:rPr>
              <a:t>Προωθώντας τη δημιουργικότητα στις Φυσικές Επιστήμες στην προσχολική και πρώτη σχολική ηλικία</a:t>
            </a:r>
            <a:r>
              <a:rPr lang="nl-BE" sz="2200" dirty="0" smtClean="0">
                <a:solidFill>
                  <a:srgbClr val="006600"/>
                </a:solidFill>
              </a:rPr>
              <a:t/>
            </a:r>
            <a:br>
              <a:rPr lang="nl-BE" sz="2200" dirty="0" smtClean="0">
                <a:solidFill>
                  <a:srgbClr val="006600"/>
                </a:solidFill>
              </a:rPr>
            </a:br>
            <a:r>
              <a:rPr lang="nl-BE" sz="2200" dirty="0"/>
              <a:t/>
            </a:r>
            <a:br>
              <a:rPr lang="nl-BE" sz="2200" dirty="0"/>
            </a:br>
            <a:endParaRPr lang="nl-BE" sz="2200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7" y="428017"/>
            <a:ext cx="4607425" cy="339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0B050"/>
                </a:solidFill>
              </a:rPr>
              <a:t>3. </a:t>
            </a:r>
            <a:r>
              <a:rPr lang="el-GR" b="1" dirty="0" smtClean="0">
                <a:solidFill>
                  <a:srgbClr val="00B050"/>
                </a:solidFill>
              </a:rPr>
              <a:t>Μετα-αναστοχασμός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574721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l-GR" dirty="0" smtClean="0"/>
              <a:t>Πως νιώσατε κατά τη διάρκεια της δραστηριότητας;</a:t>
            </a:r>
            <a:endParaRPr lang="nl-BE" dirty="0" smtClean="0"/>
          </a:p>
          <a:p>
            <a:pPr marL="285750" indent="-285750"/>
            <a:r>
              <a:rPr lang="el-GR" dirty="0" smtClean="0"/>
              <a:t>Με ποιό τρόπο προκλήθηκε η δημιουργικότητά σας;</a:t>
            </a:r>
            <a:endParaRPr lang="nl-BE" dirty="0"/>
          </a:p>
          <a:p>
            <a:pPr marL="285750" indent="-285750"/>
            <a:r>
              <a:rPr lang="el-GR" dirty="0" smtClean="0"/>
              <a:t>Τι σας διέγειρε ώστε να εξερευνήσετε;</a:t>
            </a:r>
            <a:endParaRPr lang="nl-BE" dirty="0"/>
          </a:p>
          <a:p>
            <a:r>
              <a:rPr lang="el-GR" dirty="0" smtClean="0"/>
              <a:t>Ποιά από τις δύο προσεγγίσεις προτιμάτε και γιατί;</a:t>
            </a:r>
            <a:endParaRPr lang="nl-BE" dirty="0" smtClean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5" y="1690690"/>
            <a:ext cx="3875585" cy="3229654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9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</a:t>
            </a:r>
            <a:r>
              <a:rPr lang="el-GR" b="1" dirty="0">
                <a:solidFill>
                  <a:srgbClr val="00B050"/>
                </a:solidFill>
              </a:rPr>
              <a:t>Μετα-αναστοχασμός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Ποιά είναι τα βασικά χαρακτηριστικά των ανοικτών και δομημένων διερευνητικών δραστηριοτήτων;</a:t>
            </a:r>
            <a:endParaRPr lang="nl-BE" dirty="0"/>
          </a:p>
          <a:p>
            <a:r>
              <a:rPr lang="el-GR" dirty="0" smtClean="0"/>
              <a:t>Ποιός ο ρόλος του εκπαιδευτικού στις δύο προσεγγίσεις;</a:t>
            </a:r>
            <a:endParaRPr lang="nl-BE" dirty="0"/>
          </a:p>
        </p:txBody>
      </p:sp>
      <p:pic>
        <p:nvPicPr>
          <p:cNvPr id="2050" name="Picture 2" descr="http://www.rmcdocs.com/images/Discussion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80" y="3320975"/>
            <a:ext cx="4897420" cy="35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174" y="6165774"/>
            <a:ext cx="6939205" cy="6707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/>
              <a:t>Essential features of classroom inquiry and their variations 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US" sz="1600" dirty="0"/>
              <a:t>Barrow, L. H. 2010. Encouraging creativity with scientific inquiry. Creative Education,1(1),p3. </a:t>
            </a:r>
            <a:endParaRPr lang="nl-BE" sz="1600" dirty="0"/>
          </a:p>
          <a:p>
            <a:endParaRPr lang="nl-BE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58" y="-26232"/>
            <a:ext cx="6882493" cy="6192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76327" y="4080187"/>
            <a:ext cx="31751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Που θα τοποθετούσατε τις δύο προσεγγίσεις;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027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</a:t>
            </a:r>
            <a:r>
              <a:rPr lang="el-GR" b="1" dirty="0">
                <a:solidFill>
                  <a:srgbClr val="00B050"/>
                </a:solidFill>
              </a:rPr>
              <a:t>Μετα-αναστοχασμός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βασικά χαρακτηριστικά των ανοικτών και δομημένων διερευνητικών </a:t>
            </a:r>
            <a:r>
              <a:rPr lang="el-GR" dirty="0" smtClean="0"/>
              <a:t>προσεγγίσεων</a:t>
            </a:r>
          </a:p>
          <a:p>
            <a:r>
              <a:rPr lang="el-GR" dirty="0" smtClean="0"/>
              <a:t>Έχουν τα διάφορετικά </a:t>
            </a:r>
            <a:r>
              <a:rPr lang="el-GR" dirty="0"/>
              <a:t>είδη </a:t>
            </a:r>
            <a:r>
              <a:rPr lang="el-GR" dirty="0" smtClean="0"/>
              <a:t>δειρεύνησης διαφορετικό </a:t>
            </a:r>
            <a:r>
              <a:rPr lang="el-GR" dirty="0"/>
              <a:t>αντίκτυπο στις ευκαιρίες για την ανάπτυξη της δημιουργικότητας;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5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3. </a:t>
            </a:r>
            <a:r>
              <a:rPr lang="el-GR" b="1" dirty="0">
                <a:solidFill>
                  <a:srgbClr val="00B050"/>
                </a:solidFill>
              </a:rPr>
              <a:t>Μετα-αναστοχασμός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600" b="1" dirty="0" smtClean="0"/>
              <a:t>Συνέργιες ανάμεσα στη διερευνητική μάθηση στις ΦΕ και τις Δημιουργικές Προσεγγίσεις</a:t>
            </a:r>
            <a:endParaRPr lang="nl-BE" sz="2600" b="1" dirty="0" smtClean="0"/>
          </a:p>
          <a:p>
            <a:pPr marL="0" indent="0">
              <a:buNone/>
            </a:pPr>
            <a:endParaRPr lang="nl-BE" sz="2600" dirty="0" smtClean="0"/>
          </a:p>
          <a:p>
            <a:r>
              <a:rPr lang="el-GR" dirty="0"/>
              <a:t>Παιχνίδι και εξερεύνηση</a:t>
            </a:r>
          </a:p>
          <a:p>
            <a:r>
              <a:rPr lang="el-GR" dirty="0"/>
              <a:t>Κίνητρο και συναίσθημα</a:t>
            </a:r>
          </a:p>
          <a:p>
            <a:r>
              <a:rPr lang="el-GR" dirty="0"/>
              <a:t>Διάλογος και συνεργασία</a:t>
            </a:r>
          </a:p>
          <a:p>
            <a:r>
              <a:rPr lang="el-GR" dirty="0"/>
              <a:t>Λύση προβλημάτων και ρόλος του εκπαιδευτικού</a:t>
            </a:r>
          </a:p>
          <a:p>
            <a:r>
              <a:rPr lang="el-GR" dirty="0"/>
              <a:t>Ερώτηση και περιέργεια</a:t>
            </a:r>
          </a:p>
          <a:p>
            <a:r>
              <a:rPr lang="el-GR" dirty="0"/>
              <a:t>Αναστοχασμός και συλλογισμός</a:t>
            </a:r>
          </a:p>
          <a:p>
            <a:r>
              <a:rPr lang="el-GR" dirty="0"/>
              <a:t>Διδακτική υποστήριξη (scaffolding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Διαμορφωτική αξιολόγηση</a:t>
            </a:r>
            <a:endParaRPr lang="el-GR" dirty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</a:t>
            </a:r>
            <a:r>
              <a:rPr lang="el-GR" b="1" dirty="0">
                <a:solidFill>
                  <a:srgbClr val="00B050"/>
                </a:solidFill>
              </a:rPr>
              <a:t>Μετα-αναστοχασμός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Φύση της επιστήμης</a:t>
            </a:r>
            <a:r>
              <a:rPr lang="nl-BE" dirty="0" smtClean="0"/>
              <a:t>?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ages.clipartpanda.com/scientist-clipart-girl-scientist-with-clipboard-1q9k6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9" y="1829576"/>
            <a:ext cx="3141611" cy="43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4. </a:t>
            </a:r>
            <a:r>
              <a:rPr lang="el-GR" b="1" dirty="0">
                <a:solidFill>
                  <a:srgbClr val="00B050"/>
                </a:solidFill>
              </a:rPr>
              <a:t>Διδακτικός μετασχηματισμός για εφαρμογή στην τάξη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Πρότυπα από το έργο </a:t>
            </a:r>
            <a:r>
              <a:rPr lang="en-US" dirty="0" smtClean="0"/>
              <a:t>C</a:t>
            </a:r>
            <a:r>
              <a:rPr lang="en-GB" dirty="0" err="1" smtClean="0"/>
              <a:t>reative</a:t>
            </a:r>
            <a:r>
              <a:rPr lang="en-GB" dirty="0" smtClean="0"/>
              <a:t> </a:t>
            </a:r>
            <a:r>
              <a:rPr lang="en-GB" dirty="0"/>
              <a:t>L</a:t>
            </a:r>
            <a:r>
              <a:rPr lang="en-GB" dirty="0" smtClean="0"/>
              <a:t>ittle </a:t>
            </a:r>
            <a:r>
              <a:rPr lang="en-GB" dirty="0"/>
              <a:t>S</a:t>
            </a:r>
            <a:r>
              <a:rPr lang="en-GB" dirty="0" smtClean="0"/>
              <a:t>cientists: </a:t>
            </a:r>
            <a:r>
              <a:rPr lang="nl-BE" dirty="0" smtClean="0">
                <a:hlinkClick r:id="rId2"/>
              </a:rPr>
              <a:t>http</a:t>
            </a:r>
            <a:r>
              <a:rPr lang="nl-BE" dirty="0">
                <a:hlinkClick r:id="rId2"/>
              </a:rPr>
              <a:t>://</a:t>
            </a:r>
            <a:r>
              <a:rPr lang="nl-BE" dirty="0" smtClean="0">
                <a:hlinkClick r:id="rId2"/>
              </a:rPr>
              <a:t>www.creative-little-scientists.eu/content/deliverables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5859"/>
          <a:stretch/>
        </p:blipFill>
        <p:spPr bwMode="auto">
          <a:xfrm>
            <a:off x="3297068" y="5361384"/>
            <a:ext cx="3551349" cy="1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9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4. </a:t>
            </a:r>
            <a:r>
              <a:rPr lang="el-GR" b="1" dirty="0">
                <a:solidFill>
                  <a:srgbClr val="00B050"/>
                </a:solidFill>
              </a:rPr>
              <a:t>Διδακτικός μετασχηματισμός για εφαρμογή στην τάξη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16067276"/>
              </p:ext>
            </p:extLst>
          </p:nvPr>
        </p:nvGraphicFramePr>
        <p:xfrm>
          <a:off x="1248508" y="2162909"/>
          <a:ext cx="6270225" cy="332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4. </a:t>
            </a:r>
            <a:r>
              <a:rPr lang="el-GR" b="1" dirty="0">
                <a:solidFill>
                  <a:srgbClr val="00B050"/>
                </a:solidFill>
              </a:rPr>
              <a:t>Διδακτικός μετασχηματισμός για εφαρμογή στην τάξη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" y="2814073"/>
            <a:ext cx="7562850" cy="37242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72000" y="1690689"/>
            <a:ext cx="435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Examples</a:t>
            </a:r>
            <a:r>
              <a:rPr lang="nl-BE" sz="2000" dirty="0" smtClean="0"/>
              <a:t> of </a:t>
            </a:r>
            <a:r>
              <a:rPr lang="nl-BE" sz="2000" dirty="0" err="1" smtClean="0"/>
              <a:t>science-related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other</a:t>
            </a:r>
            <a:r>
              <a:rPr lang="nl-BE" sz="2000" dirty="0" smtClean="0"/>
              <a:t> </a:t>
            </a:r>
            <a:r>
              <a:rPr lang="nl-BE" sz="2000" dirty="0" err="1" smtClean="0"/>
              <a:t>activities</a:t>
            </a:r>
            <a:r>
              <a:rPr lang="nl-BE" sz="2000" dirty="0" smtClean="0"/>
              <a:t> </a:t>
            </a:r>
            <a:r>
              <a:rPr lang="nl-BE" sz="2000" dirty="0" err="1" smtClean="0"/>
              <a:t>you</a:t>
            </a:r>
            <a:r>
              <a:rPr lang="nl-BE" sz="2000" dirty="0" smtClean="0"/>
              <a:t> have </a:t>
            </a:r>
            <a:r>
              <a:rPr lang="nl-BE" sz="2000" dirty="0" err="1" smtClean="0"/>
              <a:t>conducted</a:t>
            </a:r>
            <a:r>
              <a:rPr lang="nl-BE" sz="2000" dirty="0" smtClean="0"/>
              <a:t> in </a:t>
            </a:r>
            <a:r>
              <a:rPr lang="nl-BE" sz="2000" dirty="0" err="1" smtClean="0"/>
              <a:t>your</a:t>
            </a:r>
            <a:r>
              <a:rPr lang="nl-BE" sz="2000" dirty="0" smtClean="0"/>
              <a:t> classroom?</a:t>
            </a:r>
          </a:p>
          <a:p>
            <a:endParaRPr lang="nl-BE" sz="2000" dirty="0"/>
          </a:p>
          <a:p>
            <a:r>
              <a:rPr lang="nl-BE" sz="2000" dirty="0" smtClean="0"/>
              <a:t>How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you</a:t>
            </a:r>
            <a:r>
              <a:rPr lang="nl-BE" sz="2000" dirty="0" smtClean="0"/>
              <a:t> </a:t>
            </a:r>
            <a:r>
              <a:rPr lang="nl-BE" sz="2000" dirty="0" err="1" smtClean="0"/>
              <a:t>foster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creativity</a:t>
            </a:r>
            <a:r>
              <a:rPr lang="nl-BE" sz="2000" dirty="0" smtClean="0"/>
              <a:t>, agency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opportunities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children’s</a:t>
            </a:r>
            <a:r>
              <a:rPr lang="nl-BE" sz="2000" dirty="0" smtClean="0"/>
              <a:t> </a:t>
            </a:r>
            <a:r>
              <a:rPr lang="nl-BE" sz="2000" dirty="0" err="1" smtClean="0"/>
              <a:t>inquiry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decision</a:t>
            </a:r>
            <a:r>
              <a:rPr lang="nl-BE" sz="2000" dirty="0" smtClean="0"/>
              <a:t> making?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6885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5763" indent="-385763"/>
            <a:r>
              <a:rPr lang="nl-BE" b="1" dirty="0">
                <a:solidFill>
                  <a:srgbClr val="00B050"/>
                </a:solidFill>
              </a:rPr>
              <a:t>5. </a:t>
            </a:r>
            <a:r>
              <a:rPr lang="el-GR" b="1" dirty="0">
                <a:solidFill>
                  <a:srgbClr val="00B050"/>
                </a:solidFill>
              </a:rPr>
              <a:t>Αναστοχασμός της επιμορφωτικής προσέγγισης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Σας βοήθησε αυτή η διαδικασία να προβληματιστείτε/αναστοχαστείτε </a:t>
            </a:r>
            <a:r>
              <a:rPr lang="el-GR" dirty="0"/>
              <a:t>σχετικά με τους τρόπους προώθησης της δημιουργικότητας </a:t>
            </a:r>
            <a:r>
              <a:rPr lang="el-GR" dirty="0" smtClean="0"/>
              <a:t>στις ΦΕ στην προσχολική και πρώτη σχολική ηλικία;</a:t>
            </a:r>
            <a:endParaRPr lang="nl-BE" dirty="0"/>
          </a:p>
          <a:p>
            <a:r>
              <a:rPr lang="el-GR" dirty="0" smtClean="0"/>
              <a:t>Συμπληρώστε το ερωτηματολόγιο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Καλωσήρθατε!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l-GR" sz="3200" dirty="0" smtClean="0"/>
              <a:t>Νηπιαγωγοί</a:t>
            </a:r>
            <a:r>
              <a:rPr lang="nl-BE" sz="3200" dirty="0" smtClean="0"/>
              <a:t>: </a:t>
            </a:r>
            <a:r>
              <a:rPr lang="nl-BE" sz="3200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l-GR" sz="3200" dirty="0" smtClean="0">
                <a:sym typeface="Wingdings 2" panose="05020102010507070707" pitchFamily="18" charset="2"/>
              </a:rPr>
              <a:t>Δάσκαλοι</a:t>
            </a:r>
            <a:r>
              <a:rPr lang="nl-BE" sz="3200" dirty="0" smtClean="0">
                <a:sym typeface="Wingdings 2" panose="05020102010507070707" pitchFamily="18" charset="2"/>
              </a:rPr>
              <a:t>:</a:t>
            </a:r>
            <a:r>
              <a:rPr lang="nl-BE" sz="3200" dirty="0" smtClean="0"/>
              <a:t> </a:t>
            </a:r>
            <a:r>
              <a:rPr lang="nl-BE" sz="3200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l-GR" sz="3200" dirty="0" smtClean="0">
                <a:sym typeface="Wingdings 2" panose="05020102010507070707" pitchFamily="18" charset="2"/>
              </a:rPr>
              <a:t>Άλλοι</a:t>
            </a:r>
            <a:r>
              <a:rPr lang="nl-BE" sz="3200" dirty="0" smtClean="0">
                <a:sym typeface="Wingdings 2" panose="05020102010507070707" pitchFamily="18" charset="2"/>
              </a:rPr>
              <a:t>: </a:t>
            </a:r>
            <a:r>
              <a:rPr lang="nl-BE" sz="3200" dirty="0" smtClean="0"/>
              <a:t> </a:t>
            </a:r>
            <a:r>
              <a:rPr lang="nl-BE" sz="32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nl-BE" sz="3200" dirty="0" smtClean="0">
              <a:sym typeface="Wingdings 2" panose="05020102010507070707" pitchFamily="18" charset="2"/>
            </a:endParaRPr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5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4404"/>
            <a:ext cx="7886700" cy="1325563"/>
          </a:xfrm>
        </p:spPr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6. </a:t>
            </a:r>
            <a:r>
              <a:rPr lang="el-GR" b="1" dirty="0" smtClean="0">
                <a:solidFill>
                  <a:srgbClr val="00B050"/>
                </a:solidFill>
              </a:rPr>
              <a:t>Πρόσκληση συμμετοχής στη συνέχεια του έργου </a:t>
            </a:r>
            <a:r>
              <a:rPr lang="nl-BE" b="1" dirty="0" smtClean="0">
                <a:solidFill>
                  <a:srgbClr val="00B050"/>
                </a:solidFill>
              </a:rPr>
              <a:t>CEYS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78" y="1974931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47618" y="1451711"/>
            <a:ext cx="268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99CC00"/>
                </a:solidFill>
              </a:rPr>
              <a:t>Ενδιαφέρεστε...</a:t>
            </a:r>
            <a:endParaRPr lang="nl-BE" sz="2800" b="1" dirty="0">
              <a:solidFill>
                <a:srgbClr val="99CC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984012" y="3494901"/>
            <a:ext cx="1938762" cy="1991499"/>
          </a:xfrm>
          <a:prstGeom prst="wedgeRoundRectCallout">
            <a:avLst>
              <a:gd name="adj1" fmla="val -115237"/>
              <a:gd name="adj2" fmla="val 331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ν</a:t>
            </a:r>
            <a:r>
              <a:rPr lang="el-GR" sz="1600" dirty="0" smtClean="0"/>
              <a:t>α πάρετε μέρος σε 5 ημέρες επιμορφωτικών δραστηριοτήτων κατά τη διάρκεια του σχολικού έτους 2015-16;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571460" y="1078294"/>
            <a:ext cx="2351314" cy="2281476"/>
          </a:xfrm>
          <a:prstGeom prst="wedgeRoundRectCallout">
            <a:avLst>
              <a:gd name="adj1" fmla="val -92658"/>
              <a:gd name="adj2" fmla="val 45981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 να διεξάγετε έρευνα </a:t>
            </a:r>
            <a:r>
              <a:rPr lang="el-GR" sz="1600" dirty="0"/>
              <a:t>δράσης στη δική σας τάξη </a:t>
            </a:r>
            <a:r>
              <a:rPr lang="el-GR" sz="1600" dirty="0" smtClean="0"/>
              <a:t>για την προώθηση </a:t>
            </a:r>
            <a:r>
              <a:rPr lang="el-GR" sz="1600" dirty="0"/>
              <a:t>της δημιουργικότητας στις ΦΕ στην προσχολική και πρώτη σχολική ηλικία;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183760" y="3668656"/>
            <a:ext cx="2351314" cy="2776895"/>
          </a:xfrm>
          <a:prstGeom prst="wedgeRoundRectCallout">
            <a:avLst>
              <a:gd name="adj1" fmla="val 61720"/>
              <a:gd name="adj2" fmla="val -2958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ν</a:t>
            </a:r>
            <a:r>
              <a:rPr lang="el-GR" sz="1600" dirty="0" smtClean="0"/>
              <a:t>α ελέγξετε τα </a:t>
            </a:r>
            <a:r>
              <a:rPr lang="el-GR" sz="1600" dirty="0"/>
              <a:t>υπάρχοντα υλικά και να δοκιμάσετε </a:t>
            </a:r>
            <a:r>
              <a:rPr lang="el-GR" sz="1600" dirty="0" smtClean="0"/>
              <a:t>νέο υλικό που εσείς θα δημιουργήσετε για </a:t>
            </a:r>
            <a:r>
              <a:rPr lang="el-GR" sz="1600" dirty="0"/>
              <a:t>τη προώθηση της δημιουργικότητας στις ΦΕ στην προσχολική και πρώτη σχολική ηλικία;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9340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6. Πρόσκληση </a:t>
            </a:r>
            <a:r>
              <a:rPr lang="el-GR" b="1" dirty="0">
                <a:solidFill>
                  <a:srgbClr val="00B050"/>
                </a:solidFill>
              </a:rPr>
              <a:t>συμμετοχής στη συνέχεια του έργου CEYS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3" y="2524502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875324" y="171332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99CC00"/>
                </a:solidFill>
              </a:rPr>
              <a:t>Ενδιαφέρεστε...</a:t>
            </a:r>
            <a:endParaRPr lang="nl-BE" sz="2800" b="1" dirty="0">
              <a:solidFill>
                <a:srgbClr val="99CC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8926" y="3094769"/>
            <a:ext cx="2351314" cy="1191816"/>
          </a:xfrm>
          <a:prstGeom prst="wedgeRoundRectCallout">
            <a:avLst>
              <a:gd name="adj1" fmla="val 65462"/>
              <a:gd name="adj2" fmla="val 14732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να λάβετε υποτροφία για την παρακολούθηση ενός Ευρωπαικού καλοκαιρινού σχολείου; 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6659372" y="4330803"/>
            <a:ext cx="2351314" cy="919401"/>
          </a:xfrm>
          <a:prstGeom prst="wedgeRoundRectCallout">
            <a:avLst>
              <a:gd name="adj1" fmla="val -59722"/>
              <a:gd name="adj2" fmla="val 2384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να συνεργαστείτε με 25 εκπαιδευτικούς από 4 Ευρωπαικές χώρες;</a:t>
            </a:r>
            <a:endParaRPr lang="nl-BE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6050262" y="2524502"/>
            <a:ext cx="2374231" cy="1464231"/>
          </a:xfrm>
          <a:prstGeom prst="wedgeRoundRectCallout">
            <a:avLst>
              <a:gd name="adj1" fmla="val -62049"/>
              <a:gd name="adj2" fmla="val -81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να </a:t>
            </a:r>
            <a:r>
              <a:rPr lang="el-GR" sz="1600" dirty="0"/>
              <a:t>συνεργαστείτε με την εθνική ομάδα του έργου </a:t>
            </a:r>
            <a:r>
              <a:rPr lang="en-US" sz="1600" dirty="0"/>
              <a:t>CEYS </a:t>
            </a:r>
            <a:r>
              <a:rPr lang="en-US" sz="1600" dirty="0" smtClean="0"/>
              <a:t> </a:t>
            </a:r>
            <a:r>
              <a:rPr lang="el-GR" sz="1600" dirty="0" smtClean="0"/>
              <a:t>καθώς και άλλους Έλληνες εκπαιδευτικούς;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3007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880" y="4932659"/>
            <a:ext cx="77768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600" dirty="0" smtClean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© </a:t>
            </a:r>
            <a:r>
              <a:rPr lang="en-US" sz="1400" i="1" dirty="0">
                <a:solidFill>
                  <a:prstClr val="black"/>
                </a:solidFill>
              </a:rPr>
              <a:t>2017 CREATIVITY IN EARLY YEARS SCIENCE EDUCATION </a:t>
            </a:r>
            <a:r>
              <a:rPr lang="en-US" sz="1400" i="1" dirty="0" smtClean="0">
                <a:solidFill>
                  <a:prstClr val="black"/>
                </a:solidFill>
              </a:rPr>
              <a:t>Consortium</a:t>
            </a:r>
          </a:p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This </a:t>
            </a:r>
            <a:r>
              <a:rPr lang="en-US" sz="1400" dirty="0">
                <a:solidFill>
                  <a:prstClr val="black"/>
                </a:solidFill>
              </a:rPr>
              <a:t>work is licensed under the Creative Commons Attribution-</a:t>
            </a:r>
            <a:r>
              <a:rPr lang="en-US" sz="1400" dirty="0" err="1">
                <a:solidFill>
                  <a:prstClr val="black"/>
                </a:solidFill>
              </a:rPr>
              <a:t>NonCommercial</a:t>
            </a:r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en-US" sz="1400" dirty="0" err="1">
                <a:solidFill>
                  <a:prstClr val="black"/>
                </a:solidFill>
              </a:rPr>
              <a:t>NoDerivatives</a:t>
            </a:r>
            <a:r>
              <a:rPr lang="en-US" sz="1400" dirty="0">
                <a:solidFill>
                  <a:prstClr val="black"/>
                </a:solidFill>
              </a:rPr>
              <a:t> 4.0 International License. To view a copy of this license, visit </a:t>
            </a:r>
            <a:r>
              <a:rPr lang="en-US" sz="1400" u="sng" dirty="0">
                <a:solidFill>
                  <a:prstClr val="black"/>
                </a:solidFill>
                <a:hlinkClick r:id="rId2"/>
              </a:rPr>
              <a:t>http://creativecommons.org/licenses/by-nc-nd/4.0/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1"/>
            <a:ext cx="7772400" cy="3456383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00B050"/>
                </a:solidFill>
              </a:rPr>
              <a:t>Acknowledgements</a:t>
            </a:r>
            <a:r>
              <a:rPr lang="en-US" sz="2800" i="1" dirty="0" smtClean="0">
                <a:solidFill>
                  <a:srgbClr val="00B050"/>
                </a:solidFill>
              </a:rPr>
              <a:t/>
            </a:r>
            <a:br>
              <a:rPr lang="en-US" sz="2800" i="1" dirty="0" smtClean="0">
                <a:solidFill>
                  <a:srgbClr val="00B050"/>
                </a:solidFill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100" dirty="0" smtClean="0">
                <a:solidFill>
                  <a:srgbClr val="FF0000"/>
                </a:solidFill>
              </a:rPr>
              <a:t>Creativity </a:t>
            </a:r>
            <a:r>
              <a:rPr lang="en-US" sz="3100" dirty="0">
                <a:solidFill>
                  <a:srgbClr val="FF0000"/>
                </a:solidFill>
              </a:rPr>
              <a:t>in Early Years Science </a:t>
            </a:r>
            <a:r>
              <a:rPr lang="en-US" sz="3100" dirty="0" smtClean="0">
                <a:solidFill>
                  <a:srgbClr val="FF0000"/>
                </a:solidFill>
              </a:rPr>
              <a:t>EDUCATION (2014-2017</a:t>
            </a:r>
            <a:r>
              <a:rPr lang="en-US" sz="3100" dirty="0">
                <a:solidFill>
                  <a:srgbClr val="FF0000"/>
                </a:solidFill>
              </a:rPr>
              <a:t>)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hlinkClick r:id="rId3"/>
              </a:rPr>
              <a:t>www.ceys-project.eu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1" y="3861048"/>
            <a:ext cx="71856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0" y="4932659"/>
            <a:ext cx="915929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Περιεχόμενα του εργαστηρίου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8147" y="1814436"/>
            <a:ext cx="7886700" cy="4351338"/>
          </a:xfrm>
        </p:spPr>
        <p:txBody>
          <a:bodyPr/>
          <a:lstStyle/>
          <a:p>
            <a:pPr marL="385763" indent="-385763">
              <a:buClr>
                <a:srgbClr val="00B050"/>
              </a:buClr>
              <a:buAutoNum type="arabicPeriod"/>
            </a:pPr>
            <a:r>
              <a:rPr lang="el-GR" dirty="0" smtClean="0"/>
              <a:t>Καλωσόρισμα και εισαγωγή στο έργο </a:t>
            </a:r>
            <a:r>
              <a:rPr lang="en-US" dirty="0" smtClean="0"/>
              <a:t>CEYS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el-GR" dirty="0" smtClean="0"/>
              <a:t>Διερευνητική δραστηριότητα: ανοικτή και καθοδηγούμενη δομή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el-GR" dirty="0" smtClean="0"/>
              <a:t>Μέτα-αναστοχασμός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el-GR" dirty="0" smtClean="0"/>
              <a:t>Διδακτικός μετασχηματισμός για εφαρμογή στην τάξη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el-GR" dirty="0" smtClean="0"/>
              <a:t>Αναστοχασμός της επιμορφωτικής προσέγγισης</a:t>
            </a:r>
            <a:endParaRPr lang="nl-BE" dirty="0" smtClean="0"/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el-GR" dirty="0" smtClean="0"/>
              <a:t>Πρόσκληση συμμετοχής στο έργο </a:t>
            </a:r>
            <a:r>
              <a:rPr lang="en-US" dirty="0" smtClean="0"/>
              <a:t>CEYS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3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1. E</a:t>
            </a:r>
            <a:r>
              <a:rPr lang="el-GR" b="1" dirty="0" smtClean="0">
                <a:solidFill>
                  <a:srgbClr val="00B050"/>
                </a:solidFill>
              </a:rPr>
              <a:t>ισαγωγή </a:t>
            </a:r>
            <a:r>
              <a:rPr lang="el-GR" b="1" dirty="0">
                <a:solidFill>
                  <a:srgbClr val="00B050"/>
                </a:solidFill>
              </a:rPr>
              <a:t>στο έργο </a:t>
            </a:r>
            <a:r>
              <a:rPr lang="nl-BE" b="1" dirty="0">
                <a:solidFill>
                  <a:srgbClr val="00B050"/>
                </a:solidFill>
              </a:rPr>
              <a:t>CEYS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Ευρωπαϊκό</a:t>
            </a:r>
            <a:r>
              <a:rPr lang="nl-BE" dirty="0" smtClean="0"/>
              <a:t> </a:t>
            </a:r>
            <a:r>
              <a:rPr lang="el-GR" dirty="0" smtClean="0"/>
              <a:t>έργο </a:t>
            </a:r>
            <a:r>
              <a:rPr lang="nl-BE" dirty="0" smtClean="0"/>
              <a:t>Erasmus+  </a:t>
            </a:r>
          </a:p>
          <a:p>
            <a:r>
              <a:rPr lang="el-GR" dirty="0" smtClean="0"/>
              <a:t>Ελλάδα, Ρουμανία, Βέλγιο, Ην. Βασίλειο</a:t>
            </a:r>
            <a:endParaRPr lang="nl-BE" dirty="0" smtClean="0"/>
          </a:p>
          <a:p>
            <a:r>
              <a:rPr lang="el-GR" dirty="0" smtClean="0"/>
              <a:t>Στόχος</a:t>
            </a:r>
            <a:r>
              <a:rPr lang="el-GR" dirty="0"/>
              <a:t>: ανάπτυξη </a:t>
            </a:r>
            <a:r>
              <a:rPr lang="el-GR" dirty="0" smtClean="0"/>
              <a:t>ενός επιμορφωτικού προγράμματος εκπαιδευτικών και συνοδευόμενου υλικού </a:t>
            </a:r>
          </a:p>
          <a:p>
            <a:r>
              <a:rPr lang="nl-BE" dirty="0" smtClean="0"/>
              <a:t>Promoting the use of creative approaches in teaching science in preschool and early primary education (up to age of eight)</a:t>
            </a:r>
            <a:r>
              <a:rPr lang="el-GR" dirty="0"/>
              <a:t> </a:t>
            </a:r>
            <a:r>
              <a:rPr lang="el-GR" dirty="0" smtClean="0"/>
              <a:t>Προώθηση </a:t>
            </a:r>
            <a:r>
              <a:rPr lang="el-GR" dirty="0"/>
              <a:t>της χρήσης των δημιουργικών προσεγγίσεων στη διδασκαλία </a:t>
            </a:r>
            <a:r>
              <a:rPr lang="el-GR" dirty="0" smtClean="0"/>
              <a:t>των ΦΕ στην </a:t>
            </a:r>
            <a:r>
              <a:rPr lang="el-GR" dirty="0"/>
              <a:t>προσχολική και </a:t>
            </a:r>
            <a:r>
              <a:rPr lang="el-GR" dirty="0" smtClean="0"/>
              <a:t>πρώτη σχολική εκπαίδευση (</a:t>
            </a:r>
            <a:r>
              <a:rPr lang="el-GR" dirty="0"/>
              <a:t>μέχρι την ηλικία των οκτώ ετών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Επέκταση και εφαρμογή των ευρημάτων του έργου </a:t>
            </a:r>
            <a:r>
              <a:rPr lang="en-US" dirty="0" smtClean="0"/>
              <a:t>Creative Little Scientists</a:t>
            </a:r>
            <a:endParaRPr lang="nl-BE" dirty="0" smtClean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9067" t="12994" r="7216" b="6743"/>
          <a:stretch/>
        </p:blipFill>
        <p:spPr>
          <a:xfrm>
            <a:off x="-30201" y="522514"/>
            <a:ext cx="9192218" cy="495486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-30201" y="5651266"/>
            <a:ext cx="919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Ορισμός της δημιουργικότητας στις Φυσικές Επιστήμες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14443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el-GR" b="1" dirty="0" smtClean="0">
                <a:solidFill>
                  <a:srgbClr val="00B050"/>
                </a:solidFill>
              </a:rPr>
              <a:t>Διερευνητική δραστηριότητα</a:t>
            </a:r>
            <a:r>
              <a:rPr lang="nl-BE" b="1" dirty="0" smtClean="0">
                <a:solidFill>
                  <a:srgbClr val="00B050"/>
                </a:solidFill>
              </a:rPr>
              <a:t>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Το πρόβλημα του </a:t>
            </a:r>
            <a:r>
              <a:rPr lang="nl-BE" b="1" dirty="0" smtClean="0">
                <a:solidFill>
                  <a:srgbClr val="00B050"/>
                </a:solidFill>
              </a:rPr>
              <a:t>Winnie The Pooh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5"/>
            <a:ext cx="482258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Ο </a:t>
            </a:r>
            <a:r>
              <a:rPr lang="nl-BE" dirty="0" smtClean="0"/>
              <a:t>Winnie </a:t>
            </a:r>
            <a:r>
              <a:rPr lang="el-GR" dirty="0" smtClean="0"/>
              <a:t>είναι </a:t>
            </a:r>
            <a:r>
              <a:rPr lang="el-GR" dirty="0"/>
              <a:t>στην κορυφή ενός δέντρου, αλλά ξαφνικά ο φίλος του Tigger τον χρειάζεται. Υπάρχει ένα μεγάλο κλαδί κρέμεται προς τα </a:t>
            </a:r>
            <a:r>
              <a:rPr lang="el-GR" dirty="0" smtClean="0"/>
              <a:t>κάτω που Winnie </a:t>
            </a:r>
            <a:r>
              <a:rPr lang="el-GR" dirty="0"/>
              <a:t>μπορεί να χρησιμοποιήσει, αλλά πώς μπορεί να κατέβει με ασφάλεια, άνετα και όσο πιο γρήγορα γίνεται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dirty="0" smtClean="0"/>
              <a:t>Μπορείτε να τον βοηθήσετε;</a:t>
            </a:r>
            <a:endParaRPr lang="nl-BE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5103"/>
            <a:ext cx="3406223" cy="51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el-GR" b="1" dirty="0">
                <a:solidFill>
                  <a:srgbClr val="00B050"/>
                </a:solidFill>
              </a:rPr>
              <a:t>Διερευνητική δραστηριότητα</a:t>
            </a:r>
            <a:r>
              <a:rPr lang="nl-BE" b="1" dirty="0">
                <a:solidFill>
                  <a:srgbClr val="00B050"/>
                </a:solidFill>
              </a:rPr>
              <a:t>: </a:t>
            </a:r>
            <a:br>
              <a:rPr lang="nl-BE" b="1" dirty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Το </a:t>
            </a:r>
            <a:r>
              <a:rPr lang="el-GR" b="1" dirty="0">
                <a:solidFill>
                  <a:srgbClr val="00B050"/>
                </a:solidFill>
              </a:rPr>
              <a:t>πρόβλημα του </a:t>
            </a:r>
            <a:r>
              <a:rPr lang="nl-BE" b="1" dirty="0">
                <a:solidFill>
                  <a:srgbClr val="00B050"/>
                </a:solidFill>
              </a:rPr>
              <a:t>Winnie The Pooh</a:t>
            </a: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5"/>
            <a:ext cx="4822580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2 </a:t>
            </a:r>
            <a:r>
              <a:rPr lang="el-GR" dirty="0" smtClean="0"/>
              <a:t>διαφορετικές προσεγγίσεις</a:t>
            </a:r>
            <a:endParaRPr lang="nl-BE" dirty="0" smtClean="0"/>
          </a:p>
          <a:p>
            <a:r>
              <a:rPr lang="nl-BE" dirty="0" smtClean="0"/>
              <a:t>30’: </a:t>
            </a:r>
            <a:r>
              <a:rPr lang="el-GR" dirty="0" smtClean="0"/>
              <a:t>προσέγγιση </a:t>
            </a:r>
            <a:r>
              <a:rPr lang="nl-BE" dirty="0" smtClean="0"/>
              <a:t>1 </a:t>
            </a:r>
          </a:p>
          <a:p>
            <a:r>
              <a:rPr lang="nl-BE" dirty="0" smtClean="0"/>
              <a:t>30’: </a:t>
            </a:r>
            <a:r>
              <a:rPr lang="el-GR" dirty="0" smtClean="0"/>
              <a:t>προσέγγιση </a:t>
            </a:r>
            <a:r>
              <a:rPr lang="nl-BE" dirty="0" smtClean="0"/>
              <a:t>2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→ </a:t>
            </a:r>
            <a:r>
              <a:rPr lang="el-GR" dirty="0" smtClean="0"/>
              <a:t>Παρουσίαση του εκπαιδευτικού σχεδιασμού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103"/>
            <a:ext cx="3406223" cy="51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el-GR" b="1" dirty="0">
                <a:solidFill>
                  <a:srgbClr val="00B050"/>
                </a:solidFill>
              </a:rPr>
              <a:t>Διερευνητική δραστηριότητα: </a:t>
            </a:r>
            <a:br>
              <a:rPr lang="el-GR" b="1" dirty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Το </a:t>
            </a:r>
            <a:r>
              <a:rPr lang="el-GR" b="1" dirty="0">
                <a:solidFill>
                  <a:srgbClr val="00B050"/>
                </a:solidFill>
              </a:rPr>
              <a:t>πρόβλημα του Winnie The Pooh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4"/>
            <a:ext cx="4822580" cy="4794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Παρουσίαση του εκπαιδευτικού σχεδιασμού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Ποικιλία;</a:t>
            </a:r>
            <a:endParaRPr lang="en-GB" dirty="0" smtClean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Τι παρατηρείτε; Υπάρχουν μοτίβα;</a:t>
            </a:r>
            <a:r>
              <a:rPr lang="en-GB" dirty="0" smtClean="0"/>
              <a:t>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Επαναλάβατε τις δοκιμές; Τι παρατηρήσατε τότε;</a:t>
            </a:r>
            <a:endParaRPr lang="nl-BE" dirty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Άλλοι συνεισφέροντες ή απρόβλεπτοι παράγοντες;</a:t>
            </a:r>
            <a:endParaRPr lang="nl-BE" dirty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Πώς αξιολογήσατε τη διαδικασία;</a:t>
            </a:r>
            <a:endParaRPr lang="en-GB" dirty="0" smtClean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…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8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</a:t>
            </a:r>
            <a:r>
              <a:rPr lang="el-GR" b="1" dirty="0">
                <a:solidFill>
                  <a:srgbClr val="00B050"/>
                </a:solidFill>
              </a:rPr>
              <a:t>Διερευνητική δραστηριότητα: </a:t>
            </a:r>
            <a:br>
              <a:rPr lang="el-GR" b="1" dirty="0">
                <a:solidFill>
                  <a:srgbClr val="00B050"/>
                </a:solidFill>
              </a:rPr>
            </a:br>
            <a:r>
              <a:rPr lang="el-GR" b="1" dirty="0">
                <a:solidFill>
                  <a:srgbClr val="00B050"/>
                </a:solidFill>
              </a:rPr>
              <a:t>Το πρόβλημα του Winnie The Pooh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8" y="1825625"/>
            <a:ext cx="54512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Η επιστημονική γνώση ως υπόβαθρο</a:t>
            </a:r>
            <a:r>
              <a:rPr lang="nl-BE" sz="2600" dirty="0" smtClean="0"/>
              <a:t>:</a:t>
            </a:r>
          </a:p>
          <a:p>
            <a:pPr marL="0" indent="0">
              <a:buNone/>
            </a:pPr>
            <a:r>
              <a:rPr lang="nl-BE" sz="2600" dirty="0" smtClean="0"/>
              <a:t>to be observed - not to be explained</a:t>
            </a:r>
            <a:r>
              <a:rPr lang="el-GR" sz="2600" dirty="0" smtClean="0"/>
              <a:t> προς παρατήρηση – όχι προς εξήγηση</a:t>
            </a:r>
            <a:endParaRPr lang="nl-BE" sz="2600" dirty="0" smtClean="0"/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Τριβή</a:t>
            </a:r>
            <a:endParaRPr lang="nl-BE" dirty="0" smtClean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Κλίση του επιπέδου</a:t>
            </a:r>
            <a:endParaRPr lang="nl-BE" dirty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Μάζα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8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733</Words>
  <Application>Microsoft Office PowerPoint</Application>
  <PresentationFormat>Diavoorstelling (4:3)</PresentationFormat>
  <Paragraphs>114</Paragraphs>
  <Slides>22</Slides>
  <Notes>11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Wingdings</vt:lpstr>
      <vt:lpstr>Wingdings 2</vt:lpstr>
      <vt:lpstr>Kantoorthema</vt:lpstr>
      <vt:lpstr>Theme1</vt:lpstr>
      <vt:lpstr>Acrobat Document</vt:lpstr>
      <vt:lpstr>Εισαγωγικό Εργαστήριο  Προωθώντας τη δημιουργικότητα στις Φυσικές Επιστήμες στην προσχολική και πρώτη σχολική ηλικία  </vt:lpstr>
      <vt:lpstr>Καλωσήρθατε!</vt:lpstr>
      <vt:lpstr>Περιεχόμενα του εργαστηρίου</vt:lpstr>
      <vt:lpstr>1. Eισαγωγή στο έργο CEYS</vt:lpstr>
      <vt:lpstr>PowerPoint-presentatie</vt:lpstr>
      <vt:lpstr>2. Διερευνητική δραστηριότητα:  Το πρόβλημα του Winnie The Pooh</vt:lpstr>
      <vt:lpstr>2. Διερευνητική δραστηριότητα:  Το πρόβλημα του Winnie The Pooh</vt:lpstr>
      <vt:lpstr>2. Διερευνητική δραστηριότητα:  Το πρόβλημα του Winnie The Pooh</vt:lpstr>
      <vt:lpstr>2. Διερευνητική δραστηριότητα:  Το πρόβλημα του Winnie The Pooh </vt:lpstr>
      <vt:lpstr>3. Μετα-αναστοχασμός</vt:lpstr>
      <vt:lpstr>3. Μετα-αναστοχασμός</vt:lpstr>
      <vt:lpstr>PowerPoint-presentatie</vt:lpstr>
      <vt:lpstr>3. Μετα-αναστοχασμός</vt:lpstr>
      <vt:lpstr>3. Μετα-αναστοχασμός</vt:lpstr>
      <vt:lpstr>3. Μετα-αναστοχασμός</vt:lpstr>
      <vt:lpstr>4. Διδακτικός μετασχηματισμός για εφαρμογή στην τάξη</vt:lpstr>
      <vt:lpstr>4. Διδακτικός μετασχηματισμός για εφαρμογή στην τάξη</vt:lpstr>
      <vt:lpstr>4. Διδακτικός μετασχηματισμός για εφαρμογή στην τάξη</vt:lpstr>
      <vt:lpstr>5. Αναστοχασμός της επιμορφωτικής προσέγγισης</vt:lpstr>
      <vt:lpstr>6. Πρόσκληση συμμετοχής στη συνέχεια του έργου CEYS</vt:lpstr>
      <vt:lpstr>6. Πρόσκληση συμμετοχής στη συνέχεια του έργου CEYS</vt:lpstr>
      <vt:lpstr>Acknowledgements  Creativity in Early Years Science EDUCATION (2014-2017)  www.ceys-project.eu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CEYS – Induction workshop</dc:title>
  <dc:creator>jozesc</dc:creator>
  <cp:lastModifiedBy>Jozefien Schaffler</cp:lastModifiedBy>
  <cp:revision>50</cp:revision>
  <dcterms:created xsi:type="dcterms:W3CDTF">2014-12-10T20:28:08Z</dcterms:created>
  <dcterms:modified xsi:type="dcterms:W3CDTF">2017-11-13T15:40:08Z</dcterms:modified>
</cp:coreProperties>
</file>