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5"/>
  </p:notesMasterIdLst>
  <p:sldIdLst>
    <p:sldId id="256" r:id="rId3"/>
    <p:sldId id="261" r:id="rId4"/>
    <p:sldId id="260" r:id="rId5"/>
    <p:sldId id="271" r:id="rId6"/>
    <p:sldId id="262" r:id="rId7"/>
    <p:sldId id="272" r:id="rId8"/>
    <p:sldId id="273" r:id="rId9"/>
    <p:sldId id="274" r:id="rId10"/>
    <p:sldId id="288" r:id="rId11"/>
    <p:sldId id="283" r:id="rId12"/>
    <p:sldId id="284" r:id="rId13"/>
    <p:sldId id="280" r:id="rId14"/>
    <p:sldId id="279" r:id="rId15"/>
    <p:sldId id="289" r:id="rId16"/>
    <p:sldId id="290" r:id="rId17"/>
    <p:sldId id="276" r:id="rId18"/>
    <p:sldId id="281" r:id="rId19"/>
    <p:sldId id="282" r:id="rId20"/>
    <p:sldId id="277" r:id="rId21"/>
    <p:sldId id="278" r:id="rId22"/>
    <p:sldId id="285" r:id="rId23"/>
    <p:sldId id="291" r:id="rId24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a Merckx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009900"/>
    <a:srgbClr val="008000"/>
    <a:srgbClr val="3366CC"/>
    <a:srgbClr val="0066FF"/>
    <a:srgbClr val="006600"/>
    <a:srgbClr val="99CC00"/>
    <a:srgbClr val="FF505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0942" autoAdjust="0"/>
  </p:normalViewPr>
  <p:slideViewPr>
    <p:cSldViewPr snapToGrid="0">
      <p:cViewPr varScale="1">
        <p:scale>
          <a:sx n="42" d="100"/>
          <a:sy n="42" d="100"/>
        </p:scale>
        <p:origin x="66" y="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EA79A8-507F-4DB8-8D31-D3EA3E23421B}" type="doc">
      <dgm:prSet loTypeId="urn:microsoft.com/office/officeart/2005/8/layout/arrow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nl-BE"/>
        </a:p>
      </dgm:t>
    </dgm:pt>
    <dgm:pt modelId="{20E76562-97BA-4A2A-B857-F682A31F7E7B}">
      <dgm:prSet phldrT="[Tekst]"/>
      <dgm:spPr/>
      <dgm:t>
        <a:bodyPr/>
        <a:lstStyle/>
        <a:p>
          <a:r>
            <a:rPr lang="nl-BE" dirty="0" smtClean="0"/>
            <a:t>Approaches in the templates</a:t>
          </a:r>
          <a:endParaRPr lang="nl-BE" dirty="0"/>
        </a:p>
      </dgm:t>
    </dgm:pt>
    <dgm:pt modelId="{05F3BEDD-3423-4F6B-A128-551090A102CB}" type="parTrans" cxnId="{13D7CBBE-94EC-49CC-A706-FFAF79CDAEFC}">
      <dgm:prSet/>
      <dgm:spPr/>
      <dgm:t>
        <a:bodyPr/>
        <a:lstStyle/>
        <a:p>
          <a:endParaRPr lang="nl-BE"/>
        </a:p>
      </dgm:t>
    </dgm:pt>
    <dgm:pt modelId="{930412D1-8A2E-4A6B-8DF1-B513AF1C99B7}" type="sibTrans" cxnId="{13D7CBBE-94EC-49CC-A706-FFAF79CDAEFC}">
      <dgm:prSet/>
      <dgm:spPr/>
      <dgm:t>
        <a:bodyPr/>
        <a:lstStyle/>
        <a:p>
          <a:endParaRPr lang="nl-BE"/>
        </a:p>
      </dgm:t>
    </dgm:pt>
    <dgm:pt modelId="{372AE402-D0F1-419F-A5ED-9757A0127EE0}">
      <dgm:prSet phldrT="[Tekst]"/>
      <dgm:spPr/>
      <dgm:t>
        <a:bodyPr/>
        <a:lstStyle/>
        <a:p>
          <a:r>
            <a:rPr lang="nl-BE" dirty="0" smtClean="0"/>
            <a:t>Approaches in </a:t>
          </a:r>
          <a:r>
            <a:rPr lang="nl-BE" dirty="0" err="1" smtClean="0"/>
            <a:t>both</a:t>
          </a:r>
          <a:r>
            <a:rPr lang="nl-BE" dirty="0" smtClean="0"/>
            <a:t> </a:t>
          </a:r>
          <a:r>
            <a:rPr lang="nl-BE" dirty="0" err="1" smtClean="0"/>
            <a:t>inquiry</a:t>
          </a:r>
          <a:r>
            <a:rPr lang="nl-BE" dirty="0" smtClean="0"/>
            <a:t> </a:t>
          </a:r>
          <a:r>
            <a:rPr lang="nl-BE" dirty="0" err="1" smtClean="0"/>
            <a:t>activities</a:t>
          </a:r>
          <a:endParaRPr lang="nl-BE" dirty="0"/>
        </a:p>
      </dgm:t>
    </dgm:pt>
    <dgm:pt modelId="{73189D98-0E00-4FB1-A8D4-95C2FC5C7D20}" type="parTrans" cxnId="{6D9E7214-8436-41E0-947F-A04FAA473103}">
      <dgm:prSet/>
      <dgm:spPr/>
      <dgm:t>
        <a:bodyPr/>
        <a:lstStyle/>
        <a:p>
          <a:endParaRPr lang="nl-BE"/>
        </a:p>
      </dgm:t>
    </dgm:pt>
    <dgm:pt modelId="{EC355341-9F91-4724-A639-79DBB9C07252}" type="sibTrans" cxnId="{6D9E7214-8436-41E0-947F-A04FAA473103}">
      <dgm:prSet/>
      <dgm:spPr/>
      <dgm:t>
        <a:bodyPr/>
        <a:lstStyle/>
        <a:p>
          <a:endParaRPr lang="nl-BE"/>
        </a:p>
      </dgm:t>
    </dgm:pt>
    <dgm:pt modelId="{94152A5D-2D93-4784-9993-D3CBB6E3903F}" type="pres">
      <dgm:prSet presAssocID="{DCEA79A8-507F-4DB8-8D31-D3EA3E23421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5F988C5C-F561-412C-8640-80514BC56A45}" type="pres">
      <dgm:prSet presAssocID="{20E76562-97BA-4A2A-B857-F682A31F7E7B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FD3A3913-3D84-4720-AAD2-76BA1B7001AA}" type="pres">
      <dgm:prSet presAssocID="{372AE402-D0F1-419F-A5ED-9757A0127EE0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D79880BC-B000-420C-A01B-5BD6A4E80941}" type="presOf" srcId="{DCEA79A8-507F-4DB8-8D31-D3EA3E23421B}" destId="{94152A5D-2D93-4784-9993-D3CBB6E3903F}" srcOrd="0" destOrd="0" presId="urn:microsoft.com/office/officeart/2005/8/layout/arrow5"/>
    <dgm:cxn modelId="{13D7CBBE-94EC-49CC-A706-FFAF79CDAEFC}" srcId="{DCEA79A8-507F-4DB8-8D31-D3EA3E23421B}" destId="{20E76562-97BA-4A2A-B857-F682A31F7E7B}" srcOrd="0" destOrd="0" parTransId="{05F3BEDD-3423-4F6B-A128-551090A102CB}" sibTransId="{930412D1-8A2E-4A6B-8DF1-B513AF1C99B7}"/>
    <dgm:cxn modelId="{5A40E756-5AAE-411E-90C4-EDCBF5608136}" type="presOf" srcId="{20E76562-97BA-4A2A-B857-F682A31F7E7B}" destId="{5F988C5C-F561-412C-8640-80514BC56A45}" srcOrd="0" destOrd="0" presId="urn:microsoft.com/office/officeart/2005/8/layout/arrow5"/>
    <dgm:cxn modelId="{6D9E7214-8436-41E0-947F-A04FAA473103}" srcId="{DCEA79A8-507F-4DB8-8D31-D3EA3E23421B}" destId="{372AE402-D0F1-419F-A5ED-9757A0127EE0}" srcOrd="1" destOrd="0" parTransId="{73189D98-0E00-4FB1-A8D4-95C2FC5C7D20}" sibTransId="{EC355341-9F91-4724-A639-79DBB9C07252}"/>
    <dgm:cxn modelId="{2F34BF71-213D-48AA-8B05-7884D4FC1B95}" type="presOf" srcId="{372AE402-D0F1-419F-A5ED-9757A0127EE0}" destId="{FD3A3913-3D84-4720-AAD2-76BA1B7001AA}" srcOrd="0" destOrd="0" presId="urn:microsoft.com/office/officeart/2005/8/layout/arrow5"/>
    <dgm:cxn modelId="{44E3D39C-85DE-4F4D-A529-E024542F231A}" type="presParOf" srcId="{94152A5D-2D93-4784-9993-D3CBB6E3903F}" destId="{5F988C5C-F561-412C-8640-80514BC56A45}" srcOrd="0" destOrd="0" presId="urn:microsoft.com/office/officeart/2005/8/layout/arrow5"/>
    <dgm:cxn modelId="{A0A8883E-7BCD-4B54-9AD7-6BFD7CD1959F}" type="presParOf" srcId="{94152A5D-2D93-4784-9993-D3CBB6E3903F}" destId="{FD3A3913-3D84-4720-AAD2-76BA1B7001AA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33F10-65F7-43E4-956D-CFD08B22406E}" type="datetimeFigureOut">
              <a:rPr lang="nl-BE" smtClean="0"/>
              <a:pPr/>
              <a:t>10/11/2017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5098B-2C0E-4FC7-88C8-090D3FA4200A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2712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098B-2C0E-4FC7-88C8-090D3FA4200A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298443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 err="1" smtClean="0"/>
              <a:t>Compare</a:t>
            </a:r>
            <a:r>
              <a:rPr lang="nl-BE" dirty="0" smtClean="0"/>
              <a:t> the approaches in the </a:t>
            </a:r>
            <a:r>
              <a:rPr lang="nl-BE" dirty="0" err="1" smtClean="0"/>
              <a:t>examples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the approaches in </a:t>
            </a:r>
            <a:r>
              <a:rPr lang="nl-BE" dirty="0" err="1" smtClean="0"/>
              <a:t>both</a:t>
            </a:r>
            <a:r>
              <a:rPr lang="nl-BE" dirty="0" smtClean="0"/>
              <a:t> </a:t>
            </a:r>
            <a:r>
              <a:rPr lang="nl-BE" dirty="0" err="1" smtClean="0"/>
              <a:t>inquiry</a:t>
            </a:r>
            <a:r>
              <a:rPr lang="nl-BE" dirty="0" smtClean="0"/>
              <a:t> </a:t>
            </a:r>
            <a:r>
              <a:rPr lang="nl-BE" dirty="0" err="1" smtClean="0"/>
              <a:t>activities</a:t>
            </a:r>
            <a:endParaRPr lang="nl-BE" dirty="0" smtClean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098B-2C0E-4FC7-88C8-090D3FA4200A}" type="slidenum">
              <a:rPr lang="nl-BE" smtClean="0"/>
              <a:pPr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54802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098B-2C0E-4FC7-88C8-090D3FA4200A}" type="slidenum">
              <a:rPr lang="nl-BE" smtClean="0"/>
              <a:pPr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19439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(assistant) facilitator welcomes the participants. Their names are noted, the participants sign the attendance list, and they get a name sticker marked with a coloured dot:</a:t>
            </a:r>
            <a:endParaRPr lang="nl-B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Red: preschool teacher</a:t>
            </a:r>
            <a:endParaRPr lang="nl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Blue: early primary school teacher</a:t>
            </a:r>
            <a:endParaRPr lang="nl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Yellow: school staff member</a:t>
            </a:r>
            <a:r>
              <a:rPr lang="nl-BE" b="0" dirty="0" smtClean="0">
                <a:effectLst/>
              </a:rPr>
              <a:t> </a:t>
            </a:r>
            <a:endParaRPr lang="nl-BE" b="0" dirty="0" smtClean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098B-2C0E-4FC7-88C8-090D3FA4200A}" type="slidenum">
              <a:rPr lang="nl-BE" smtClean="0"/>
              <a:pPr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92103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098B-2C0E-4FC7-88C8-090D3FA4200A}" type="slidenum">
              <a:rPr lang="nl-BE" smtClean="0"/>
              <a:pPr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63836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098B-2C0E-4FC7-88C8-090D3FA4200A}" type="slidenum">
              <a:rPr lang="nl-BE" smtClean="0"/>
              <a:pPr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3966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098B-2C0E-4FC7-88C8-090D3FA4200A}" type="slidenum">
              <a:rPr lang="nl-BE" smtClean="0"/>
              <a:pPr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77888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098B-2C0E-4FC7-88C8-090D3FA4200A}" type="slidenum">
              <a:rPr lang="nl-BE" smtClean="0"/>
              <a:pPr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2174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098B-2C0E-4FC7-88C8-090D3FA4200A}" type="slidenum">
              <a:rPr lang="nl-BE" smtClean="0"/>
              <a:pPr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66254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098B-2C0E-4FC7-88C8-090D3FA4200A}" type="slidenum">
              <a:rPr lang="nl-BE" smtClean="0"/>
              <a:pPr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74431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098B-2C0E-4FC7-88C8-090D3FA4200A}" type="slidenum">
              <a:rPr lang="nl-BE" smtClean="0"/>
              <a:pPr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91847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D166-A7DD-449E-ACA9-8B2E086BB4C7}" type="datetimeFigureOut">
              <a:rPr lang="nl-BE" smtClean="0"/>
              <a:pPr/>
              <a:t>10/11/2017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D016-29A1-4210-8BF6-93BBA1CD2115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28923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D166-A7DD-449E-ACA9-8B2E086BB4C7}" type="datetimeFigureOut">
              <a:rPr lang="nl-BE" smtClean="0"/>
              <a:pPr/>
              <a:t>10/11/2017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D016-29A1-4210-8BF6-93BBA1CD2115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62408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D166-A7DD-449E-ACA9-8B2E086BB4C7}" type="datetimeFigureOut">
              <a:rPr lang="nl-BE" smtClean="0"/>
              <a:pPr/>
              <a:t>10/11/2017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D016-29A1-4210-8BF6-93BBA1CD2115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46611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330B0-1B19-4EA5-9236-D5D55E5F48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54" y="6093296"/>
            <a:ext cx="226940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9828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639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06509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6490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752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773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543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176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497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034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D166-A7DD-449E-ACA9-8B2E086BB4C7}" type="datetimeFigureOut">
              <a:rPr lang="nl-BE" smtClean="0"/>
              <a:pPr/>
              <a:t>10/11/2017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D016-29A1-4210-8BF6-93BBA1CD2115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972548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884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729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5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D166-A7DD-449E-ACA9-8B2E086BB4C7}" type="datetimeFigureOut">
              <a:rPr lang="nl-BE" smtClean="0"/>
              <a:pPr/>
              <a:t>10/11/2017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D016-29A1-4210-8BF6-93BBA1CD2115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77462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D166-A7DD-449E-ACA9-8B2E086BB4C7}" type="datetimeFigureOut">
              <a:rPr lang="nl-BE" smtClean="0"/>
              <a:pPr/>
              <a:t>10/11/2017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D016-29A1-4210-8BF6-93BBA1CD2115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41067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D166-A7DD-449E-ACA9-8B2E086BB4C7}" type="datetimeFigureOut">
              <a:rPr lang="nl-BE" smtClean="0"/>
              <a:pPr/>
              <a:t>10/11/2017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D016-29A1-4210-8BF6-93BBA1CD2115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88898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D166-A7DD-449E-ACA9-8B2E086BB4C7}" type="datetimeFigureOut">
              <a:rPr lang="nl-BE" smtClean="0"/>
              <a:pPr/>
              <a:t>10/11/2017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D016-29A1-4210-8BF6-93BBA1CD2115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18313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D166-A7DD-449E-ACA9-8B2E086BB4C7}" type="datetimeFigureOut">
              <a:rPr lang="nl-BE" smtClean="0"/>
              <a:pPr/>
              <a:t>10/11/2017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D016-29A1-4210-8BF6-93BBA1CD2115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6935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D166-A7DD-449E-ACA9-8B2E086BB4C7}" type="datetimeFigureOut">
              <a:rPr lang="nl-BE" smtClean="0"/>
              <a:pPr/>
              <a:t>10/11/2017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D016-29A1-4210-8BF6-93BBA1CD2115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4248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1D166-A7DD-449E-ACA9-8B2E086BB4C7}" type="datetimeFigureOut">
              <a:rPr lang="nl-BE" smtClean="0"/>
              <a:pPr/>
              <a:t>10/11/2017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D016-29A1-4210-8BF6-93BBA1CD2115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13514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1.v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1D166-A7DD-449E-ACA9-8B2E086BB4C7}" type="datetimeFigureOut">
              <a:rPr lang="nl-BE" smtClean="0"/>
              <a:pPr/>
              <a:t>10/11/2017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FD016-29A1-4210-8BF6-93BBA1CD2115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4447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91880" y="274638"/>
            <a:ext cx="5194920" cy="1282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44825"/>
            <a:ext cx="8219256" cy="4032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>
              <a:solidFill>
                <a:prstClr val="black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0" y="0"/>
          <a:ext cx="3338650" cy="1844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14" imgW="5398560" imgH="3594960" progId="AcroExch.Document.11">
                  <p:embed/>
                </p:oleObj>
              </mc:Choice>
              <mc:Fallback>
                <p:oleObj name="Acrobat Document" r:id="rId14" imgW="5398560" imgH="3594960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3338650" cy="18448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093296"/>
            <a:ext cx="226940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502" y="6132673"/>
            <a:ext cx="576064" cy="53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0392" y="6234769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330B0-1B19-4EA5-9236-D5D55E5F48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7" name="Picture 13" descr="C:\Users\fani\Desktop\Disclaimer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375" y="6148988"/>
            <a:ext cx="4632951" cy="53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648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creative-little-scientists.eu/content/deliverabl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ys-project.eu/" TargetMode="External"/><Relationship Id="rId2" Type="http://schemas.openxmlformats.org/officeDocument/2006/relationships/hyperlink" Target="http://creativecommons.org/licenses/by-nc-nd/4.0/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4079572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nl-BE" b="1" dirty="0" smtClean="0">
                <a:solidFill>
                  <a:srgbClr val="FF5050"/>
                </a:solidFill>
              </a:rPr>
              <a:t>Atelier introductiv </a:t>
            </a:r>
            <a:br>
              <a:rPr lang="nl-BE" b="1" dirty="0" smtClean="0">
                <a:solidFill>
                  <a:srgbClr val="FF5050"/>
                </a:solidFill>
              </a:rPr>
            </a:br>
            <a:r>
              <a:rPr lang="nl-BE" sz="3100" b="1" dirty="0" smtClean="0">
                <a:solidFill>
                  <a:srgbClr val="006600"/>
                </a:solidFill>
              </a:rPr>
              <a:t/>
            </a:r>
            <a:br>
              <a:rPr lang="nl-BE" sz="3100" b="1" dirty="0" smtClean="0">
                <a:solidFill>
                  <a:srgbClr val="006600"/>
                </a:solidFill>
              </a:rPr>
            </a:br>
            <a:r>
              <a:rPr lang="nl-BE" sz="2200" dirty="0" smtClean="0">
                <a:solidFill>
                  <a:srgbClr val="008000"/>
                </a:solidFill>
              </a:rPr>
              <a:t>Promovarea </a:t>
            </a:r>
            <a:r>
              <a:rPr lang="en-US" sz="2200" dirty="0" err="1" smtClean="0">
                <a:solidFill>
                  <a:srgbClr val="008000"/>
                </a:solidFill>
              </a:rPr>
              <a:t>creativitatii</a:t>
            </a:r>
            <a:r>
              <a:rPr lang="en-US" sz="2200" dirty="0" smtClean="0">
                <a:solidFill>
                  <a:srgbClr val="008000"/>
                </a:solidFill>
              </a:rPr>
              <a:t> in </a:t>
            </a:r>
            <a:r>
              <a:rPr lang="en-US" sz="2200" dirty="0" err="1" smtClean="0">
                <a:solidFill>
                  <a:srgbClr val="008000"/>
                </a:solidFill>
              </a:rPr>
              <a:t>predarea</a:t>
            </a:r>
            <a:r>
              <a:rPr lang="en-US" sz="2200" dirty="0" smtClean="0">
                <a:solidFill>
                  <a:srgbClr val="008000"/>
                </a:solidFill>
              </a:rPr>
              <a:t> </a:t>
            </a:r>
            <a:r>
              <a:rPr lang="en-US" sz="2200" dirty="0" err="1" smtClean="0">
                <a:solidFill>
                  <a:srgbClr val="008000"/>
                </a:solidFill>
              </a:rPr>
              <a:t>stiintelor</a:t>
            </a:r>
            <a:r>
              <a:rPr lang="en-US" sz="2200" dirty="0" smtClean="0">
                <a:solidFill>
                  <a:srgbClr val="008000"/>
                </a:solidFill>
              </a:rPr>
              <a:t>, in </a:t>
            </a:r>
            <a:r>
              <a:rPr lang="en-US" sz="2200" dirty="0" err="1" smtClean="0">
                <a:solidFill>
                  <a:srgbClr val="008000"/>
                </a:solidFill>
              </a:rPr>
              <a:t>educatia</a:t>
            </a:r>
            <a:r>
              <a:rPr lang="en-US" sz="2200" dirty="0" smtClean="0">
                <a:solidFill>
                  <a:srgbClr val="008000"/>
                </a:solidFill>
              </a:rPr>
              <a:t> </a:t>
            </a:r>
            <a:r>
              <a:rPr lang="en-US" sz="2200" dirty="0" err="1" smtClean="0">
                <a:solidFill>
                  <a:srgbClr val="008000"/>
                </a:solidFill>
              </a:rPr>
              <a:t>timpurie</a:t>
            </a:r>
            <a:r>
              <a:rPr lang="en-US" sz="2200" dirty="0" smtClean="0">
                <a:solidFill>
                  <a:srgbClr val="008000"/>
                </a:solidFill>
              </a:rPr>
              <a:t> </a:t>
            </a:r>
            <a:r>
              <a:rPr lang="en-US" sz="2200" dirty="0" err="1" smtClean="0">
                <a:solidFill>
                  <a:srgbClr val="008000"/>
                </a:solidFill>
              </a:rPr>
              <a:t>Descoperirea</a:t>
            </a:r>
            <a:r>
              <a:rPr lang="en-US" sz="2200" dirty="0" smtClean="0">
                <a:solidFill>
                  <a:srgbClr val="008000"/>
                </a:solidFill>
              </a:rPr>
              <a:t> </a:t>
            </a:r>
            <a:r>
              <a:rPr lang="en-US" sz="2200" dirty="0" err="1" smtClean="0">
                <a:solidFill>
                  <a:srgbClr val="008000"/>
                </a:solidFill>
              </a:rPr>
              <a:t>utilizarii</a:t>
            </a:r>
            <a:r>
              <a:rPr lang="en-US" sz="2200" dirty="0" smtClean="0">
                <a:solidFill>
                  <a:srgbClr val="008000"/>
                </a:solidFill>
              </a:rPr>
              <a:t> </a:t>
            </a:r>
            <a:r>
              <a:rPr lang="en-US" sz="2200" dirty="0" err="1" smtClean="0">
                <a:solidFill>
                  <a:srgbClr val="008000"/>
                </a:solidFill>
              </a:rPr>
              <a:t>abordarii</a:t>
            </a:r>
            <a:r>
              <a:rPr lang="en-US" sz="2200" dirty="0" smtClean="0">
                <a:solidFill>
                  <a:srgbClr val="008000"/>
                </a:solidFill>
              </a:rPr>
              <a:t> creative </a:t>
            </a:r>
            <a:r>
              <a:rPr lang="en-US" sz="2200" dirty="0" err="1" smtClean="0">
                <a:solidFill>
                  <a:srgbClr val="008000"/>
                </a:solidFill>
              </a:rPr>
              <a:t>si</a:t>
            </a:r>
            <a:r>
              <a:rPr lang="en-US" sz="2200" dirty="0" smtClean="0">
                <a:solidFill>
                  <a:srgbClr val="008000"/>
                </a:solidFill>
              </a:rPr>
              <a:t> a </a:t>
            </a:r>
            <a:r>
              <a:rPr lang="en-US" sz="2200" dirty="0" err="1" smtClean="0">
                <a:solidFill>
                  <a:srgbClr val="008000"/>
                </a:solidFill>
              </a:rPr>
              <a:t>investigarii</a:t>
            </a:r>
            <a:r>
              <a:rPr lang="en-US" sz="2200" dirty="0" smtClean="0">
                <a:solidFill>
                  <a:srgbClr val="008000"/>
                </a:solidFill>
              </a:rPr>
              <a:t> </a:t>
            </a:r>
            <a:br>
              <a:rPr lang="en-US" sz="2200" dirty="0" smtClean="0">
                <a:solidFill>
                  <a:srgbClr val="008000"/>
                </a:solidFill>
              </a:rPr>
            </a:br>
            <a:r>
              <a:rPr lang="en-US" sz="2200" dirty="0" err="1" smtClean="0">
                <a:solidFill>
                  <a:srgbClr val="008000"/>
                </a:solidFill>
              </a:rPr>
              <a:t>stiintifice</a:t>
            </a:r>
            <a:r>
              <a:rPr lang="en-US" sz="2200" dirty="0" smtClean="0">
                <a:solidFill>
                  <a:srgbClr val="008000"/>
                </a:solidFill>
              </a:rPr>
              <a:t> in </a:t>
            </a:r>
            <a:r>
              <a:rPr lang="en-US" sz="2200" dirty="0" err="1" smtClean="0">
                <a:solidFill>
                  <a:srgbClr val="008000"/>
                </a:solidFill>
              </a:rPr>
              <a:t>educatia</a:t>
            </a:r>
            <a:r>
              <a:rPr lang="en-US" sz="2200" dirty="0" smtClean="0">
                <a:solidFill>
                  <a:srgbClr val="008000"/>
                </a:solidFill>
              </a:rPr>
              <a:t> </a:t>
            </a:r>
            <a:r>
              <a:rPr lang="en-US" sz="2200" dirty="0" err="1" smtClean="0">
                <a:solidFill>
                  <a:srgbClr val="008000"/>
                </a:solidFill>
              </a:rPr>
              <a:t>stiintifica</a:t>
            </a:r>
            <a:r>
              <a:rPr lang="vi-VN" sz="2200" dirty="0" smtClean="0">
                <a:solidFill>
                  <a:srgbClr val="008000"/>
                </a:solidFill>
              </a:rPr>
              <a:t> </a:t>
            </a:r>
            <a:r>
              <a:rPr lang="nl-BE" sz="2200" dirty="0" smtClean="0">
                <a:solidFill>
                  <a:srgbClr val="006600"/>
                </a:solidFill>
              </a:rPr>
              <a:t/>
            </a:r>
            <a:br>
              <a:rPr lang="nl-BE" sz="2200" dirty="0" smtClean="0">
                <a:solidFill>
                  <a:srgbClr val="006600"/>
                </a:solidFill>
              </a:rPr>
            </a:br>
            <a:r>
              <a:rPr lang="nl-BE" sz="2200" dirty="0"/>
              <a:t/>
            </a:r>
            <a:br>
              <a:rPr lang="nl-BE" sz="2200" dirty="0"/>
            </a:br>
            <a:endParaRPr lang="nl-BE" sz="2200" dirty="0"/>
          </a:p>
        </p:txBody>
      </p:sp>
      <p:pic>
        <p:nvPicPr>
          <p:cNvPr id="4" name="Afbeelding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287" y="428017"/>
            <a:ext cx="4607425" cy="33986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496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>
                <a:solidFill>
                  <a:srgbClr val="00B050"/>
                </a:solidFill>
              </a:rPr>
              <a:t>3. </a:t>
            </a:r>
            <a:r>
              <a:rPr lang="nl-BE" b="1" dirty="0" smtClean="0">
                <a:solidFill>
                  <a:srgbClr val="00B050"/>
                </a:solidFill>
              </a:rPr>
              <a:t>Metareflectie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825625"/>
            <a:ext cx="4574721" cy="4351338"/>
          </a:xfrm>
        </p:spPr>
        <p:txBody>
          <a:bodyPr>
            <a:normAutofit/>
          </a:bodyPr>
          <a:lstStyle/>
          <a:p>
            <a:pPr marL="285750" indent="-285750"/>
            <a:r>
              <a:rPr lang="nl-BE" dirty="0" smtClean="0"/>
              <a:t>Cum v-ati simtit pe durata activitatii?</a:t>
            </a:r>
          </a:p>
          <a:p>
            <a:pPr marL="285750" indent="-285750"/>
            <a:r>
              <a:rPr lang="nl-BE" dirty="0" smtClean="0"/>
              <a:t>Cum a fost provocata creativitatea d-voastra (sau nu a fost provocata)?</a:t>
            </a:r>
            <a:endParaRPr lang="nl-BE" dirty="0"/>
          </a:p>
          <a:p>
            <a:pPr marL="285750" indent="-285750"/>
            <a:r>
              <a:rPr lang="nl-BE" dirty="0" smtClean="0"/>
              <a:t>Ce v-a stimulat ca sa investigati?</a:t>
            </a:r>
            <a:endParaRPr lang="nl-BE" dirty="0"/>
          </a:p>
          <a:p>
            <a:r>
              <a:rPr lang="nl-BE" dirty="0" smtClean="0"/>
              <a:t>Ce ordine a abordarii preferati?</a:t>
            </a:r>
          </a:p>
        </p:txBody>
      </p:sp>
      <p:pic>
        <p:nvPicPr>
          <p:cNvPr id="4" name="Tijdelijke aanduiding voor inhoud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015" y="1690690"/>
            <a:ext cx="3875585" cy="3229654"/>
          </a:xfrm>
          <a:prstGeom prst="rect">
            <a:avLst/>
          </a:prstGeom>
        </p:spPr>
      </p:pic>
      <p:pic>
        <p:nvPicPr>
          <p:cNvPr id="5" name="Afbeelding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379" y="5486400"/>
            <a:ext cx="1906621" cy="1358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894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>
                <a:solidFill>
                  <a:srgbClr val="00B050"/>
                </a:solidFill>
              </a:rPr>
              <a:t>3. Metareflectie</a:t>
            </a:r>
            <a:endParaRPr lang="nl-BE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Care sunt principalele caracteristici ale investigatiei stiintifice deschise si dirijate?</a:t>
            </a:r>
            <a:endParaRPr lang="nl-BE" dirty="0"/>
          </a:p>
          <a:p>
            <a:r>
              <a:rPr lang="nl-BE" dirty="0" smtClean="0"/>
              <a:t>Rolul profesorului in diferite abordari</a:t>
            </a:r>
            <a:endParaRPr lang="nl-BE" dirty="0"/>
          </a:p>
        </p:txBody>
      </p:sp>
      <p:pic>
        <p:nvPicPr>
          <p:cNvPr id="2050" name="Picture 2" descr="http://www.rmcdocs.com/images/DiscussionFor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80" y="3320975"/>
            <a:ext cx="4897420" cy="353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42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379" y="5486400"/>
            <a:ext cx="1906621" cy="135874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98174" y="6165774"/>
            <a:ext cx="6939205" cy="67071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1600" dirty="0"/>
              <a:t>Essential features of classroom inquiry and their variations </a:t>
            </a:r>
            <a:br>
              <a:rPr lang="en-GB" sz="1600" dirty="0"/>
            </a:br>
            <a:r>
              <a:rPr lang="en-GB" sz="1600" dirty="0"/>
              <a:t>(</a:t>
            </a:r>
            <a:r>
              <a:rPr lang="en-US" sz="1600" dirty="0"/>
              <a:t>Barrow, L. H. 2010. Encouraging creativity with scientific inquiry. Creative Education,1(1),p3. </a:t>
            </a:r>
            <a:endParaRPr lang="nl-BE" sz="1600" dirty="0"/>
          </a:p>
          <a:p>
            <a:endParaRPr lang="nl-BE" dirty="0"/>
          </a:p>
        </p:txBody>
      </p:sp>
      <p:pic>
        <p:nvPicPr>
          <p:cNvPr id="5" name="Afbeelding 4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458" y="-26232"/>
            <a:ext cx="6882493" cy="61920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5776327" y="4080187"/>
            <a:ext cx="3175168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2000" dirty="0" smtClean="0"/>
              <a:t>Unde plasati cele doua abordari? </a:t>
            </a: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170274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>
                <a:solidFill>
                  <a:srgbClr val="00B050"/>
                </a:solidFill>
              </a:rPr>
              <a:t>3. Metareflectie</a:t>
            </a:r>
            <a:endParaRPr lang="nl-BE" b="1" dirty="0">
              <a:solidFill>
                <a:srgbClr val="00B05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Caracteristicile abordarii deschise si a celei structurate</a:t>
            </a:r>
          </a:p>
          <a:p>
            <a:r>
              <a:rPr lang="nl-BE" dirty="0" smtClean="0"/>
              <a:t>Diferitele tipuri de investigare stiintifica au un impact diferit asupra oportunitatilor de dezvoltare a creativitatii? </a:t>
            </a:r>
          </a:p>
          <a:p>
            <a:endParaRPr lang="nl-BE" dirty="0"/>
          </a:p>
        </p:txBody>
      </p:sp>
      <p:pic>
        <p:nvPicPr>
          <p:cNvPr id="4" name="Afbeelding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379" y="5486400"/>
            <a:ext cx="1906621" cy="1358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753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>
                <a:solidFill>
                  <a:srgbClr val="00B050"/>
                </a:solidFill>
              </a:rPr>
              <a:t>3. Metareflectie</a:t>
            </a:r>
            <a:endParaRPr lang="nl-BE" b="1" dirty="0">
              <a:solidFill>
                <a:srgbClr val="00B05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BE" sz="2600" dirty="0" smtClean="0"/>
              <a:t>Sinergia dintre investigarea stiintifica si dezvoltarea creativitatii</a:t>
            </a:r>
          </a:p>
          <a:p>
            <a:pPr marL="0" indent="0">
              <a:buNone/>
            </a:pPr>
            <a:endParaRPr lang="nl-BE" sz="2600" dirty="0" smtClean="0"/>
          </a:p>
          <a:p>
            <a:r>
              <a:rPr lang="nl-BE" dirty="0" smtClean="0"/>
              <a:t>Jocul si explorarea</a:t>
            </a:r>
          </a:p>
          <a:p>
            <a:r>
              <a:rPr lang="nl-BE" dirty="0" smtClean="0"/>
              <a:t>Motivarea si participarea afectiva</a:t>
            </a:r>
          </a:p>
          <a:p>
            <a:r>
              <a:rPr lang="nl-BE" dirty="0" smtClean="0"/>
              <a:t>Dialogul si colaborarea</a:t>
            </a:r>
          </a:p>
          <a:p>
            <a:r>
              <a:rPr lang="nl-BE" dirty="0" smtClean="0"/>
              <a:t>Rezolvarea de probleme si implicarea copiilor</a:t>
            </a:r>
          </a:p>
          <a:p>
            <a:r>
              <a:rPr lang="nl-BE" dirty="0" smtClean="0"/>
              <a:t>Formularea de intrebari si curiozitatea</a:t>
            </a:r>
          </a:p>
          <a:p>
            <a:r>
              <a:rPr lang="nl-BE" dirty="0" smtClean="0"/>
              <a:t>Reflectia si abordarea rationala</a:t>
            </a:r>
          </a:p>
          <a:p>
            <a:r>
              <a:rPr lang="nl-BE" dirty="0" smtClean="0"/>
              <a:t>Suport din partea profesorului si implicarea acestuia</a:t>
            </a:r>
          </a:p>
          <a:p>
            <a:r>
              <a:rPr lang="nl-BE" dirty="0" smtClean="0"/>
              <a:t>Evaluarea pentru invatare</a:t>
            </a:r>
          </a:p>
          <a:p>
            <a:endParaRPr lang="nl-BE" dirty="0"/>
          </a:p>
        </p:txBody>
      </p:sp>
      <p:pic>
        <p:nvPicPr>
          <p:cNvPr id="4" name="Afbeelding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379" y="5486400"/>
            <a:ext cx="1906621" cy="1358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563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>
                <a:solidFill>
                  <a:srgbClr val="00B050"/>
                </a:solidFill>
              </a:rPr>
              <a:t>3. Metareflectie</a:t>
            </a:r>
            <a:endParaRPr lang="nl-BE" b="1" dirty="0">
              <a:solidFill>
                <a:srgbClr val="00B05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/>
              <a:t>Natura stiintei?</a:t>
            </a:r>
          </a:p>
          <a:p>
            <a:endParaRPr lang="nl-BE" dirty="0"/>
          </a:p>
        </p:txBody>
      </p:sp>
      <p:pic>
        <p:nvPicPr>
          <p:cNvPr id="4" name="Afbeelding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379" y="5486400"/>
            <a:ext cx="1906621" cy="1358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images.clipartpanda.com/scientist-clipart-girl-scientist-with-clipboard-1q9k6s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259" y="1829576"/>
            <a:ext cx="3141611" cy="434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56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b="1" dirty="0" smtClean="0">
                <a:solidFill>
                  <a:srgbClr val="00B050"/>
                </a:solidFill>
              </a:rPr>
              <a:t>4. Aplcarea practica la clasa</a:t>
            </a:r>
            <a:endParaRPr lang="nl-BE" b="1" dirty="0">
              <a:solidFill>
                <a:srgbClr val="00B05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Modele</a:t>
            </a:r>
            <a:r>
              <a:rPr lang="en-GB" dirty="0" smtClean="0"/>
              <a:t> de </a:t>
            </a:r>
            <a:r>
              <a:rPr lang="en-GB" dirty="0" err="1" smtClean="0"/>
              <a:t>activitati</a:t>
            </a:r>
            <a:r>
              <a:rPr lang="en-GB" dirty="0" smtClean="0"/>
              <a:t> din Creative </a:t>
            </a:r>
            <a:r>
              <a:rPr lang="en-GB" dirty="0"/>
              <a:t>little </a:t>
            </a:r>
            <a:r>
              <a:rPr lang="en-GB" dirty="0" smtClean="0"/>
              <a:t>scientists: </a:t>
            </a:r>
            <a:r>
              <a:rPr lang="nl-BE" dirty="0" smtClean="0">
                <a:hlinkClick r:id="rId2"/>
              </a:rPr>
              <a:t>http</a:t>
            </a:r>
            <a:r>
              <a:rPr lang="nl-BE" dirty="0">
                <a:hlinkClick r:id="rId2"/>
              </a:rPr>
              <a:t>://www.creative-little-scientists.eu/content/deliverables</a:t>
            </a:r>
            <a:endParaRPr lang="nl-BE" dirty="0"/>
          </a:p>
          <a:p>
            <a:pPr marL="0" indent="0">
              <a:buNone/>
            </a:pPr>
            <a:endParaRPr lang="en-GB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Se </a:t>
            </a:r>
            <a:r>
              <a:rPr lang="en-GB" dirty="0" err="1" smtClean="0">
                <a:solidFill>
                  <a:srgbClr val="FF0000"/>
                </a:solidFill>
              </a:rPr>
              <a:t>discuta</a:t>
            </a:r>
            <a:r>
              <a:rPr lang="en-GB" dirty="0" smtClean="0">
                <a:solidFill>
                  <a:srgbClr val="FF0000"/>
                </a:solidFill>
              </a:rPr>
              <a:t> 3 </a:t>
            </a:r>
            <a:r>
              <a:rPr lang="en-GB" dirty="0" err="1" smtClean="0">
                <a:solidFill>
                  <a:srgbClr val="FF0000"/>
                </a:solidFill>
              </a:rPr>
              <a:t>episoade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privind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activitati</a:t>
            </a:r>
            <a:r>
              <a:rPr lang="en-GB" dirty="0" smtClean="0">
                <a:solidFill>
                  <a:srgbClr val="FF0000"/>
                </a:solidFill>
              </a:rPr>
              <a:t> de </a:t>
            </a:r>
            <a:r>
              <a:rPr lang="en-GB" dirty="0" err="1" smtClean="0">
                <a:solidFill>
                  <a:srgbClr val="FF0000"/>
                </a:solidFill>
              </a:rPr>
              <a:t>investigare</a:t>
            </a:r>
            <a:r>
              <a:rPr lang="en-GB" dirty="0" smtClean="0">
                <a:solidFill>
                  <a:srgbClr val="FF0000"/>
                </a:solidFill>
              </a:rPr>
              <a:t> (</a:t>
            </a:r>
            <a:r>
              <a:rPr lang="en-GB" dirty="0">
                <a:solidFill>
                  <a:srgbClr val="FF0000"/>
                </a:solidFill>
              </a:rPr>
              <a:t>CLS D5.3 </a:t>
            </a:r>
            <a:r>
              <a:rPr lang="en-GB" dirty="0" err="1" smtClean="0">
                <a:solidFill>
                  <a:srgbClr val="FF0000"/>
                </a:solidFill>
              </a:rPr>
              <a:t>sugestie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4 p. 65</a:t>
            </a:r>
            <a:r>
              <a:rPr lang="en-GB" dirty="0" smtClean="0">
                <a:solidFill>
                  <a:srgbClr val="FF0000"/>
                </a:solidFill>
              </a:rPr>
              <a:t>)</a:t>
            </a:r>
            <a:endParaRPr lang="nl-BE" dirty="0"/>
          </a:p>
        </p:txBody>
      </p:sp>
      <p:pic>
        <p:nvPicPr>
          <p:cNvPr id="4" name="Afbeelding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379" y="5486400"/>
            <a:ext cx="1906621" cy="1358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l="45859"/>
          <a:stretch/>
        </p:blipFill>
        <p:spPr bwMode="auto">
          <a:xfrm>
            <a:off x="3297068" y="5361384"/>
            <a:ext cx="3551349" cy="1496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091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b="1" dirty="0" smtClean="0">
                <a:solidFill>
                  <a:srgbClr val="00B050"/>
                </a:solidFill>
              </a:rPr>
              <a:t>4. Aplicarea practica la clasa</a:t>
            </a:r>
            <a:endParaRPr lang="nl-BE" b="1" dirty="0">
              <a:solidFill>
                <a:srgbClr val="00B050"/>
              </a:solidFill>
            </a:endParaRPr>
          </a:p>
        </p:txBody>
      </p:sp>
      <p:graphicFrame>
        <p:nvGraphicFramePr>
          <p:cNvPr id="8" name="Tijdelijke aanduiding voor inhoud 7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759375981"/>
              </p:ext>
            </p:extLst>
          </p:nvPr>
        </p:nvGraphicFramePr>
        <p:xfrm>
          <a:off x="1248508" y="2162909"/>
          <a:ext cx="6270225" cy="3323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Afbeelding 3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379" y="5486400"/>
            <a:ext cx="1906621" cy="13587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381760" y="3302000"/>
            <a:ext cx="2275840" cy="923330"/>
          </a:xfrm>
          <a:prstGeom prst="rect">
            <a:avLst/>
          </a:prstGeom>
          <a:solidFill>
            <a:srgbClr val="3366CC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Modalitati</a:t>
            </a:r>
            <a:r>
              <a:rPr lang="en-US" dirty="0" smtClean="0">
                <a:solidFill>
                  <a:schemeClr val="bg1"/>
                </a:solidFill>
              </a:rPr>
              <a:t> de </a:t>
            </a:r>
            <a:r>
              <a:rPr lang="en-US" dirty="0" err="1" smtClean="0">
                <a:solidFill>
                  <a:schemeClr val="bg1"/>
                </a:solidFill>
              </a:rPr>
              <a:t>abordare</a:t>
            </a:r>
            <a:r>
              <a:rPr lang="en-US" dirty="0" smtClean="0">
                <a:solidFill>
                  <a:schemeClr val="bg1"/>
                </a:solidFill>
              </a:rPr>
              <a:t> in </a:t>
            </a:r>
            <a:r>
              <a:rPr lang="en-US" dirty="0" err="1" smtClean="0">
                <a:solidFill>
                  <a:schemeClr val="bg1"/>
                </a:solidFill>
              </a:rPr>
              <a:t>episoadele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prezentate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80000" y="3251200"/>
            <a:ext cx="2316480" cy="1200329"/>
          </a:xfrm>
          <a:prstGeom prst="rect">
            <a:avLst/>
          </a:prstGeom>
          <a:solidFill>
            <a:srgbClr val="339933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Modalitati</a:t>
            </a:r>
            <a:r>
              <a:rPr lang="en-US" dirty="0" smtClean="0">
                <a:solidFill>
                  <a:schemeClr val="bg1"/>
                </a:solidFill>
              </a:rPr>
              <a:t> de </a:t>
            </a:r>
            <a:r>
              <a:rPr lang="en-US" dirty="0" err="1" smtClean="0">
                <a:solidFill>
                  <a:schemeClr val="bg1"/>
                </a:solidFill>
              </a:rPr>
              <a:t>abordare</a:t>
            </a:r>
            <a:r>
              <a:rPr lang="en-US" dirty="0" smtClean="0">
                <a:solidFill>
                  <a:schemeClr val="bg1"/>
                </a:solidFill>
              </a:rPr>
              <a:t> in </a:t>
            </a:r>
            <a:r>
              <a:rPr lang="en-US" dirty="0" err="1" smtClean="0">
                <a:solidFill>
                  <a:schemeClr val="bg1"/>
                </a:solidFill>
              </a:rPr>
              <a:t>cele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doua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activitati</a:t>
            </a:r>
            <a:r>
              <a:rPr lang="en-US" dirty="0" smtClean="0">
                <a:solidFill>
                  <a:schemeClr val="bg1"/>
                </a:solidFill>
              </a:rPr>
              <a:t> de </a:t>
            </a:r>
            <a:r>
              <a:rPr lang="en-US" dirty="0" err="1" smtClean="0">
                <a:solidFill>
                  <a:schemeClr val="bg1"/>
                </a:solidFill>
              </a:rPr>
              <a:t>investigare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00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>
                <a:solidFill>
                  <a:srgbClr val="00B050"/>
                </a:solidFill>
              </a:rPr>
              <a:t>4. Aplicarea practica la clasa</a:t>
            </a:r>
            <a:endParaRPr lang="nl-BE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31" y="2814073"/>
            <a:ext cx="7562850" cy="3724275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4572000" y="1690689"/>
            <a:ext cx="43542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/>
              <a:t>Aveti exemple de activitati legate de predarea stiintelor pe care le-ati desfasurat la clasa?</a:t>
            </a:r>
          </a:p>
          <a:p>
            <a:endParaRPr lang="nl-BE" sz="2000" dirty="0"/>
          </a:p>
          <a:p>
            <a:r>
              <a:rPr lang="nl-BE" sz="2000" dirty="0" smtClean="0"/>
              <a:t>Cum puteti sustine creativitatea, implicarea elevilor si oportunitati privind investigatiile elevilor si luarea deciziilor?</a:t>
            </a: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68855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b="1" dirty="0" smtClean="0">
                <a:solidFill>
                  <a:srgbClr val="00B050"/>
                </a:solidFill>
              </a:rPr>
              <a:t>5. Comentarii privind abordarea din cadrul atelierului</a:t>
            </a:r>
            <a:endParaRPr lang="nl-BE" b="1" dirty="0">
              <a:solidFill>
                <a:srgbClr val="00B05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V-au ajutat activitatile sa va ganditi asupra modalitatilor de promovare a creativitatii in educatia timpurie prin predarea stiintelor? </a:t>
            </a:r>
          </a:p>
          <a:p>
            <a:r>
              <a:rPr lang="nl-BE" dirty="0" smtClean="0"/>
              <a:t>Va rugam sa completati formularele</a:t>
            </a:r>
            <a:endParaRPr lang="nl-BE" dirty="0"/>
          </a:p>
        </p:txBody>
      </p:sp>
      <p:pic>
        <p:nvPicPr>
          <p:cNvPr id="4" name="Afbeelding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379" y="5486400"/>
            <a:ext cx="1906621" cy="1358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385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>
                <a:solidFill>
                  <a:srgbClr val="00B050"/>
                </a:solidFill>
              </a:rPr>
              <a:t>Bun venit!</a:t>
            </a:r>
            <a:endParaRPr lang="nl-BE" b="1" dirty="0">
              <a:solidFill>
                <a:srgbClr val="00B05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36607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BE" dirty="0" smtClean="0"/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nl-BE" sz="3200" dirty="0" smtClean="0"/>
              <a:t>Cadre didactice din prescolar: </a:t>
            </a:r>
            <a:r>
              <a:rPr lang="nl-BE" sz="3200" dirty="0" smtClean="0">
                <a:solidFill>
                  <a:srgbClr val="FF5050"/>
                </a:solidFill>
                <a:sym typeface="Wingdings 2" panose="05020102010507070707" pitchFamily="18" charset="2"/>
              </a:rPr>
              <a:t>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nl-BE" sz="3200" dirty="0" smtClean="0">
                <a:sym typeface="Wingdings 2" panose="05020102010507070707" pitchFamily="18" charset="2"/>
              </a:rPr>
              <a:t>Cadre didactice din primar :</a:t>
            </a:r>
            <a:r>
              <a:rPr lang="nl-BE" sz="3200" dirty="0" smtClean="0"/>
              <a:t> </a:t>
            </a:r>
            <a:r>
              <a:rPr lang="nl-BE" sz="3200" dirty="0" smtClean="0">
                <a:solidFill>
                  <a:schemeClr val="accent1"/>
                </a:solidFill>
                <a:sym typeface="Wingdings 2" panose="05020102010507070707" pitchFamily="18" charset="2"/>
              </a:rPr>
              <a:t>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nl-BE" sz="3200" dirty="0" smtClean="0">
                <a:sym typeface="Wingdings 2" panose="05020102010507070707" pitchFamily="18" charset="2"/>
              </a:rPr>
              <a:t>Membrii ai conducerii scolii: </a:t>
            </a:r>
            <a:r>
              <a:rPr lang="nl-BE" sz="3200" dirty="0" smtClean="0"/>
              <a:t> </a:t>
            </a:r>
            <a:r>
              <a:rPr lang="nl-BE" sz="3200" dirty="0">
                <a:solidFill>
                  <a:schemeClr val="accent4">
                    <a:lumMod val="60000"/>
                    <a:lumOff val="40000"/>
                  </a:schemeClr>
                </a:solidFill>
                <a:sym typeface="Wingdings 2" panose="05020102010507070707" pitchFamily="18" charset="2"/>
              </a:rPr>
              <a:t>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nl-BE" sz="3200" dirty="0" smtClean="0">
              <a:sym typeface="Wingdings 2" panose="05020102010507070707" pitchFamily="18" charset="2"/>
            </a:endParaRPr>
          </a:p>
          <a:p>
            <a:pPr lvl="1"/>
            <a:endParaRPr lang="nl-BE" dirty="0" smtClean="0"/>
          </a:p>
          <a:p>
            <a:pPr marL="0" indent="0">
              <a:buNone/>
            </a:pPr>
            <a:endParaRPr lang="nl-BE" dirty="0" smtClean="0"/>
          </a:p>
          <a:p>
            <a:endParaRPr lang="nl-BE" dirty="0"/>
          </a:p>
        </p:txBody>
      </p:sp>
      <p:pic>
        <p:nvPicPr>
          <p:cNvPr id="4" name="Afbeelding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379" y="5486400"/>
            <a:ext cx="1906621" cy="1358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157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b="1" dirty="0" smtClean="0">
                <a:solidFill>
                  <a:srgbClr val="00B050"/>
                </a:solidFill>
              </a:rPr>
              <a:t>6. Invitatia de a colabora la proiectul CEYS</a:t>
            </a:r>
            <a:endParaRPr lang="nl-BE" b="1" dirty="0">
              <a:solidFill>
                <a:srgbClr val="00B050"/>
              </a:solidFill>
            </a:endParaRPr>
          </a:p>
        </p:txBody>
      </p:sp>
      <p:pic>
        <p:nvPicPr>
          <p:cNvPr id="4" name="Afbeelding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379" y="5486400"/>
            <a:ext cx="1906621" cy="1358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://static1.squarespace.com/static/519fe4bae4b02061e74e5de7/t/521545bfe4b04942a678c476/1377125825451/participation%20-%20smal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133" y="2524502"/>
            <a:ext cx="4438679" cy="433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3483429" y="1713321"/>
            <a:ext cx="3091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solidFill>
                  <a:srgbClr val="99CC00"/>
                </a:solidFill>
              </a:rPr>
              <a:t>Sunteti interesati?</a:t>
            </a:r>
            <a:endParaRPr lang="nl-BE" sz="2800" b="1" dirty="0">
              <a:solidFill>
                <a:srgbClr val="99CC0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5722448" y="2332413"/>
            <a:ext cx="3309257" cy="919401"/>
          </a:xfrm>
          <a:prstGeom prst="wedgeRoundRectCallout">
            <a:avLst>
              <a:gd name="adj1" fmla="val -39739"/>
              <a:gd name="adj2" fmla="val 79774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BE" sz="1600" dirty="0" smtClean="0"/>
              <a:t>Angajament de implicare in proiect in perioada 2015-2016 si in dezvoltarea de activitati</a:t>
            </a:r>
            <a:endParaRPr lang="nl-BE" sz="1600" dirty="0"/>
          </a:p>
        </p:txBody>
      </p:sp>
      <p:sp>
        <p:nvSpPr>
          <p:cNvPr id="9" name="Tekstvak 8"/>
          <p:cNvSpPr txBox="1"/>
          <p:nvPr/>
        </p:nvSpPr>
        <p:spPr>
          <a:xfrm>
            <a:off x="6984012" y="3668656"/>
            <a:ext cx="1573384" cy="1191816"/>
          </a:xfrm>
          <a:prstGeom prst="wedgeRoundRectCallout">
            <a:avLst>
              <a:gd name="adj1" fmla="val -49055"/>
              <a:gd name="adj2" fmla="val 76633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BE" sz="1600" dirty="0" smtClean="0"/>
              <a:t>Participarea la </a:t>
            </a:r>
            <a:r>
              <a:rPr lang="nl-BE" sz="1600" dirty="0" smtClean="0">
                <a:solidFill>
                  <a:srgbClr val="FF0000"/>
                </a:solidFill>
              </a:rPr>
              <a:t>cinci zile </a:t>
            </a:r>
            <a:r>
              <a:rPr lang="nl-BE" sz="1600" dirty="0" smtClean="0"/>
              <a:t>de pregatire profesionala</a:t>
            </a:r>
            <a:endParaRPr lang="nl-BE" sz="1600" dirty="0"/>
          </a:p>
        </p:txBody>
      </p:sp>
      <p:sp>
        <p:nvSpPr>
          <p:cNvPr id="10" name="Tekstvak 9"/>
          <p:cNvSpPr txBox="1"/>
          <p:nvPr/>
        </p:nvSpPr>
        <p:spPr>
          <a:xfrm>
            <a:off x="825550" y="2387411"/>
            <a:ext cx="2351314" cy="1736646"/>
          </a:xfrm>
          <a:prstGeom prst="wedgeRoundRectCallout">
            <a:avLst>
              <a:gd name="adj1" fmla="val 29654"/>
              <a:gd name="adj2" fmla="val 59556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BE" sz="1600" dirty="0" smtClean="0"/>
              <a:t>Realizarea unor activitati de cercetare la clasa pentru dezvoltarea creativitatii in educatia timpurie prin predarea stiintelor</a:t>
            </a:r>
            <a:endParaRPr lang="nl-BE" sz="1600" dirty="0"/>
          </a:p>
        </p:txBody>
      </p:sp>
      <p:sp>
        <p:nvSpPr>
          <p:cNvPr id="11" name="Tekstvak 10"/>
          <p:cNvSpPr txBox="1"/>
          <p:nvPr/>
        </p:nvSpPr>
        <p:spPr>
          <a:xfrm>
            <a:off x="238945" y="4561461"/>
            <a:ext cx="2351314" cy="1191816"/>
          </a:xfrm>
          <a:prstGeom prst="wedgeRoundRectCallout">
            <a:avLst>
              <a:gd name="adj1" fmla="val 61720"/>
              <a:gd name="adj2" fmla="val -29582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BE" sz="1600" dirty="0" smtClean="0"/>
              <a:t>Testarea si verificarea materialelor dezvoltate privind creativitatea in educatia timpurie</a:t>
            </a:r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293401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>
                <a:solidFill>
                  <a:srgbClr val="00B050"/>
                </a:solidFill>
              </a:rPr>
              <a:t>6. Invitatia de a colabora la proiectul CEYS</a:t>
            </a:r>
            <a:endParaRPr lang="nl-BE" b="1" dirty="0">
              <a:solidFill>
                <a:srgbClr val="00B050"/>
              </a:solidFill>
            </a:endParaRPr>
          </a:p>
        </p:txBody>
      </p:sp>
      <p:pic>
        <p:nvPicPr>
          <p:cNvPr id="4" name="Afbeelding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379" y="5486400"/>
            <a:ext cx="1906621" cy="1358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://static1.squarespace.com/static/519fe4bae4b02061e74e5de7/t/521545bfe4b04942a678c476/1377125825451/participation%20-%20sma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133" y="2524502"/>
            <a:ext cx="4438679" cy="433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3875324" y="1713321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solidFill>
                  <a:srgbClr val="99CC00"/>
                </a:solidFill>
              </a:rPr>
              <a:t>Sunteti interesati?</a:t>
            </a:r>
            <a:endParaRPr lang="nl-BE" sz="2800" b="1" dirty="0">
              <a:solidFill>
                <a:srgbClr val="99CC0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45284" y="1984543"/>
            <a:ext cx="3309257" cy="1191816"/>
          </a:xfrm>
          <a:prstGeom prst="wedgeRoundRectCallout">
            <a:avLst>
              <a:gd name="adj1" fmla="val 53336"/>
              <a:gd name="adj2" fmla="val 50957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BE" sz="1600" dirty="0" smtClean="0"/>
              <a:t>Cinci zile de pregatire profesionala si suport privind dezvoltarea creativitatii in educatia timpurie prin predarea stiintelor </a:t>
            </a:r>
            <a:endParaRPr lang="nl-BE" sz="1600" dirty="0"/>
          </a:p>
        </p:txBody>
      </p:sp>
      <p:sp>
        <p:nvSpPr>
          <p:cNvPr id="9" name="Tekstvak 8"/>
          <p:cNvSpPr txBox="1"/>
          <p:nvPr/>
        </p:nvSpPr>
        <p:spPr>
          <a:xfrm>
            <a:off x="130771" y="5356434"/>
            <a:ext cx="2499096" cy="919401"/>
          </a:xfrm>
          <a:prstGeom prst="wedgeRoundRectCallout">
            <a:avLst>
              <a:gd name="adj1" fmla="val 61332"/>
              <a:gd name="adj2" fmla="val -45009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BE" sz="1600" dirty="0" smtClean="0"/>
              <a:t>Pregatire profesionala si sesiuni de mentorat  din partea echipei proiectului</a:t>
            </a:r>
            <a:endParaRPr lang="nl-BE" sz="1600" dirty="0"/>
          </a:p>
        </p:txBody>
      </p:sp>
      <p:sp>
        <p:nvSpPr>
          <p:cNvPr id="10" name="Tekstvak 9"/>
          <p:cNvSpPr txBox="1"/>
          <p:nvPr/>
        </p:nvSpPr>
        <p:spPr>
          <a:xfrm>
            <a:off x="6164036" y="1367304"/>
            <a:ext cx="2351314" cy="919401"/>
          </a:xfrm>
          <a:prstGeom prst="wedgeRoundRectCallout">
            <a:avLst>
              <a:gd name="adj1" fmla="val -47441"/>
              <a:gd name="adj2" fmla="val 79949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BE" sz="1600" dirty="0" smtClean="0"/>
              <a:t>Ocazia de a participa la o scoala de vara finantata de UE</a:t>
            </a:r>
            <a:endParaRPr lang="nl-BE" sz="1600" dirty="0"/>
          </a:p>
        </p:txBody>
      </p:sp>
      <p:sp>
        <p:nvSpPr>
          <p:cNvPr id="11" name="Tekstvak 10"/>
          <p:cNvSpPr txBox="1"/>
          <p:nvPr/>
        </p:nvSpPr>
        <p:spPr>
          <a:xfrm>
            <a:off x="6659372" y="4330803"/>
            <a:ext cx="2351314" cy="1191816"/>
          </a:xfrm>
          <a:prstGeom prst="wedgeRoundRectCallout">
            <a:avLst>
              <a:gd name="adj1" fmla="val -59722"/>
              <a:gd name="adj2" fmla="val 23845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BE" sz="1600" dirty="0" smtClean="0"/>
              <a:t>Oportunitatea de a colabora cu participantii de la scoala internationala</a:t>
            </a:r>
            <a:endParaRPr lang="nl-BE" sz="1600" dirty="0"/>
          </a:p>
        </p:txBody>
      </p:sp>
      <p:sp>
        <p:nvSpPr>
          <p:cNvPr id="12" name="Tekstvak 11"/>
          <p:cNvSpPr txBox="1"/>
          <p:nvPr/>
        </p:nvSpPr>
        <p:spPr>
          <a:xfrm>
            <a:off x="100231" y="3598687"/>
            <a:ext cx="2707137" cy="919401"/>
          </a:xfrm>
          <a:prstGeom prst="wedgeRoundRectCallout">
            <a:avLst>
              <a:gd name="adj1" fmla="val 56106"/>
              <a:gd name="adj2" fmla="val -13602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BE" sz="1600" dirty="0" smtClean="0"/>
              <a:t>Oportunitati de participare la dezvoltarea si validarea resurselor educationale</a:t>
            </a:r>
            <a:endParaRPr lang="nl-BE" sz="1600" dirty="0"/>
          </a:p>
        </p:txBody>
      </p:sp>
      <p:sp>
        <p:nvSpPr>
          <p:cNvPr id="13" name="Tekstvak 12"/>
          <p:cNvSpPr txBox="1"/>
          <p:nvPr/>
        </p:nvSpPr>
        <p:spPr>
          <a:xfrm>
            <a:off x="6432883" y="2712846"/>
            <a:ext cx="2374231" cy="1191816"/>
          </a:xfrm>
          <a:prstGeom prst="wedgeRoundRectCallout">
            <a:avLst>
              <a:gd name="adj1" fmla="val -62049"/>
              <a:gd name="adj2" fmla="val -819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BE" sz="1600" dirty="0" smtClean="0"/>
              <a:t>Oportunitatea de a colabora cu echipa proiectului si cu alti participanti </a:t>
            </a:r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230072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5880" y="4932659"/>
            <a:ext cx="777686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990600" algn="l"/>
              </a:tabLst>
            </a:pPr>
            <a:r>
              <a:rPr lang="en-US" sz="1600" dirty="0" smtClean="0">
                <a:solidFill>
                  <a:prstClr val="black"/>
                </a:solidFill>
              </a:rPr>
              <a:t>	</a:t>
            </a:r>
            <a:r>
              <a:rPr lang="en-US" sz="1400" dirty="0" smtClean="0">
                <a:solidFill>
                  <a:prstClr val="black"/>
                </a:solidFill>
              </a:rPr>
              <a:t>© </a:t>
            </a:r>
            <a:r>
              <a:rPr lang="en-US" sz="1400" i="1" dirty="0">
                <a:solidFill>
                  <a:prstClr val="black"/>
                </a:solidFill>
              </a:rPr>
              <a:t>2017 CREATIVITY IN EARLY YEARS SCIENCE EDUCATION </a:t>
            </a:r>
            <a:r>
              <a:rPr lang="en-US" sz="1400" i="1" dirty="0" smtClean="0">
                <a:solidFill>
                  <a:prstClr val="black"/>
                </a:solidFill>
              </a:rPr>
              <a:t>Consortium</a:t>
            </a:r>
          </a:p>
          <a:p>
            <a:pPr>
              <a:spcAft>
                <a:spcPts val="600"/>
              </a:spcAft>
              <a:tabLst>
                <a:tab pos="990600" algn="l"/>
              </a:tabLst>
            </a:pPr>
            <a:r>
              <a:rPr lang="en-US" sz="1400" dirty="0" smtClean="0">
                <a:solidFill>
                  <a:prstClr val="black"/>
                </a:solidFill>
              </a:rPr>
              <a:t>This </a:t>
            </a:r>
            <a:r>
              <a:rPr lang="en-US" sz="1400" dirty="0">
                <a:solidFill>
                  <a:prstClr val="black"/>
                </a:solidFill>
              </a:rPr>
              <a:t>work is licensed under the Creative Commons Attribution-</a:t>
            </a:r>
            <a:r>
              <a:rPr lang="en-US" sz="1400" dirty="0" err="1">
                <a:solidFill>
                  <a:prstClr val="black"/>
                </a:solidFill>
              </a:rPr>
              <a:t>NonCommercial</a:t>
            </a:r>
            <a:r>
              <a:rPr lang="en-US" sz="1400" dirty="0">
                <a:solidFill>
                  <a:prstClr val="black"/>
                </a:solidFill>
              </a:rPr>
              <a:t>-</a:t>
            </a:r>
            <a:r>
              <a:rPr lang="en-US" sz="1400" dirty="0" err="1">
                <a:solidFill>
                  <a:prstClr val="black"/>
                </a:solidFill>
              </a:rPr>
              <a:t>NoDerivatives</a:t>
            </a:r>
            <a:r>
              <a:rPr lang="en-US" sz="1400" dirty="0">
                <a:solidFill>
                  <a:prstClr val="black"/>
                </a:solidFill>
              </a:rPr>
              <a:t> 4.0 International License. To view a copy of this license, visit </a:t>
            </a:r>
            <a:r>
              <a:rPr lang="en-US" sz="1400" u="sng" dirty="0">
                <a:solidFill>
                  <a:prstClr val="black"/>
                </a:solidFill>
                <a:hlinkClick r:id="rId2"/>
              </a:rPr>
              <a:t>http://creativecommons.org/licenses/by-nc-nd/4.0/</a:t>
            </a:r>
            <a:r>
              <a:rPr lang="en-US" sz="1400" dirty="0">
                <a:solidFill>
                  <a:prstClr val="black"/>
                </a:solidFill>
              </a:rPr>
              <a:t>.</a:t>
            </a:r>
            <a:endParaRPr lang="el-GR" sz="14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628801"/>
            <a:ext cx="7772400" cy="3456383"/>
          </a:xfrm>
        </p:spPr>
        <p:txBody>
          <a:bodyPr>
            <a:normAutofit fontScale="90000"/>
          </a:bodyPr>
          <a:lstStyle/>
          <a:p>
            <a:r>
              <a:rPr lang="en-US" sz="3600" i="1" dirty="0" smtClean="0">
                <a:solidFill>
                  <a:srgbClr val="00B050"/>
                </a:solidFill>
              </a:rPr>
              <a:t>Acknowledgements</a:t>
            </a:r>
            <a:r>
              <a:rPr lang="en-US" sz="2800" i="1" dirty="0" smtClean="0">
                <a:solidFill>
                  <a:srgbClr val="00B050"/>
                </a:solidFill>
              </a:rPr>
              <a:t/>
            </a:r>
            <a:br>
              <a:rPr lang="en-US" sz="2800" i="1" dirty="0" smtClean="0">
                <a:solidFill>
                  <a:srgbClr val="00B050"/>
                </a:solidFill>
              </a:rPr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3100" dirty="0" smtClean="0">
                <a:solidFill>
                  <a:srgbClr val="FF0000"/>
                </a:solidFill>
              </a:rPr>
              <a:t>Creativity </a:t>
            </a:r>
            <a:r>
              <a:rPr lang="en-US" sz="3100" dirty="0">
                <a:solidFill>
                  <a:srgbClr val="FF0000"/>
                </a:solidFill>
              </a:rPr>
              <a:t>in Early Years Science </a:t>
            </a:r>
            <a:r>
              <a:rPr lang="en-US" sz="3100" dirty="0" smtClean="0">
                <a:solidFill>
                  <a:srgbClr val="FF0000"/>
                </a:solidFill>
              </a:rPr>
              <a:t>EDUCATION (2014-2017</a:t>
            </a:r>
            <a:r>
              <a:rPr lang="en-US" sz="3100" dirty="0">
                <a:solidFill>
                  <a:srgbClr val="FF0000"/>
                </a:solidFill>
              </a:rPr>
              <a:t>) </a:t>
            </a:r>
            <a:br>
              <a:rPr lang="en-US" sz="3100" dirty="0">
                <a:solidFill>
                  <a:srgbClr val="FF0000"/>
                </a:solidFill>
              </a:rPr>
            </a:br>
            <a:r>
              <a:rPr lang="en-US" sz="3100" dirty="0" smtClean="0">
                <a:hlinkClick r:id="rId3"/>
              </a:rPr>
              <a:t>www.ceys-project.eu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1800" dirty="0"/>
              <a:t> </a:t>
            </a:r>
            <a:br>
              <a:rPr lang="en-US" sz="1800" dirty="0"/>
            </a:br>
            <a:endParaRPr lang="en-US" sz="1800" i="1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31" y="3861048"/>
            <a:ext cx="7185671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30" y="4932659"/>
            <a:ext cx="915929" cy="35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43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b="1" dirty="0" smtClean="0">
                <a:solidFill>
                  <a:srgbClr val="00B050"/>
                </a:solidFill>
              </a:rPr>
              <a:t>Continutul atelierului introductiv</a:t>
            </a:r>
            <a:endParaRPr lang="nl-BE" b="1" dirty="0">
              <a:solidFill>
                <a:srgbClr val="00B05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5763" indent="-385763">
              <a:buClr>
                <a:srgbClr val="00B050"/>
              </a:buClr>
              <a:buAutoNum type="arabicPeriod"/>
            </a:pPr>
            <a:r>
              <a:rPr lang="nl-BE" dirty="0" smtClean="0"/>
              <a:t>Cuvant de bun venit si prezentarea proiectului CEYS</a:t>
            </a:r>
          </a:p>
          <a:p>
            <a:pPr marL="385763" indent="-385763">
              <a:buClr>
                <a:srgbClr val="00B050"/>
              </a:buClr>
              <a:buAutoNum type="arabicPeriod"/>
            </a:pPr>
            <a:r>
              <a:rPr lang="nl-BE" dirty="0" smtClean="0"/>
              <a:t>Activitate de investigare stiintifica: structura deschisa vs. structura coordonata</a:t>
            </a:r>
          </a:p>
          <a:p>
            <a:pPr marL="385763" indent="-385763">
              <a:buClr>
                <a:srgbClr val="00B050"/>
              </a:buClr>
              <a:buAutoNum type="arabicPeriod"/>
            </a:pPr>
            <a:r>
              <a:rPr lang="nl-BE" dirty="0" smtClean="0"/>
              <a:t>Metareflectie</a:t>
            </a:r>
          </a:p>
          <a:p>
            <a:pPr marL="385763" indent="-385763">
              <a:buClr>
                <a:srgbClr val="00B050"/>
              </a:buClr>
              <a:buAutoNum type="arabicPeriod"/>
            </a:pPr>
            <a:r>
              <a:rPr lang="nl-BE" dirty="0" smtClean="0"/>
              <a:t>Aplicare practica la clasa</a:t>
            </a:r>
          </a:p>
          <a:p>
            <a:pPr marL="385763" indent="-385763">
              <a:buClr>
                <a:srgbClr val="00B050"/>
              </a:buClr>
              <a:buAutoNum type="arabicPeriod"/>
            </a:pPr>
            <a:r>
              <a:rPr lang="nl-BE" dirty="0" smtClean="0"/>
              <a:t>Reflectii privind abordarile din cadrul atelierului</a:t>
            </a:r>
          </a:p>
          <a:p>
            <a:pPr marL="385763" indent="-385763">
              <a:buClr>
                <a:srgbClr val="00B050"/>
              </a:buClr>
              <a:buAutoNum type="arabicPeriod"/>
            </a:pPr>
            <a:r>
              <a:rPr lang="nl-BE" dirty="0" smtClean="0"/>
              <a:t>Invitatie pentru a coopera in proiectul CEYS</a:t>
            </a:r>
            <a:endParaRPr lang="nl-BE" dirty="0"/>
          </a:p>
        </p:txBody>
      </p:sp>
      <p:pic>
        <p:nvPicPr>
          <p:cNvPr id="4" name="Afbeelding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379" y="5486400"/>
            <a:ext cx="1906621" cy="1358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833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>
                <a:solidFill>
                  <a:srgbClr val="00B050"/>
                </a:solidFill>
              </a:rPr>
              <a:t>1. Prezentarea proiectului CEYS</a:t>
            </a:r>
            <a:endParaRPr lang="nl-BE" b="1" dirty="0">
              <a:solidFill>
                <a:srgbClr val="00B05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Project european Erasmus+</a:t>
            </a:r>
          </a:p>
          <a:p>
            <a:r>
              <a:rPr lang="nl-BE" dirty="0" smtClean="0"/>
              <a:t>Belgia, Grecia, Romania, UK</a:t>
            </a:r>
          </a:p>
          <a:p>
            <a:r>
              <a:rPr lang="nl-BE" dirty="0" smtClean="0"/>
              <a:t>Scop: dezvoltarea unui curs de pregatire profesionala a cadrelor didactice și materiale ajutatoare </a:t>
            </a:r>
          </a:p>
          <a:p>
            <a:r>
              <a:rPr lang="nl-BE" dirty="0" smtClean="0"/>
              <a:t>Promovarea folosirii abordarii creative in predarea stiintelor la nivel prescolar si primar (pana la varsta de opt ani) </a:t>
            </a:r>
          </a:p>
          <a:p>
            <a:r>
              <a:rPr lang="nl-BE" dirty="0" smtClean="0"/>
              <a:t>Continuarea proiectului Creative Little Scientists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3309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 cstate="print"/>
          <a:srcRect l="9067" t="12994" r="7216" b="6743"/>
          <a:stretch/>
        </p:blipFill>
        <p:spPr>
          <a:xfrm>
            <a:off x="-30201" y="522514"/>
            <a:ext cx="9192218" cy="4954863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-30201" y="5651266"/>
            <a:ext cx="91922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600" dirty="0"/>
              <a:t>‘Creative Little Scientists’ </a:t>
            </a:r>
            <a:r>
              <a:rPr lang="nl-BE" sz="1600" dirty="0" smtClean="0"/>
              <a:t>definitia creativitatii in educatia timpurie, in predarea stiintelor si matematicii</a:t>
            </a:r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144433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b="1" dirty="0" smtClean="0">
                <a:solidFill>
                  <a:srgbClr val="00B050"/>
                </a:solidFill>
              </a:rPr>
              <a:t>2. Activitate de investigare stiintifica: Ursuletul Winnie the Pooh este in incurcatura</a:t>
            </a:r>
            <a:endParaRPr lang="nl-BE" b="1" dirty="0">
              <a:solidFill>
                <a:srgbClr val="00B050"/>
              </a:solidFill>
            </a:endParaRPr>
          </a:p>
        </p:txBody>
      </p:sp>
      <p:pic>
        <p:nvPicPr>
          <p:cNvPr id="4" name="Afbeelding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379" y="5486400"/>
            <a:ext cx="1906621" cy="13587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3692769" y="1956257"/>
            <a:ext cx="4822580" cy="39220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Ursuletul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Winnie the Pooh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sta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ramura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unui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copac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prietenul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Tigrul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are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nevoie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de el. 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Există o ramură mare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care 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rn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care Winnie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nu o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poate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folosi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um poate el coborî în siguranță, confortabil și cât mai repede posibil? Poți să-l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ajuti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?</a:t>
            </a:r>
            <a:endParaRPr lang="nl-BE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970313"/>
            <a:ext cx="3243091" cy="487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2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b="1" dirty="0" smtClean="0">
                <a:solidFill>
                  <a:srgbClr val="00B050"/>
                </a:solidFill>
              </a:rPr>
              <a:t>2. Activitate de investigare stiintifica: problema ursuletului </a:t>
            </a:r>
            <a:br>
              <a:rPr lang="nl-BE" b="1" dirty="0" smtClean="0">
                <a:solidFill>
                  <a:srgbClr val="00B050"/>
                </a:solidFill>
              </a:rPr>
            </a:br>
            <a:r>
              <a:rPr lang="nl-BE" b="1" dirty="0" smtClean="0">
                <a:solidFill>
                  <a:srgbClr val="00B050"/>
                </a:solidFill>
              </a:rPr>
              <a:t>Winnie the Pooh</a:t>
            </a:r>
            <a:endParaRPr lang="nl-BE" b="1" dirty="0">
              <a:solidFill>
                <a:srgbClr val="00B050"/>
              </a:solidFill>
            </a:endParaRPr>
          </a:p>
        </p:txBody>
      </p:sp>
      <p:pic>
        <p:nvPicPr>
          <p:cNvPr id="4" name="Afbeelding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379" y="5486400"/>
            <a:ext cx="1906621" cy="13587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3692769" y="1825625"/>
            <a:ext cx="4822580" cy="4351338"/>
          </a:xfrm>
        </p:spPr>
        <p:txBody>
          <a:bodyPr/>
          <a:lstStyle/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2 abordari diferite</a:t>
            </a:r>
          </a:p>
          <a:p>
            <a:r>
              <a:rPr lang="nl-BE" dirty="0" smtClean="0"/>
              <a:t>30’: abordarea 1 </a:t>
            </a:r>
          </a:p>
          <a:p>
            <a:r>
              <a:rPr lang="nl-BE" dirty="0" smtClean="0"/>
              <a:t>30’: abordarea 2</a:t>
            </a:r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→ Prezentarea solutiilor</a:t>
            </a:r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011680"/>
            <a:ext cx="3215571" cy="483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28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b="1" dirty="0" smtClean="0">
                <a:solidFill>
                  <a:srgbClr val="00B050"/>
                </a:solidFill>
              </a:rPr>
              <a:t>2. Activitate de investigare stiintifica: problema ursuletului </a:t>
            </a:r>
            <a:br>
              <a:rPr lang="nl-BE" b="1" dirty="0" smtClean="0">
                <a:solidFill>
                  <a:srgbClr val="00B050"/>
                </a:solidFill>
              </a:rPr>
            </a:br>
            <a:r>
              <a:rPr lang="nl-BE" b="1" dirty="0" smtClean="0">
                <a:solidFill>
                  <a:srgbClr val="00B050"/>
                </a:solidFill>
              </a:rPr>
              <a:t>Winnie the Pooh</a:t>
            </a:r>
            <a:endParaRPr lang="nl-BE" b="1" dirty="0">
              <a:solidFill>
                <a:srgbClr val="00B050"/>
              </a:solidFill>
            </a:endParaRPr>
          </a:p>
        </p:txBody>
      </p:sp>
      <p:pic>
        <p:nvPicPr>
          <p:cNvPr id="4" name="Afbeelding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379" y="5486400"/>
            <a:ext cx="1906621" cy="13587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3692769" y="1825624"/>
            <a:ext cx="4822580" cy="47945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BE" dirty="0" smtClean="0"/>
              <a:t>Presentarea solutiilor</a:t>
            </a:r>
          </a:p>
          <a:p>
            <a:pPr marL="0" indent="0">
              <a:buNone/>
            </a:pPr>
            <a:endParaRPr lang="nl-BE" dirty="0" smtClean="0"/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en-GB" dirty="0" err="1" smtClean="0"/>
              <a:t>Diferite</a:t>
            </a:r>
            <a:r>
              <a:rPr lang="en-GB" dirty="0" smtClean="0"/>
              <a:t> </a:t>
            </a:r>
            <a:r>
              <a:rPr lang="en-GB" dirty="0" err="1" smtClean="0"/>
              <a:t>solutii</a:t>
            </a:r>
            <a:r>
              <a:rPr lang="en-GB" dirty="0" smtClean="0"/>
              <a:t>?</a:t>
            </a: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en-GB" dirty="0" err="1" smtClean="0"/>
              <a:t>Ce</a:t>
            </a:r>
            <a:r>
              <a:rPr lang="en-GB" dirty="0" smtClean="0"/>
              <a:t> </a:t>
            </a:r>
            <a:r>
              <a:rPr lang="en-GB" dirty="0" err="1" smtClean="0"/>
              <a:t>ati</a:t>
            </a:r>
            <a:r>
              <a:rPr lang="en-GB" dirty="0" smtClean="0"/>
              <a:t> </a:t>
            </a:r>
            <a:r>
              <a:rPr lang="en-GB" dirty="0" err="1" smtClean="0"/>
              <a:t>observat</a:t>
            </a:r>
            <a:r>
              <a:rPr lang="en-GB" dirty="0" smtClean="0"/>
              <a:t>? </a:t>
            </a:r>
            <a:r>
              <a:rPr lang="en-GB" dirty="0" err="1" smtClean="0"/>
              <a:t>Caracteristici</a:t>
            </a:r>
            <a:r>
              <a:rPr lang="en-GB" dirty="0" smtClean="0"/>
              <a:t> </a:t>
            </a:r>
            <a:r>
              <a:rPr lang="en-GB" dirty="0" err="1" smtClean="0"/>
              <a:t>comune</a:t>
            </a:r>
            <a:r>
              <a:rPr lang="en-GB" dirty="0" smtClean="0"/>
              <a:t>? </a:t>
            </a: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en-GB" dirty="0" err="1" smtClean="0"/>
              <a:t>Ati</a:t>
            </a:r>
            <a:r>
              <a:rPr lang="en-GB" dirty="0" smtClean="0"/>
              <a:t> </a:t>
            </a:r>
            <a:r>
              <a:rPr lang="en-GB" dirty="0" err="1" smtClean="0"/>
              <a:t>repetat</a:t>
            </a:r>
            <a:r>
              <a:rPr lang="en-GB" dirty="0" smtClean="0"/>
              <a:t> </a:t>
            </a:r>
            <a:r>
              <a:rPr lang="en-GB" dirty="0" err="1" smtClean="0"/>
              <a:t>testele</a:t>
            </a:r>
            <a:r>
              <a:rPr lang="en-GB" dirty="0" smtClean="0"/>
              <a:t>? </a:t>
            </a:r>
            <a:r>
              <a:rPr lang="en-GB" dirty="0" err="1" smtClean="0"/>
              <a:t>Ce</a:t>
            </a:r>
            <a:r>
              <a:rPr lang="en-GB" dirty="0" smtClean="0"/>
              <a:t> s-a </a:t>
            </a:r>
            <a:r>
              <a:rPr lang="en-GB" dirty="0" err="1" smtClean="0"/>
              <a:t>intamplat</a:t>
            </a:r>
            <a:r>
              <a:rPr lang="en-GB" dirty="0" smtClean="0"/>
              <a:t> in </a:t>
            </a:r>
            <a:r>
              <a:rPr lang="en-GB" dirty="0" err="1" smtClean="0"/>
              <a:t>acest</a:t>
            </a:r>
            <a:r>
              <a:rPr lang="en-GB" dirty="0" smtClean="0"/>
              <a:t> </a:t>
            </a:r>
            <a:r>
              <a:rPr lang="en-GB" dirty="0" err="1" smtClean="0"/>
              <a:t>caz</a:t>
            </a:r>
            <a:r>
              <a:rPr lang="en-GB" dirty="0" smtClean="0"/>
              <a:t>?</a:t>
            </a:r>
            <a:endParaRPr lang="nl-BE" dirty="0"/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en-GB" dirty="0" err="1" smtClean="0"/>
              <a:t>Alte</a:t>
            </a:r>
            <a:r>
              <a:rPr lang="en-GB" dirty="0" smtClean="0"/>
              <a:t> </a:t>
            </a:r>
            <a:r>
              <a:rPr lang="en-GB" dirty="0" err="1" smtClean="0"/>
              <a:t>contributii</a:t>
            </a:r>
            <a:r>
              <a:rPr lang="en-GB" dirty="0" smtClean="0"/>
              <a:t> </a:t>
            </a:r>
            <a:r>
              <a:rPr lang="en-GB" dirty="0" err="1" smtClean="0"/>
              <a:t>sau</a:t>
            </a:r>
            <a:r>
              <a:rPr lang="en-GB" dirty="0" smtClean="0"/>
              <a:t> </a:t>
            </a:r>
            <a:r>
              <a:rPr lang="en-GB" dirty="0" err="1" smtClean="0"/>
              <a:t>factori</a:t>
            </a:r>
            <a:r>
              <a:rPr lang="en-GB" dirty="0" smtClean="0"/>
              <a:t> </a:t>
            </a:r>
            <a:r>
              <a:rPr lang="en-GB" dirty="0" err="1" smtClean="0"/>
              <a:t>pe</a:t>
            </a:r>
            <a:r>
              <a:rPr lang="en-GB" dirty="0" smtClean="0"/>
              <a:t> care nu </a:t>
            </a:r>
            <a:r>
              <a:rPr lang="en-GB" dirty="0" err="1" smtClean="0"/>
              <a:t>i-ati</a:t>
            </a:r>
            <a:r>
              <a:rPr lang="en-GB" dirty="0" smtClean="0"/>
              <a:t> </a:t>
            </a:r>
            <a:r>
              <a:rPr lang="en-GB" dirty="0" err="1" smtClean="0"/>
              <a:t>sesizat</a:t>
            </a:r>
            <a:r>
              <a:rPr lang="en-GB" dirty="0" smtClean="0"/>
              <a:t> la </a:t>
            </a:r>
            <a:r>
              <a:rPr lang="en-GB" dirty="0" err="1" smtClean="0"/>
              <a:t>inceput</a:t>
            </a:r>
            <a:r>
              <a:rPr lang="en-GB" dirty="0" smtClean="0"/>
              <a:t>?</a:t>
            </a:r>
            <a:endParaRPr lang="nl-BE" dirty="0"/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en-GB" dirty="0" smtClean="0"/>
              <a:t>Cum </a:t>
            </a:r>
            <a:r>
              <a:rPr lang="en-GB" dirty="0" err="1" smtClean="0"/>
              <a:t>ati</a:t>
            </a:r>
            <a:r>
              <a:rPr lang="en-GB" dirty="0" smtClean="0"/>
              <a:t> </a:t>
            </a:r>
            <a:r>
              <a:rPr lang="en-GB" dirty="0" err="1" smtClean="0"/>
              <a:t>evaluat</a:t>
            </a:r>
            <a:r>
              <a:rPr lang="en-GB" dirty="0" smtClean="0"/>
              <a:t> </a:t>
            </a:r>
            <a:r>
              <a:rPr lang="en-GB" dirty="0" err="1" smtClean="0"/>
              <a:t>rezultatul</a:t>
            </a:r>
            <a:r>
              <a:rPr lang="en-GB" dirty="0" smtClean="0"/>
              <a:t> </a:t>
            </a:r>
            <a:r>
              <a:rPr lang="en-GB" dirty="0" err="1" smtClean="0"/>
              <a:t>proiectului</a:t>
            </a:r>
            <a:r>
              <a:rPr lang="en-GB" dirty="0" smtClean="0"/>
              <a:t>?</a:t>
            </a: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en-GB" dirty="0" smtClean="0"/>
              <a:t>…</a:t>
            </a:r>
            <a:endParaRPr lang="nl-BE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1969"/>
            <a:ext cx="2606918" cy="492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8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b="1" dirty="0" smtClean="0">
                <a:solidFill>
                  <a:srgbClr val="00B050"/>
                </a:solidFill>
              </a:rPr>
              <a:t>2. Activitate de investigare stiintifica: problema ursuletului </a:t>
            </a:r>
            <a:br>
              <a:rPr lang="nl-BE" b="1" dirty="0" smtClean="0">
                <a:solidFill>
                  <a:srgbClr val="00B050"/>
                </a:solidFill>
              </a:rPr>
            </a:br>
            <a:r>
              <a:rPr lang="nl-BE" b="1" dirty="0" smtClean="0">
                <a:solidFill>
                  <a:srgbClr val="00B050"/>
                </a:solidFill>
              </a:rPr>
              <a:t>Winnie the Pooh</a:t>
            </a:r>
            <a:endParaRPr lang="nl-BE" b="1" dirty="0">
              <a:solidFill>
                <a:srgbClr val="00B050"/>
              </a:solidFill>
            </a:endParaRPr>
          </a:p>
        </p:txBody>
      </p:sp>
      <p:pic>
        <p:nvPicPr>
          <p:cNvPr id="4" name="Afbeelding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379" y="5486400"/>
            <a:ext cx="1906621" cy="13587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3692768" y="1825625"/>
            <a:ext cx="545123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600" dirty="0" smtClean="0"/>
              <a:t>Continutul stiintific :</a:t>
            </a:r>
          </a:p>
          <a:p>
            <a:pPr marL="0" indent="0">
              <a:buNone/>
            </a:pPr>
            <a:r>
              <a:rPr lang="nl-BE" sz="2600" dirty="0" smtClean="0"/>
              <a:t>Spre a fi observat – nu explicat</a:t>
            </a:r>
          </a:p>
          <a:p>
            <a:pPr marL="0" indent="0">
              <a:buNone/>
            </a:pPr>
            <a:endParaRPr lang="nl-BE" dirty="0" smtClean="0"/>
          </a:p>
          <a:p>
            <a:pPr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nl-BE" dirty="0" smtClean="0"/>
              <a:t>frecarea</a:t>
            </a:r>
          </a:p>
          <a:p>
            <a:pPr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nl-BE" dirty="0" smtClean="0"/>
              <a:t>inclinarea pantei</a:t>
            </a:r>
            <a:endParaRPr lang="nl-BE" dirty="0"/>
          </a:p>
          <a:p>
            <a:pPr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nl-BE" dirty="0" smtClean="0"/>
              <a:t>masa</a:t>
            </a:r>
            <a:endParaRPr lang="nl-BE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61809"/>
            <a:ext cx="2606918" cy="492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6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736</TotalTime>
  <Words>790</Words>
  <Application>Microsoft Office PowerPoint</Application>
  <PresentationFormat>Diavoorstelling (4:3)</PresentationFormat>
  <Paragraphs>122</Paragraphs>
  <Slides>22</Slides>
  <Notes>11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Cambria</vt:lpstr>
      <vt:lpstr>Times New Roman</vt:lpstr>
      <vt:lpstr>Wingdings</vt:lpstr>
      <vt:lpstr>Wingdings 2</vt:lpstr>
      <vt:lpstr>Kantoorthema</vt:lpstr>
      <vt:lpstr>Theme1</vt:lpstr>
      <vt:lpstr>Acrobat Document</vt:lpstr>
      <vt:lpstr>Atelier introductiv   Promovarea creativitatii in predarea stiintelor, in educatia timpurie Descoperirea utilizarii abordarii creative si a investigarii  stiintifice in educatia stiintifica   </vt:lpstr>
      <vt:lpstr>Bun venit!</vt:lpstr>
      <vt:lpstr>Continutul atelierului introductiv</vt:lpstr>
      <vt:lpstr>1. Prezentarea proiectului CEYS</vt:lpstr>
      <vt:lpstr>PowerPoint-presentatie</vt:lpstr>
      <vt:lpstr>2. Activitate de investigare stiintifica: Ursuletul Winnie the Pooh este in incurcatura</vt:lpstr>
      <vt:lpstr>2. Activitate de investigare stiintifica: problema ursuletului  Winnie the Pooh</vt:lpstr>
      <vt:lpstr>2. Activitate de investigare stiintifica: problema ursuletului  Winnie the Pooh</vt:lpstr>
      <vt:lpstr>2. Activitate de investigare stiintifica: problema ursuletului  Winnie the Pooh</vt:lpstr>
      <vt:lpstr>3. Metareflectie</vt:lpstr>
      <vt:lpstr>3. Metareflectie</vt:lpstr>
      <vt:lpstr>PowerPoint-presentatie</vt:lpstr>
      <vt:lpstr>3. Metareflectie</vt:lpstr>
      <vt:lpstr>3. Metareflectie</vt:lpstr>
      <vt:lpstr>3. Metareflectie</vt:lpstr>
      <vt:lpstr>4. Aplcarea practica la clasa</vt:lpstr>
      <vt:lpstr>4. Aplicarea practica la clasa</vt:lpstr>
      <vt:lpstr>4. Aplicarea practica la clasa</vt:lpstr>
      <vt:lpstr>5. Comentarii privind abordarea din cadrul atelierului</vt:lpstr>
      <vt:lpstr>6. Invitatia de a colabora la proiectul CEYS</vt:lpstr>
      <vt:lpstr>6. Invitatia de a colabora la proiectul CEYS</vt:lpstr>
      <vt:lpstr>Acknowledgements  Creativity in Early Years Science EDUCATION (2014-2017)  www.ceys-project.eu      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CEYS – Induction workshop</dc:title>
  <dc:creator>jozesc</dc:creator>
  <cp:lastModifiedBy>Jozefien Schaffler</cp:lastModifiedBy>
  <cp:revision>71</cp:revision>
  <dcterms:created xsi:type="dcterms:W3CDTF">2014-12-10T20:28:08Z</dcterms:created>
  <dcterms:modified xsi:type="dcterms:W3CDTF">2017-11-10T16:03:10Z</dcterms:modified>
</cp:coreProperties>
</file>