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6.bin" ContentType="application/vnd.openxmlformats-officedocument.oleObject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60" r:id="rId4"/>
    <p:sldId id="271" r:id="rId5"/>
    <p:sldId id="262" r:id="rId6"/>
    <p:sldId id="272" r:id="rId7"/>
    <p:sldId id="273" r:id="rId8"/>
    <p:sldId id="274" r:id="rId9"/>
    <p:sldId id="288" r:id="rId10"/>
    <p:sldId id="283" r:id="rId11"/>
    <p:sldId id="284" r:id="rId12"/>
    <p:sldId id="280" r:id="rId13"/>
    <p:sldId id="279" r:id="rId14"/>
    <p:sldId id="289" r:id="rId15"/>
    <p:sldId id="290" r:id="rId16"/>
    <p:sldId id="276" r:id="rId17"/>
    <p:sldId id="281" r:id="rId18"/>
    <p:sldId id="282" r:id="rId19"/>
    <p:sldId id="277" r:id="rId20"/>
    <p:sldId id="278" r:id="rId21"/>
    <p:sldId id="285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 Merckx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006600"/>
    <a:srgbClr val="99CC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942" autoAdjust="0"/>
  </p:normalViewPr>
  <p:slideViewPr>
    <p:cSldViewPr snapToGrid="0">
      <p:cViewPr varScale="1">
        <p:scale>
          <a:sx n="61" d="100"/>
          <a:sy n="61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A79A8-507F-4DB8-8D31-D3EA3E23421B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20E76562-97BA-4A2A-B857-F682A31F7E7B}">
      <dgm:prSet phldrT="[Tekst]"/>
      <dgm:spPr/>
      <dgm:t>
        <a:bodyPr/>
        <a:lstStyle/>
        <a:p>
          <a:r>
            <a:rPr lang="nl-BE" dirty="0" smtClean="0"/>
            <a:t>Approaches in the templates</a:t>
          </a:r>
          <a:endParaRPr lang="nl-BE" dirty="0"/>
        </a:p>
      </dgm:t>
    </dgm:pt>
    <dgm:pt modelId="{05F3BEDD-3423-4F6B-A128-551090A102CB}" type="parTrans" cxnId="{13D7CBBE-94EC-49CC-A706-FFAF79CDAEFC}">
      <dgm:prSet/>
      <dgm:spPr/>
      <dgm:t>
        <a:bodyPr/>
        <a:lstStyle/>
        <a:p>
          <a:endParaRPr lang="nl-BE"/>
        </a:p>
      </dgm:t>
    </dgm:pt>
    <dgm:pt modelId="{930412D1-8A2E-4A6B-8DF1-B513AF1C99B7}" type="sibTrans" cxnId="{13D7CBBE-94EC-49CC-A706-FFAF79CDAEFC}">
      <dgm:prSet/>
      <dgm:spPr/>
      <dgm:t>
        <a:bodyPr/>
        <a:lstStyle/>
        <a:p>
          <a:endParaRPr lang="nl-BE"/>
        </a:p>
      </dgm:t>
    </dgm:pt>
    <dgm:pt modelId="{372AE402-D0F1-419F-A5ED-9757A0127EE0}">
      <dgm:prSet phldrT="[Tekst]"/>
      <dgm:spPr/>
      <dgm:t>
        <a:bodyPr/>
        <a:lstStyle/>
        <a:p>
          <a:r>
            <a:rPr lang="nl-BE" dirty="0" smtClean="0"/>
            <a:t>Approaches in </a:t>
          </a:r>
          <a:r>
            <a:rPr lang="nl-BE" dirty="0" err="1" smtClean="0"/>
            <a:t>both</a:t>
          </a:r>
          <a:r>
            <a:rPr lang="nl-BE" dirty="0" smtClean="0"/>
            <a:t> </a:t>
          </a:r>
          <a:r>
            <a:rPr lang="nl-BE" dirty="0" err="1" smtClean="0"/>
            <a:t>inquiry</a:t>
          </a:r>
          <a:r>
            <a:rPr lang="nl-BE" dirty="0" smtClean="0"/>
            <a:t> </a:t>
          </a:r>
          <a:r>
            <a:rPr lang="nl-BE" dirty="0" err="1" smtClean="0"/>
            <a:t>activities</a:t>
          </a:r>
          <a:endParaRPr lang="nl-BE" dirty="0"/>
        </a:p>
      </dgm:t>
    </dgm:pt>
    <dgm:pt modelId="{73189D98-0E00-4FB1-A8D4-95C2FC5C7D20}" type="parTrans" cxnId="{6D9E7214-8436-41E0-947F-A04FAA473103}">
      <dgm:prSet/>
      <dgm:spPr/>
      <dgm:t>
        <a:bodyPr/>
        <a:lstStyle/>
        <a:p>
          <a:endParaRPr lang="nl-BE"/>
        </a:p>
      </dgm:t>
    </dgm:pt>
    <dgm:pt modelId="{EC355341-9F91-4724-A639-79DBB9C07252}" type="sibTrans" cxnId="{6D9E7214-8436-41E0-947F-A04FAA473103}">
      <dgm:prSet/>
      <dgm:spPr/>
      <dgm:t>
        <a:bodyPr/>
        <a:lstStyle/>
        <a:p>
          <a:endParaRPr lang="nl-BE"/>
        </a:p>
      </dgm:t>
    </dgm:pt>
    <dgm:pt modelId="{94152A5D-2D93-4784-9993-D3CBB6E3903F}" type="pres">
      <dgm:prSet presAssocID="{DCEA79A8-507F-4DB8-8D31-D3EA3E2342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5F988C5C-F561-412C-8640-80514BC56A45}" type="pres">
      <dgm:prSet presAssocID="{20E76562-97BA-4A2A-B857-F682A31F7E7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3A3913-3D84-4720-AAD2-76BA1B7001AA}" type="pres">
      <dgm:prSet presAssocID="{372AE402-D0F1-419F-A5ED-9757A0127EE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79880BC-B000-420C-A01B-5BD6A4E80941}" type="presOf" srcId="{DCEA79A8-507F-4DB8-8D31-D3EA3E23421B}" destId="{94152A5D-2D93-4784-9993-D3CBB6E3903F}" srcOrd="0" destOrd="0" presId="urn:microsoft.com/office/officeart/2005/8/layout/arrow5"/>
    <dgm:cxn modelId="{13D7CBBE-94EC-49CC-A706-FFAF79CDAEFC}" srcId="{DCEA79A8-507F-4DB8-8D31-D3EA3E23421B}" destId="{20E76562-97BA-4A2A-B857-F682A31F7E7B}" srcOrd="0" destOrd="0" parTransId="{05F3BEDD-3423-4F6B-A128-551090A102CB}" sibTransId="{930412D1-8A2E-4A6B-8DF1-B513AF1C99B7}"/>
    <dgm:cxn modelId="{5A40E756-5AAE-411E-90C4-EDCBF5608136}" type="presOf" srcId="{20E76562-97BA-4A2A-B857-F682A31F7E7B}" destId="{5F988C5C-F561-412C-8640-80514BC56A45}" srcOrd="0" destOrd="0" presId="urn:microsoft.com/office/officeart/2005/8/layout/arrow5"/>
    <dgm:cxn modelId="{6D9E7214-8436-41E0-947F-A04FAA473103}" srcId="{DCEA79A8-507F-4DB8-8D31-D3EA3E23421B}" destId="{372AE402-D0F1-419F-A5ED-9757A0127EE0}" srcOrd="1" destOrd="0" parTransId="{73189D98-0E00-4FB1-A8D4-95C2FC5C7D20}" sibTransId="{EC355341-9F91-4724-A639-79DBB9C07252}"/>
    <dgm:cxn modelId="{2F34BF71-213D-48AA-8B05-7884D4FC1B95}" type="presOf" srcId="{372AE402-D0F1-419F-A5ED-9757A0127EE0}" destId="{FD3A3913-3D84-4720-AAD2-76BA1B7001AA}" srcOrd="0" destOrd="0" presId="urn:microsoft.com/office/officeart/2005/8/layout/arrow5"/>
    <dgm:cxn modelId="{44E3D39C-85DE-4F4D-A529-E024542F231A}" type="presParOf" srcId="{94152A5D-2D93-4784-9993-D3CBB6E3903F}" destId="{5F988C5C-F561-412C-8640-80514BC56A45}" srcOrd="0" destOrd="0" presId="urn:microsoft.com/office/officeart/2005/8/layout/arrow5"/>
    <dgm:cxn modelId="{A0A8883E-7BCD-4B54-9AD7-6BFD7CD1959F}" type="presParOf" srcId="{94152A5D-2D93-4784-9993-D3CBB6E3903F}" destId="{FD3A3913-3D84-4720-AAD2-76BA1B7001A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88C5C-F561-412C-8640-80514BC56A45}">
      <dsp:nvSpPr>
        <dsp:cNvPr id="0" name=""/>
        <dsp:cNvSpPr/>
      </dsp:nvSpPr>
      <dsp:spPr>
        <a:xfrm rot="16200000">
          <a:off x="576" y="135521"/>
          <a:ext cx="3052448" cy="305244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 smtClean="0"/>
            <a:t>Approaches in the templates</a:t>
          </a:r>
          <a:endParaRPr lang="nl-BE" sz="2700" kern="1200" dirty="0"/>
        </a:p>
      </dsp:txBody>
      <dsp:txXfrm rot="5400000">
        <a:off x="576" y="898633"/>
        <a:ext cx="2518270" cy="1526224"/>
      </dsp:txXfrm>
    </dsp:sp>
    <dsp:sp modelId="{FD3A3913-3D84-4720-AAD2-76BA1B7001AA}">
      <dsp:nvSpPr>
        <dsp:cNvPr id="0" name=""/>
        <dsp:cNvSpPr/>
      </dsp:nvSpPr>
      <dsp:spPr>
        <a:xfrm rot="5400000">
          <a:off x="3217199" y="135521"/>
          <a:ext cx="3052448" cy="305244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 smtClean="0"/>
            <a:t>Approaches in </a:t>
          </a:r>
          <a:r>
            <a:rPr lang="nl-BE" sz="2700" kern="1200" dirty="0" err="1" smtClean="0"/>
            <a:t>both</a:t>
          </a:r>
          <a:r>
            <a:rPr lang="nl-BE" sz="2700" kern="1200" dirty="0" smtClean="0"/>
            <a:t> </a:t>
          </a:r>
          <a:r>
            <a:rPr lang="nl-BE" sz="2700" kern="1200" dirty="0" err="1" smtClean="0"/>
            <a:t>inquiry</a:t>
          </a:r>
          <a:r>
            <a:rPr lang="nl-BE" sz="2700" kern="1200" dirty="0" smtClean="0"/>
            <a:t> </a:t>
          </a:r>
          <a:r>
            <a:rPr lang="nl-BE" sz="2700" kern="1200" dirty="0" err="1" smtClean="0"/>
            <a:t>activities</a:t>
          </a:r>
          <a:endParaRPr lang="nl-BE" sz="2700" kern="1200" dirty="0"/>
        </a:p>
      </dsp:txBody>
      <dsp:txXfrm rot="-5400000">
        <a:off x="3751377" y="898633"/>
        <a:ext cx="2518270" cy="152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F9B06-BBDE-8140-A7BA-B716F90BDA2B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712F5-71FD-5A4E-94D2-B680E601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3F10-65F7-43E4-956D-CFD08B22406E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098B-2C0E-4FC7-88C8-090D3FA4200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712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844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175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Compare</a:t>
            </a:r>
            <a:r>
              <a:rPr lang="nl-BE" dirty="0" smtClean="0"/>
              <a:t> the approaches in the </a:t>
            </a:r>
            <a:r>
              <a:rPr lang="nl-BE" dirty="0" err="1" smtClean="0"/>
              <a:t>examples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the approaches in </a:t>
            </a:r>
            <a:r>
              <a:rPr lang="nl-BE" dirty="0" err="1" smtClean="0"/>
              <a:t>both</a:t>
            </a:r>
            <a:r>
              <a:rPr lang="nl-BE" dirty="0" smtClean="0"/>
              <a:t> </a:t>
            </a:r>
            <a:r>
              <a:rPr lang="nl-BE" dirty="0" err="1" smtClean="0"/>
              <a:t>inquiry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80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43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(assistant) facilitator welcomes the participants. Their names are noted, the participants sign the attendance list, and they get a name sticker marked with a coloured dot:</a:t>
            </a:r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Red: preschool teacher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Blue: early primary school teacher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Yellow: school staff member</a:t>
            </a:r>
            <a:r>
              <a:rPr lang="nl-BE" b="0" dirty="0" smtClean="0">
                <a:effectLst/>
              </a:rPr>
              <a:t> </a:t>
            </a:r>
            <a:endParaRPr lang="nl-BE" b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10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383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396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88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217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25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443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184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89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4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61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725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4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10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8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831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93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351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D166-A7DD-449E-ACA9-8B2E086BB4C7}" type="datetimeFigureOut">
              <a:rPr lang="nl-BE" smtClean="0"/>
              <a:t>10/10/17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D016-29A1-4210-8BF6-93BBA1CD211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447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hyperlink" Target="http://www.creative-little-scientists.eu/content/deliverables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7957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FF5050"/>
                </a:solidFill>
              </a:rPr>
              <a:t>Induction workshop</a:t>
            </a:r>
            <a:br>
              <a:rPr lang="nl-BE" b="1" dirty="0" smtClean="0">
                <a:solidFill>
                  <a:srgbClr val="FF5050"/>
                </a:solidFill>
              </a:rPr>
            </a:br>
            <a:r>
              <a:rPr lang="nl-BE" sz="3100" b="1" dirty="0" smtClean="0">
                <a:solidFill>
                  <a:srgbClr val="006600"/>
                </a:solidFill>
              </a:rPr>
              <a:t/>
            </a:r>
            <a:br>
              <a:rPr lang="nl-BE" sz="3100" b="1" dirty="0" smtClean="0">
                <a:solidFill>
                  <a:srgbClr val="006600"/>
                </a:solidFill>
              </a:rPr>
            </a:br>
            <a:r>
              <a:rPr lang="nl-BE" sz="2200" dirty="0" smtClean="0">
                <a:solidFill>
                  <a:srgbClr val="008000"/>
                </a:solidFill>
              </a:rPr>
              <a:t>Fostering creativity in early years science teaching</a:t>
            </a:r>
            <a:br>
              <a:rPr lang="nl-BE" sz="2200" dirty="0" smtClean="0">
                <a:solidFill>
                  <a:srgbClr val="008000"/>
                </a:solidFill>
              </a:rPr>
            </a:br>
            <a:r>
              <a:rPr lang="nl-BE" sz="2200" dirty="0" smtClean="0">
                <a:solidFill>
                  <a:srgbClr val="008000"/>
                </a:solidFill>
              </a:rPr>
              <a:t/>
            </a:r>
            <a:br>
              <a:rPr lang="nl-BE" sz="2200" dirty="0" smtClean="0">
                <a:solidFill>
                  <a:srgbClr val="008000"/>
                </a:solidFill>
              </a:rPr>
            </a:br>
            <a:r>
              <a:rPr lang="nl-BE" sz="2200" dirty="0" smtClean="0">
                <a:solidFill>
                  <a:srgbClr val="008000"/>
                </a:solidFill>
              </a:rPr>
              <a:t>Discovering the use of creative and inquiry-based approaches in </a:t>
            </a:r>
            <a:br>
              <a:rPr lang="nl-BE" sz="2200" dirty="0" smtClean="0">
                <a:solidFill>
                  <a:srgbClr val="008000"/>
                </a:solidFill>
              </a:rPr>
            </a:br>
            <a:r>
              <a:rPr lang="nl-BE" sz="2200" dirty="0" smtClean="0">
                <a:solidFill>
                  <a:srgbClr val="008000"/>
                </a:solidFill>
              </a:rPr>
              <a:t>early years science education </a:t>
            </a:r>
            <a:r>
              <a:rPr lang="nl-BE" sz="2200" dirty="0" smtClean="0">
                <a:solidFill>
                  <a:srgbClr val="006600"/>
                </a:solidFill>
              </a:rPr>
              <a:t/>
            </a:r>
            <a:br>
              <a:rPr lang="nl-BE" sz="2200" dirty="0" smtClean="0">
                <a:solidFill>
                  <a:srgbClr val="006600"/>
                </a:solidFill>
              </a:rPr>
            </a:br>
            <a:r>
              <a:rPr lang="nl-BE" sz="2200" dirty="0"/>
              <a:t/>
            </a:r>
            <a:br>
              <a:rPr lang="nl-BE" sz="2200" dirty="0"/>
            </a:br>
            <a:endParaRPr lang="nl-BE" sz="2200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7" y="428017"/>
            <a:ext cx="4383727" cy="3058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96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0B050"/>
                </a:solidFill>
              </a:rPr>
              <a:t>3. Meta-</a:t>
            </a:r>
            <a:r>
              <a:rPr lang="nl-BE" b="1" dirty="0" smtClean="0">
                <a:solidFill>
                  <a:srgbClr val="00B050"/>
                </a:solidFill>
              </a:rPr>
              <a:t>reflection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574721" cy="48459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200" dirty="0" smtClean="0"/>
              <a:t>10’ </a:t>
            </a:r>
          </a:p>
          <a:p>
            <a:pPr marL="285750" indent="-285750"/>
            <a:r>
              <a:rPr lang="nl-BE" sz="2200" dirty="0" smtClean="0"/>
              <a:t>How </a:t>
            </a:r>
            <a:r>
              <a:rPr lang="nl-BE" sz="2200" dirty="0"/>
              <a:t>did you feel during the activity</a:t>
            </a:r>
            <a:r>
              <a:rPr lang="nl-BE" sz="2200" dirty="0" smtClean="0"/>
              <a:t>?</a:t>
            </a:r>
          </a:p>
          <a:p>
            <a:pPr marL="285750" indent="-285750"/>
            <a:r>
              <a:rPr lang="nl-BE" sz="2200" dirty="0"/>
              <a:t>In what way was your creativity </a:t>
            </a:r>
            <a:r>
              <a:rPr lang="nl-BE" sz="2200" dirty="0" smtClean="0"/>
              <a:t>stimulated </a:t>
            </a:r>
            <a:r>
              <a:rPr lang="nl-BE" sz="2200" dirty="0"/>
              <a:t>(or not</a:t>
            </a:r>
            <a:r>
              <a:rPr lang="nl-BE" sz="2200" dirty="0" smtClean="0"/>
              <a:t>?)</a:t>
            </a:r>
            <a:endParaRPr lang="nl-BE" sz="2200" dirty="0"/>
          </a:p>
          <a:p>
            <a:pPr marL="285750" indent="-285750"/>
            <a:r>
              <a:rPr lang="nl-BE" sz="2200" dirty="0" err="1" smtClean="0"/>
              <a:t>What</a:t>
            </a:r>
            <a:r>
              <a:rPr lang="nl-BE" sz="2200" dirty="0" smtClean="0"/>
              <a:t> </a:t>
            </a:r>
            <a:r>
              <a:rPr lang="nl-BE" sz="2200" dirty="0" err="1"/>
              <a:t>stimulated</a:t>
            </a:r>
            <a:r>
              <a:rPr lang="nl-BE" sz="2200" dirty="0"/>
              <a:t> </a:t>
            </a:r>
            <a:r>
              <a:rPr lang="nl-BE" sz="2200" dirty="0" err="1"/>
              <a:t>you</a:t>
            </a:r>
            <a:r>
              <a:rPr lang="nl-BE" sz="2200" dirty="0"/>
              <a:t> </a:t>
            </a:r>
            <a:r>
              <a:rPr lang="nl-BE" sz="2200" dirty="0" err="1"/>
              <a:t>to</a:t>
            </a:r>
            <a:r>
              <a:rPr lang="nl-BE" sz="2200" dirty="0"/>
              <a:t> </a:t>
            </a:r>
            <a:r>
              <a:rPr lang="nl-BE" sz="2200" dirty="0" err="1"/>
              <a:t>investigate</a:t>
            </a:r>
            <a:r>
              <a:rPr lang="nl-BE" sz="2200" dirty="0"/>
              <a:t>?</a:t>
            </a:r>
          </a:p>
          <a:p>
            <a:r>
              <a:rPr lang="nl-BE" sz="2200" dirty="0" smtClean="0"/>
              <a:t>Which ordering of approaches do you prefer and why (</a:t>
            </a:r>
            <a:r>
              <a:rPr lang="en-GB" sz="2200" dirty="0" err="1"/>
              <a:t>open→structured</a:t>
            </a:r>
            <a:r>
              <a:rPr lang="en-GB" sz="2200" dirty="0"/>
              <a:t> or </a:t>
            </a:r>
            <a:r>
              <a:rPr lang="en-GB" sz="2200" dirty="0" err="1"/>
              <a:t>structured→</a:t>
            </a:r>
            <a:r>
              <a:rPr lang="en-GB" sz="2200" dirty="0" err="1" smtClean="0"/>
              <a:t>open</a:t>
            </a:r>
            <a:r>
              <a:rPr lang="en-GB" sz="2200" dirty="0" smtClean="0"/>
              <a:t>)</a:t>
            </a:r>
            <a:r>
              <a:rPr lang="nl-BE" sz="2200" dirty="0" smtClean="0"/>
              <a:t>?</a:t>
            </a:r>
          </a:p>
          <a:p>
            <a:r>
              <a:rPr lang="en-GB" sz="2200" dirty="0"/>
              <a:t>H</a:t>
            </a:r>
            <a:r>
              <a:rPr lang="en-GB" sz="2200" dirty="0" smtClean="0"/>
              <a:t>ow </a:t>
            </a:r>
            <a:r>
              <a:rPr lang="en-GB" sz="2200" dirty="0"/>
              <a:t>did you assess the process? What can be the benefits of assessment? </a:t>
            </a:r>
            <a:endParaRPr lang="nl-BE" sz="2200" dirty="0" smtClean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15" y="1690690"/>
            <a:ext cx="3875585" cy="3229654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853021"/>
              </p:ext>
            </p:extLst>
          </p:nvPr>
        </p:nvGraphicFramePr>
        <p:xfrm>
          <a:off x="2089798" y="1441559"/>
          <a:ext cx="594174" cy="59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icture (32-bit)" r:id="rId6" imgW="457200" imgH="457200" progId="MetafileCompanion32.Picture.1">
                  <p:embed/>
                </p:oleObj>
              </mc:Choice>
              <mc:Fallback>
                <p:oleObj name="Picture (32-bit)" r:id="rId6" imgW="457200" imgH="45720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798" y="1441559"/>
                        <a:ext cx="594174" cy="59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94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Meta-</a:t>
            </a:r>
            <a:r>
              <a:rPr lang="nl-BE" b="1" dirty="0" err="1" smtClean="0">
                <a:solidFill>
                  <a:srgbClr val="00B050"/>
                </a:solidFill>
              </a:rPr>
              <a:t>reflection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8’  </a:t>
            </a:r>
          </a:p>
          <a:p>
            <a:r>
              <a:rPr lang="nl-BE" dirty="0" smtClean="0"/>
              <a:t>Main </a:t>
            </a:r>
            <a:r>
              <a:rPr lang="nl-BE" dirty="0"/>
              <a:t>characteristics of the open-ended and structured inquiry activities?</a:t>
            </a:r>
          </a:p>
          <a:p>
            <a:r>
              <a:rPr lang="nl-BE" dirty="0" err="1"/>
              <a:t>Role</a:t>
            </a:r>
            <a:r>
              <a:rPr lang="nl-BE" dirty="0"/>
              <a:t> of the teacher in the different </a:t>
            </a:r>
            <a:r>
              <a:rPr lang="nl-BE" dirty="0" smtClean="0"/>
              <a:t>approaches?</a:t>
            </a:r>
            <a:endParaRPr lang="nl-BE" dirty="0"/>
          </a:p>
        </p:txBody>
      </p:sp>
      <p:pic>
        <p:nvPicPr>
          <p:cNvPr id="2050" name="Picture 2" descr="http://www.rmcdocs.com/images/DiscussionFo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14" y="3742055"/>
            <a:ext cx="4314386" cy="3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68697"/>
              </p:ext>
            </p:extLst>
          </p:nvPr>
        </p:nvGraphicFramePr>
        <p:xfrm>
          <a:off x="2331689" y="1502027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icture (32-bit)" r:id="rId4" imgW="457200" imgH="457200" progId="MetafileCompanion32.Picture.1">
                  <p:embed/>
                </p:oleObj>
              </mc:Choice>
              <mc:Fallback>
                <p:oleObj name="Picture (32-bit)" r:id="rId4" imgW="457200" imgH="45720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689" y="1502027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42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174" y="6165774"/>
            <a:ext cx="6939205" cy="6707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/>
              <a:t>Essential features of classroom inquiry and their variations </a:t>
            </a:r>
            <a:br>
              <a:rPr lang="en-GB" sz="1600" dirty="0"/>
            </a:br>
            <a:r>
              <a:rPr lang="en-GB" sz="1600" dirty="0"/>
              <a:t>(</a:t>
            </a:r>
            <a:r>
              <a:rPr lang="en-US" sz="1600" dirty="0"/>
              <a:t>Barrow, L. H. 2010. Encouraging creativity with scientific inquiry. Creative Education,1(1),p3. </a:t>
            </a:r>
            <a:endParaRPr lang="nl-BE" sz="1600" dirty="0"/>
          </a:p>
          <a:p>
            <a:endParaRPr lang="nl-BE" dirty="0"/>
          </a:p>
        </p:txBody>
      </p:sp>
      <p:pic>
        <p:nvPicPr>
          <p:cNvPr id="5" name="Afbeelding 4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58" y="-26232"/>
            <a:ext cx="6882493" cy="6192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776327" y="4080187"/>
            <a:ext cx="317516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 smtClean="0"/>
              <a:t>6’</a:t>
            </a:r>
          </a:p>
          <a:p>
            <a:r>
              <a:rPr lang="nl-BE" sz="2000" dirty="0" smtClean="0"/>
              <a:t>Where would you place the two different apporaches? </a:t>
            </a:r>
            <a:endParaRPr lang="nl-BE" sz="20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53708"/>
              </p:ext>
            </p:extLst>
          </p:nvPr>
        </p:nvGraphicFramePr>
        <p:xfrm>
          <a:off x="7129203" y="31548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icture (32-bit)" r:id="rId6" imgW="457200" imgH="457200" progId="MetafileCompanion32.Picture.1">
                  <p:embed/>
                </p:oleObj>
              </mc:Choice>
              <mc:Fallback>
                <p:oleObj name="Picture (32-bit)" r:id="rId6" imgW="457200" imgH="45720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203" y="31548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74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Meta-</a:t>
            </a:r>
            <a:r>
              <a:rPr lang="nl-BE" b="1" dirty="0" err="1" smtClean="0">
                <a:solidFill>
                  <a:srgbClr val="00B050"/>
                </a:solidFill>
              </a:rPr>
              <a:t>reflection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Plenary – 8’ </a:t>
            </a:r>
          </a:p>
          <a:p>
            <a:r>
              <a:rPr lang="nl-BE" dirty="0" smtClean="0"/>
              <a:t>Main characteristics of the open and structured approaches</a:t>
            </a:r>
          </a:p>
          <a:p>
            <a:r>
              <a:rPr lang="nl-BE" dirty="0" smtClean="0"/>
              <a:t>Do the different types of </a:t>
            </a:r>
            <a:r>
              <a:rPr lang="nl-BE" dirty="0" err="1" smtClean="0"/>
              <a:t>inquiry</a:t>
            </a:r>
            <a:r>
              <a:rPr lang="nl-BE" dirty="0" smtClean="0"/>
              <a:t> have a different impact on the </a:t>
            </a:r>
            <a:r>
              <a:rPr lang="nl-BE" dirty="0" err="1" smtClean="0"/>
              <a:t>opportunities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developing</a:t>
            </a:r>
            <a:r>
              <a:rPr lang="nl-BE" dirty="0" smtClean="0"/>
              <a:t> </a:t>
            </a:r>
            <a:r>
              <a:rPr lang="nl-BE" dirty="0" err="1" smtClean="0"/>
              <a:t>creativity</a:t>
            </a:r>
            <a:r>
              <a:rPr lang="nl-BE" dirty="0" smtClean="0"/>
              <a:t>? </a:t>
            </a:r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22688"/>
              </p:ext>
            </p:extLst>
          </p:nvPr>
        </p:nvGraphicFramePr>
        <p:xfrm>
          <a:off x="3178310" y="1542339"/>
          <a:ext cx="654640" cy="65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Picture (32-bit)" r:id="rId5" imgW="457200" imgH="457200" progId="MetafileCompanion32.Picture.1">
                  <p:embed/>
                </p:oleObj>
              </mc:Choice>
              <mc:Fallback>
                <p:oleObj name="Picture (32-bit)" r:id="rId5" imgW="457200" imgH="45720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310" y="1542339"/>
                        <a:ext cx="654640" cy="654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53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Meta-</a:t>
            </a:r>
            <a:r>
              <a:rPr lang="nl-BE" b="1" dirty="0" err="1" smtClean="0">
                <a:solidFill>
                  <a:srgbClr val="00B050"/>
                </a:solidFill>
              </a:rPr>
              <a:t>reflection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2600" dirty="0" err="1" smtClean="0"/>
              <a:t>Synergies</a:t>
            </a:r>
            <a:r>
              <a:rPr lang="nl-BE" sz="2600" dirty="0" smtClean="0"/>
              <a:t> </a:t>
            </a:r>
            <a:r>
              <a:rPr lang="nl-BE" sz="2600" dirty="0" err="1" smtClean="0"/>
              <a:t>between</a:t>
            </a:r>
            <a:r>
              <a:rPr lang="nl-BE" sz="2600" dirty="0" smtClean="0"/>
              <a:t> </a:t>
            </a:r>
            <a:r>
              <a:rPr lang="nl-BE" sz="2600" dirty="0" err="1" smtClean="0"/>
              <a:t>inquiry</a:t>
            </a:r>
            <a:r>
              <a:rPr lang="nl-BE" sz="2600" dirty="0" smtClean="0"/>
              <a:t> </a:t>
            </a:r>
            <a:r>
              <a:rPr lang="nl-BE" sz="2600" dirty="0" err="1" smtClean="0"/>
              <a:t>based</a:t>
            </a:r>
            <a:r>
              <a:rPr lang="nl-BE" sz="2600" dirty="0" smtClean="0"/>
              <a:t> </a:t>
            </a:r>
            <a:r>
              <a:rPr lang="nl-BE" sz="2600" dirty="0" err="1" smtClean="0"/>
              <a:t>science</a:t>
            </a:r>
            <a:r>
              <a:rPr lang="nl-BE" sz="2600" dirty="0" smtClean="0"/>
              <a:t> </a:t>
            </a:r>
            <a:r>
              <a:rPr lang="nl-BE" sz="2600" dirty="0" err="1" smtClean="0"/>
              <a:t>education</a:t>
            </a:r>
            <a:r>
              <a:rPr lang="nl-BE" sz="2600" dirty="0" smtClean="0"/>
              <a:t> </a:t>
            </a:r>
            <a:r>
              <a:rPr lang="nl-BE" sz="2600" dirty="0" err="1" smtClean="0"/>
              <a:t>and</a:t>
            </a:r>
            <a:r>
              <a:rPr lang="nl-BE" sz="2600" dirty="0" smtClean="0"/>
              <a:t> </a:t>
            </a:r>
            <a:r>
              <a:rPr lang="nl-BE" sz="2600" dirty="0" err="1" smtClean="0"/>
              <a:t>creative</a:t>
            </a:r>
            <a:r>
              <a:rPr lang="nl-BE" sz="2600" dirty="0" smtClean="0"/>
              <a:t> approaches</a:t>
            </a:r>
          </a:p>
          <a:p>
            <a:pPr marL="0" indent="0">
              <a:buNone/>
            </a:pPr>
            <a:endParaRPr lang="nl-BE" sz="2600" dirty="0" smtClean="0"/>
          </a:p>
          <a:p>
            <a:r>
              <a:rPr lang="nl-BE" dirty="0" smtClean="0"/>
              <a:t>Play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exploration</a:t>
            </a:r>
            <a:endParaRPr lang="nl-BE" dirty="0" smtClean="0"/>
          </a:p>
          <a:p>
            <a:r>
              <a:rPr lang="nl-BE" dirty="0" err="1" smtClean="0"/>
              <a:t>Motivation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affect</a:t>
            </a:r>
          </a:p>
          <a:p>
            <a:r>
              <a:rPr lang="nl-BE" dirty="0" err="1" smtClean="0"/>
              <a:t>Dialogue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collaboration</a:t>
            </a:r>
            <a:endParaRPr lang="nl-BE" dirty="0" smtClean="0"/>
          </a:p>
          <a:p>
            <a:r>
              <a:rPr lang="nl-BE" dirty="0" err="1" smtClean="0"/>
              <a:t>Problem</a:t>
            </a:r>
            <a:r>
              <a:rPr lang="nl-BE" dirty="0" smtClean="0"/>
              <a:t> </a:t>
            </a:r>
            <a:r>
              <a:rPr lang="nl-BE" dirty="0" err="1" smtClean="0"/>
              <a:t>solving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agency</a:t>
            </a:r>
          </a:p>
          <a:p>
            <a:r>
              <a:rPr lang="nl-BE" dirty="0" err="1" smtClean="0"/>
              <a:t>Questioning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curiosity</a:t>
            </a:r>
            <a:endParaRPr lang="nl-BE" dirty="0" smtClean="0"/>
          </a:p>
          <a:p>
            <a:r>
              <a:rPr lang="nl-BE" dirty="0" err="1" smtClean="0"/>
              <a:t>Reflection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reasoning</a:t>
            </a:r>
            <a:endParaRPr lang="nl-BE" dirty="0" smtClean="0"/>
          </a:p>
          <a:p>
            <a:r>
              <a:rPr lang="nl-BE" dirty="0" smtClean="0"/>
              <a:t>Teacher </a:t>
            </a:r>
            <a:r>
              <a:rPr lang="nl-BE" dirty="0" err="1" smtClean="0"/>
              <a:t>scaffolding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involvement</a:t>
            </a:r>
            <a:endParaRPr lang="nl-BE" dirty="0" smtClean="0"/>
          </a:p>
          <a:p>
            <a:r>
              <a:rPr lang="nl-BE" dirty="0" smtClean="0"/>
              <a:t>Assessment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63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Meta-</a:t>
            </a:r>
            <a:r>
              <a:rPr lang="nl-BE" b="1" dirty="0" err="1" smtClean="0">
                <a:solidFill>
                  <a:srgbClr val="00B050"/>
                </a:solidFill>
              </a:rPr>
              <a:t>reflection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Nature of </a:t>
            </a:r>
            <a:r>
              <a:rPr lang="nl-BE" dirty="0" err="1" smtClean="0"/>
              <a:t>science</a:t>
            </a:r>
            <a:r>
              <a:rPr lang="nl-BE" dirty="0" smtClean="0"/>
              <a:t>?</a:t>
            </a:r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ages.clipartpanda.com/scientist-clipart-girl-scientist-with-clipboard-1q9k6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59" y="1829576"/>
            <a:ext cx="3141611" cy="43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6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4. </a:t>
            </a:r>
            <a:r>
              <a:rPr lang="nl-BE" b="1" dirty="0" err="1" smtClean="0">
                <a:solidFill>
                  <a:srgbClr val="00B050"/>
                </a:solidFill>
              </a:rPr>
              <a:t>Didactical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translation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to</a:t>
            </a:r>
            <a:r>
              <a:rPr lang="nl-BE" b="1" dirty="0" smtClean="0">
                <a:solidFill>
                  <a:srgbClr val="00B050"/>
                </a:solidFill>
              </a:rPr>
              <a:t> classroom </a:t>
            </a:r>
            <a:r>
              <a:rPr lang="nl-BE" b="1" dirty="0" err="1" smtClean="0">
                <a:solidFill>
                  <a:srgbClr val="00B050"/>
                </a:solidFill>
              </a:rPr>
              <a:t>applications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10’ </a:t>
            </a:r>
            <a:endParaRPr lang="en-GB" dirty="0"/>
          </a:p>
          <a:p>
            <a:r>
              <a:rPr lang="en-GB" dirty="0" smtClean="0"/>
              <a:t>Templates </a:t>
            </a:r>
            <a:r>
              <a:rPr lang="en-GB" dirty="0"/>
              <a:t>of creative little </a:t>
            </a:r>
            <a:r>
              <a:rPr lang="en-GB" dirty="0" smtClean="0"/>
              <a:t>scientists: </a:t>
            </a:r>
            <a:r>
              <a:rPr lang="nl-BE" dirty="0" smtClean="0">
                <a:hlinkClick r:id="rId4"/>
              </a:rPr>
              <a:t>http</a:t>
            </a:r>
            <a:r>
              <a:rPr lang="nl-BE" dirty="0">
                <a:hlinkClick r:id="rId4"/>
              </a:rPr>
              <a:t>://www.creative-little-scientists.eu/content/</a:t>
            </a:r>
            <a:r>
              <a:rPr lang="nl-BE" dirty="0" smtClean="0">
                <a:hlinkClick r:id="rId4"/>
              </a:rPr>
              <a:t>deliverables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45859"/>
          <a:stretch/>
        </p:blipFill>
        <p:spPr bwMode="auto">
          <a:xfrm>
            <a:off x="2853601" y="4353596"/>
            <a:ext cx="2649429" cy="111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50537"/>
              </p:ext>
            </p:extLst>
          </p:nvPr>
        </p:nvGraphicFramePr>
        <p:xfrm>
          <a:off x="2009168" y="2066388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icture (32-bit)" r:id="rId7" imgW="457200" imgH="457200" progId="MetafileCompanion32.Picture.1">
                  <p:embed/>
                </p:oleObj>
              </mc:Choice>
              <mc:Fallback>
                <p:oleObj name="Picture (32-bit)" r:id="rId7" imgW="457200" imgH="45720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168" y="2066388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91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4. </a:t>
            </a:r>
            <a:r>
              <a:rPr lang="nl-BE" b="1" dirty="0" err="1" smtClean="0">
                <a:solidFill>
                  <a:srgbClr val="00B050"/>
                </a:solidFill>
              </a:rPr>
              <a:t>Didactical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translation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to</a:t>
            </a:r>
            <a:r>
              <a:rPr lang="nl-BE" b="1" dirty="0" smtClean="0">
                <a:solidFill>
                  <a:srgbClr val="00B050"/>
                </a:solidFill>
              </a:rPr>
              <a:t> classroom </a:t>
            </a:r>
            <a:r>
              <a:rPr lang="nl-BE" b="1" dirty="0" err="1" smtClean="0">
                <a:solidFill>
                  <a:srgbClr val="00B050"/>
                </a:solidFill>
              </a:rPr>
              <a:t>applications</a:t>
            </a:r>
            <a:endParaRPr lang="nl-BE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59375981"/>
              </p:ext>
            </p:extLst>
          </p:nvPr>
        </p:nvGraphicFramePr>
        <p:xfrm>
          <a:off x="1248508" y="2162909"/>
          <a:ext cx="6270225" cy="332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00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4. </a:t>
            </a:r>
            <a:r>
              <a:rPr lang="nl-BE" b="1" dirty="0" err="1" smtClean="0">
                <a:solidFill>
                  <a:srgbClr val="00B050"/>
                </a:solidFill>
              </a:rPr>
              <a:t>Didactical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>
                <a:solidFill>
                  <a:srgbClr val="00B050"/>
                </a:solidFill>
              </a:rPr>
              <a:t>translation</a:t>
            </a:r>
            <a:r>
              <a:rPr lang="nl-BE" b="1" dirty="0">
                <a:solidFill>
                  <a:srgbClr val="00B050"/>
                </a:solidFill>
              </a:rPr>
              <a:t> </a:t>
            </a:r>
            <a:r>
              <a:rPr lang="nl-BE" b="1" dirty="0" err="1">
                <a:solidFill>
                  <a:srgbClr val="00B050"/>
                </a:solidFill>
              </a:rPr>
              <a:t>to</a:t>
            </a:r>
            <a:r>
              <a:rPr lang="nl-BE" b="1" dirty="0">
                <a:solidFill>
                  <a:srgbClr val="00B050"/>
                </a:solidFill>
              </a:rPr>
              <a:t> classroom </a:t>
            </a:r>
            <a:r>
              <a:rPr lang="nl-BE" b="1" dirty="0" err="1">
                <a:solidFill>
                  <a:srgbClr val="00B050"/>
                </a:solidFill>
              </a:rPr>
              <a:t>applications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1" y="2814073"/>
            <a:ext cx="7562850" cy="37242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72000" y="1690689"/>
            <a:ext cx="4354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Examples</a:t>
            </a:r>
            <a:r>
              <a:rPr lang="nl-BE" sz="2000" dirty="0" smtClean="0"/>
              <a:t> of </a:t>
            </a:r>
            <a:r>
              <a:rPr lang="nl-BE" sz="2000" dirty="0" err="1" smtClean="0"/>
              <a:t>science-related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other</a:t>
            </a:r>
            <a:r>
              <a:rPr lang="nl-BE" sz="2000" dirty="0" smtClean="0"/>
              <a:t> </a:t>
            </a:r>
            <a:r>
              <a:rPr lang="nl-BE" sz="2000" dirty="0" err="1" smtClean="0"/>
              <a:t>activities</a:t>
            </a:r>
            <a:r>
              <a:rPr lang="nl-BE" sz="2000" dirty="0" smtClean="0"/>
              <a:t> </a:t>
            </a:r>
            <a:r>
              <a:rPr lang="nl-BE" sz="2000" dirty="0" err="1" smtClean="0"/>
              <a:t>you</a:t>
            </a:r>
            <a:r>
              <a:rPr lang="nl-BE" sz="2000" dirty="0" smtClean="0"/>
              <a:t> have </a:t>
            </a:r>
            <a:r>
              <a:rPr lang="nl-BE" sz="2000" dirty="0" err="1" smtClean="0"/>
              <a:t>conducted</a:t>
            </a:r>
            <a:r>
              <a:rPr lang="nl-BE" sz="2000" dirty="0" smtClean="0"/>
              <a:t> in </a:t>
            </a:r>
            <a:r>
              <a:rPr lang="nl-BE" sz="2000" dirty="0" err="1" smtClean="0"/>
              <a:t>your</a:t>
            </a:r>
            <a:r>
              <a:rPr lang="nl-BE" sz="2000" dirty="0" smtClean="0"/>
              <a:t> classroom?</a:t>
            </a:r>
          </a:p>
          <a:p>
            <a:endParaRPr lang="nl-BE" sz="2000" dirty="0"/>
          </a:p>
          <a:p>
            <a:r>
              <a:rPr lang="nl-BE" sz="2000" dirty="0" smtClean="0"/>
              <a:t>How </a:t>
            </a:r>
            <a:r>
              <a:rPr lang="nl-BE" sz="2000" dirty="0" err="1" smtClean="0"/>
              <a:t>can</a:t>
            </a:r>
            <a:r>
              <a:rPr lang="nl-BE" sz="2000" dirty="0" smtClean="0"/>
              <a:t> </a:t>
            </a:r>
            <a:r>
              <a:rPr lang="nl-BE" sz="2000" dirty="0" err="1" smtClean="0"/>
              <a:t>you</a:t>
            </a:r>
            <a:r>
              <a:rPr lang="nl-BE" sz="2000" dirty="0" smtClean="0"/>
              <a:t> </a:t>
            </a:r>
            <a:r>
              <a:rPr lang="nl-BE" sz="2000" dirty="0" err="1" smtClean="0"/>
              <a:t>foster</a:t>
            </a:r>
            <a:r>
              <a:rPr lang="nl-BE" sz="2000" dirty="0" smtClean="0"/>
              <a:t> </a:t>
            </a:r>
            <a:r>
              <a:rPr lang="nl-BE" sz="2000" dirty="0" err="1" smtClean="0"/>
              <a:t>creativity</a:t>
            </a:r>
            <a:r>
              <a:rPr lang="nl-BE" sz="2000" dirty="0" smtClean="0"/>
              <a:t>, agency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opportunities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children’s</a:t>
            </a:r>
            <a:r>
              <a:rPr lang="nl-BE" sz="2000" dirty="0" smtClean="0"/>
              <a:t> </a:t>
            </a:r>
            <a:r>
              <a:rPr lang="nl-BE" sz="2000" dirty="0" err="1" smtClean="0"/>
              <a:t>inquiry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decision</a:t>
            </a:r>
            <a:r>
              <a:rPr lang="nl-BE" sz="2000" dirty="0" smtClean="0"/>
              <a:t> making?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68855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5. </a:t>
            </a:r>
            <a:r>
              <a:rPr lang="nl-BE" b="1" dirty="0" err="1" smtClean="0">
                <a:solidFill>
                  <a:srgbClr val="00B050"/>
                </a:solidFill>
              </a:rPr>
              <a:t>Reflection</a:t>
            </a:r>
            <a:r>
              <a:rPr lang="nl-BE" b="1" dirty="0" smtClean="0">
                <a:solidFill>
                  <a:srgbClr val="00B050"/>
                </a:solidFill>
              </a:rPr>
              <a:t> on workshop approaches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Did this process help you reflect on ways of promoting creativity in early years science education? </a:t>
            </a:r>
          </a:p>
          <a:p>
            <a:r>
              <a:rPr lang="nl-BE" dirty="0" err="1" smtClean="0"/>
              <a:t>Fill</a:t>
            </a:r>
            <a:r>
              <a:rPr lang="nl-BE" dirty="0" smtClean="0"/>
              <a:t>-in form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85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>
                <a:solidFill>
                  <a:srgbClr val="00B050"/>
                </a:solidFill>
              </a:rPr>
              <a:t>Welcome</a:t>
            </a:r>
            <a:r>
              <a:rPr lang="nl-BE" b="1" dirty="0" smtClean="0">
                <a:solidFill>
                  <a:srgbClr val="00B050"/>
                </a:solidFill>
              </a:rPr>
              <a:t>!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BE" sz="3200" dirty="0" smtClean="0"/>
              <a:t>Foundation teacher: </a:t>
            </a:r>
            <a:r>
              <a:rPr lang="nl-BE" sz="3200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BE" sz="3200" dirty="0" smtClean="0">
                <a:sym typeface="Wingdings 2" panose="05020102010507070707" pitchFamily="18" charset="2"/>
              </a:rPr>
              <a:t>KS1 teacher:</a:t>
            </a:r>
            <a:r>
              <a:rPr lang="nl-BE" sz="3200" dirty="0"/>
              <a:t> </a:t>
            </a:r>
            <a:r>
              <a:rPr lang="nl-BE" sz="3200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BE" sz="3200" dirty="0" smtClean="0">
                <a:sym typeface="Wingdings 2" panose="05020102010507070707" pitchFamily="18" charset="2"/>
              </a:rPr>
              <a:t>Science coordinator: </a:t>
            </a:r>
            <a:r>
              <a:rPr lang="nl-BE" sz="3200" dirty="0" smtClean="0"/>
              <a:t> </a:t>
            </a:r>
            <a:r>
              <a:rPr lang="nl-BE" sz="32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nl-BE" sz="3200" dirty="0" smtClean="0">
              <a:sym typeface="Wingdings 2" panose="05020102010507070707" pitchFamily="18" charset="2"/>
            </a:endParaRPr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57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6. </a:t>
            </a:r>
            <a:r>
              <a:rPr lang="nl-BE" b="1" dirty="0" err="1" smtClean="0">
                <a:solidFill>
                  <a:srgbClr val="00B050"/>
                </a:solidFill>
              </a:rPr>
              <a:t>Invitation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to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cooperate</a:t>
            </a:r>
            <a:r>
              <a:rPr lang="nl-BE" b="1" dirty="0" smtClean="0">
                <a:solidFill>
                  <a:srgbClr val="00B050"/>
                </a:solidFill>
              </a:rPr>
              <a:t> in the CEYS project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tatic1.squarespace.com/static/519fe4bae4b02061e74e5de7/t/521545bfe4b04942a678c476/1377125825451/participation%20-%20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3" y="2524502"/>
            <a:ext cx="4438679" cy="43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875324" y="1713321"/>
            <a:ext cx="1981200" cy="54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99CC00"/>
                </a:solidFill>
              </a:rPr>
              <a:t>Interested</a:t>
            </a:r>
            <a:r>
              <a:rPr lang="nl-BE" sz="2800" b="1" dirty="0" smtClean="0">
                <a:solidFill>
                  <a:srgbClr val="99CC00"/>
                </a:solidFill>
              </a:rPr>
              <a:t>?</a:t>
            </a:r>
            <a:endParaRPr lang="nl-BE" sz="2800" b="1" dirty="0">
              <a:solidFill>
                <a:srgbClr val="99CC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722448" y="2332413"/>
            <a:ext cx="3309257" cy="970982"/>
          </a:xfrm>
          <a:prstGeom prst="wedgeRoundRectCallout">
            <a:avLst>
              <a:gd name="adj1" fmla="val -39739"/>
              <a:gd name="adj2" fmla="val 79774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Commitment </a:t>
            </a:r>
            <a:r>
              <a:rPr lang="nl-BE" sz="1600" dirty="0" err="1" smtClean="0"/>
              <a:t>to</a:t>
            </a:r>
            <a:r>
              <a:rPr lang="nl-BE" sz="1600" dirty="0" smtClean="0"/>
              <a:t> the project 2015-2016 </a:t>
            </a:r>
            <a:r>
              <a:rPr lang="nl-BE" sz="1600" dirty="0" err="1" smtClean="0"/>
              <a:t>and</a:t>
            </a:r>
            <a:r>
              <a:rPr lang="nl-BE" sz="1600" dirty="0" smtClean="0"/>
              <a:t> </a:t>
            </a:r>
            <a:r>
              <a:rPr lang="nl-BE" sz="1600" dirty="0" err="1" smtClean="0"/>
              <a:t>its</a:t>
            </a:r>
            <a:r>
              <a:rPr lang="nl-BE" sz="1600" dirty="0" smtClean="0"/>
              <a:t> </a:t>
            </a:r>
            <a:r>
              <a:rPr lang="nl-BE" sz="1600" dirty="0" err="1" smtClean="0"/>
              <a:t>development</a:t>
            </a:r>
            <a:r>
              <a:rPr lang="nl-BE" sz="1600" dirty="0" smtClean="0"/>
              <a:t> </a:t>
            </a:r>
            <a:r>
              <a:rPr lang="nl-BE" sz="1600" dirty="0" err="1" smtClean="0"/>
              <a:t>activities</a:t>
            </a:r>
            <a:endParaRPr lang="nl-BE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6984012" y="3668656"/>
            <a:ext cx="1573384" cy="919401"/>
          </a:xfrm>
          <a:prstGeom prst="wedgeRoundRectCallout">
            <a:avLst>
              <a:gd name="adj1" fmla="val -49055"/>
              <a:gd name="adj2" fmla="val 7663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5 </a:t>
            </a:r>
            <a:r>
              <a:rPr lang="nl-BE" sz="1600" dirty="0" err="1" smtClean="0"/>
              <a:t>days</a:t>
            </a:r>
            <a:r>
              <a:rPr lang="nl-BE" sz="1600" dirty="0" smtClean="0"/>
              <a:t> of professional </a:t>
            </a:r>
            <a:r>
              <a:rPr lang="nl-BE" sz="1600" dirty="0" err="1" smtClean="0"/>
              <a:t>development</a:t>
            </a:r>
            <a:endParaRPr lang="nl-BE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825550" y="2387411"/>
            <a:ext cx="2351314" cy="1464231"/>
          </a:xfrm>
          <a:prstGeom prst="wedgeRoundRectCallout">
            <a:avLst>
              <a:gd name="adj1" fmla="val 29654"/>
              <a:gd name="adj2" fmla="val 5955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Undertaking</a:t>
            </a:r>
            <a:r>
              <a:rPr lang="nl-BE" sz="1600" dirty="0" smtClean="0"/>
              <a:t> action research in </a:t>
            </a:r>
            <a:r>
              <a:rPr lang="nl-BE" sz="1600" dirty="0" err="1" smtClean="0"/>
              <a:t>your</a:t>
            </a:r>
            <a:r>
              <a:rPr lang="nl-BE" sz="1600" dirty="0" smtClean="0"/>
              <a:t> </a:t>
            </a:r>
            <a:r>
              <a:rPr lang="nl-BE" sz="1600" dirty="0" err="1" smtClean="0"/>
              <a:t>own</a:t>
            </a:r>
            <a:r>
              <a:rPr lang="nl-BE" sz="1600" dirty="0" smtClean="0"/>
              <a:t> classroom </a:t>
            </a:r>
            <a:r>
              <a:rPr lang="nl-BE" sz="1600" dirty="0" err="1" smtClean="0"/>
              <a:t>developing</a:t>
            </a:r>
            <a:r>
              <a:rPr lang="nl-BE" sz="1600" dirty="0" smtClean="0"/>
              <a:t> </a:t>
            </a:r>
            <a:r>
              <a:rPr lang="nl-BE" sz="1600" dirty="0" err="1" smtClean="0"/>
              <a:t>creativity</a:t>
            </a:r>
            <a:r>
              <a:rPr lang="nl-BE" sz="1600" dirty="0" smtClean="0"/>
              <a:t> in </a:t>
            </a:r>
            <a:r>
              <a:rPr lang="nl-BE" sz="1600" dirty="0" err="1" smtClean="0"/>
              <a:t>early</a:t>
            </a:r>
            <a:r>
              <a:rPr lang="nl-BE" sz="1600" dirty="0" smtClean="0"/>
              <a:t> </a:t>
            </a:r>
            <a:r>
              <a:rPr lang="nl-BE" sz="1600" dirty="0" err="1" smtClean="0"/>
              <a:t>years</a:t>
            </a:r>
            <a:r>
              <a:rPr lang="nl-BE" sz="1600" dirty="0" smtClean="0"/>
              <a:t> </a:t>
            </a:r>
            <a:r>
              <a:rPr lang="nl-BE" sz="1600" dirty="0" err="1" smtClean="0"/>
              <a:t>science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238945" y="4561461"/>
            <a:ext cx="2351314" cy="1191816"/>
          </a:xfrm>
          <a:prstGeom prst="wedgeRoundRectCallout">
            <a:avLst>
              <a:gd name="adj1" fmla="val 61720"/>
              <a:gd name="adj2" fmla="val -2958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Testing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</a:t>
            </a:r>
            <a:r>
              <a:rPr lang="nl-BE" sz="1600" dirty="0" err="1" smtClean="0"/>
              <a:t>trialing</a:t>
            </a:r>
            <a:r>
              <a:rPr lang="nl-BE" sz="1600" dirty="0" smtClean="0"/>
              <a:t> the </a:t>
            </a:r>
            <a:r>
              <a:rPr lang="nl-BE" sz="1600" dirty="0" err="1" smtClean="0"/>
              <a:t>existing</a:t>
            </a:r>
            <a:r>
              <a:rPr lang="nl-BE" sz="1600" dirty="0" smtClean="0"/>
              <a:t> </a:t>
            </a:r>
            <a:r>
              <a:rPr lang="nl-BE" sz="1600" dirty="0" err="1" smtClean="0"/>
              <a:t>materials</a:t>
            </a:r>
            <a:r>
              <a:rPr lang="nl-BE" sz="1600" dirty="0" smtClean="0"/>
              <a:t> on </a:t>
            </a:r>
            <a:r>
              <a:rPr lang="nl-BE" sz="1600" dirty="0" err="1" smtClean="0"/>
              <a:t>creativity</a:t>
            </a:r>
            <a:r>
              <a:rPr lang="nl-BE" sz="1600" dirty="0" smtClean="0"/>
              <a:t> in </a:t>
            </a:r>
            <a:r>
              <a:rPr lang="nl-BE" sz="1600" dirty="0" err="1" smtClean="0"/>
              <a:t>early</a:t>
            </a:r>
            <a:r>
              <a:rPr lang="nl-BE" sz="1600" dirty="0" smtClean="0"/>
              <a:t> </a:t>
            </a:r>
            <a:r>
              <a:rPr lang="nl-BE" sz="1600" dirty="0" err="1" smtClean="0"/>
              <a:t>years</a:t>
            </a:r>
            <a:r>
              <a:rPr lang="nl-BE" sz="1600" dirty="0" smtClean="0"/>
              <a:t> </a:t>
            </a:r>
            <a:r>
              <a:rPr lang="nl-BE" sz="1600" dirty="0" err="1" smtClean="0"/>
              <a:t>science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93401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6. </a:t>
            </a:r>
            <a:r>
              <a:rPr lang="nl-BE" b="1" dirty="0" err="1" smtClean="0">
                <a:solidFill>
                  <a:srgbClr val="00B050"/>
                </a:solidFill>
              </a:rPr>
              <a:t>Invitation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to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cooperate</a:t>
            </a:r>
            <a:r>
              <a:rPr lang="nl-BE" b="1" dirty="0" smtClean="0">
                <a:solidFill>
                  <a:srgbClr val="00B050"/>
                </a:solidFill>
              </a:rPr>
              <a:t> in the CEYS project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tatic1.squarespace.com/static/519fe4bae4b02061e74e5de7/t/521545bfe4b04942a678c476/1377125825451/participation%20-%20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3" y="2524502"/>
            <a:ext cx="4438679" cy="43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875324" y="1713321"/>
            <a:ext cx="1981200" cy="54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99CC00"/>
                </a:solidFill>
              </a:rPr>
              <a:t>Interested</a:t>
            </a:r>
            <a:r>
              <a:rPr lang="nl-BE" sz="2800" b="1" dirty="0" smtClean="0">
                <a:solidFill>
                  <a:srgbClr val="99CC00"/>
                </a:solidFill>
              </a:rPr>
              <a:t>?</a:t>
            </a:r>
            <a:endParaRPr lang="nl-BE" sz="2800" b="1" dirty="0">
              <a:solidFill>
                <a:srgbClr val="99CC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5284" y="1984543"/>
            <a:ext cx="3309257" cy="919401"/>
          </a:xfrm>
          <a:prstGeom prst="wedgeRoundRectCallout">
            <a:avLst>
              <a:gd name="adj1" fmla="val 53336"/>
              <a:gd name="adj2" fmla="val 5095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5 </a:t>
            </a:r>
            <a:r>
              <a:rPr lang="nl-BE" sz="1600" dirty="0" err="1" smtClean="0"/>
              <a:t>days</a:t>
            </a:r>
            <a:r>
              <a:rPr lang="nl-BE" sz="1600" dirty="0" smtClean="0"/>
              <a:t> professional </a:t>
            </a:r>
            <a:r>
              <a:rPr lang="nl-BE" sz="1600" dirty="0" err="1" smtClean="0"/>
              <a:t>development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support </a:t>
            </a:r>
            <a:r>
              <a:rPr lang="nl-BE" sz="1600" dirty="0" err="1" smtClean="0"/>
              <a:t>focused</a:t>
            </a:r>
            <a:r>
              <a:rPr lang="nl-BE" sz="1600" dirty="0" smtClean="0"/>
              <a:t> on </a:t>
            </a:r>
            <a:r>
              <a:rPr lang="nl-BE" sz="1600" dirty="0" err="1" smtClean="0"/>
              <a:t>creativity</a:t>
            </a:r>
            <a:r>
              <a:rPr lang="nl-BE" sz="1600" dirty="0" smtClean="0"/>
              <a:t> in </a:t>
            </a:r>
            <a:r>
              <a:rPr lang="nl-BE" sz="1600" dirty="0" err="1" smtClean="0"/>
              <a:t>early</a:t>
            </a:r>
            <a:r>
              <a:rPr lang="nl-BE" sz="1600" dirty="0" smtClean="0"/>
              <a:t> </a:t>
            </a:r>
            <a:r>
              <a:rPr lang="nl-BE" sz="1600" dirty="0" err="1" smtClean="0"/>
              <a:t>years</a:t>
            </a:r>
            <a:r>
              <a:rPr lang="nl-BE" sz="1600" dirty="0" smtClean="0"/>
              <a:t> </a:t>
            </a:r>
            <a:r>
              <a:rPr lang="nl-BE" sz="1600" dirty="0" err="1" smtClean="0"/>
              <a:t>science</a:t>
            </a:r>
            <a:r>
              <a:rPr lang="nl-BE" sz="1600" dirty="0" smtClean="0"/>
              <a:t> </a:t>
            </a:r>
            <a:r>
              <a:rPr lang="nl-BE" sz="1600" dirty="0" err="1" smtClean="0"/>
              <a:t>education</a:t>
            </a:r>
            <a:endParaRPr lang="nl-BE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130771" y="5356434"/>
            <a:ext cx="2499096" cy="919401"/>
          </a:xfrm>
          <a:prstGeom prst="wedgeRoundRectCallout">
            <a:avLst>
              <a:gd name="adj1" fmla="val 61332"/>
              <a:gd name="adj2" fmla="val -4500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Professional </a:t>
            </a:r>
            <a:r>
              <a:rPr lang="nl-BE" sz="1600" dirty="0" err="1" smtClean="0"/>
              <a:t>development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</a:t>
            </a:r>
            <a:r>
              <a:rPr lang="nl-BE" sz="1600" dirty="0" err="1" smtClean="0"/>
              <a:t>mentoring</a:t>
            </a:r>
            <a:r>
              <a:rPr lang="nl-BE" sz="1600" dirty="0" smtClean="0"/>
              <a:t> </a:t>
            </a:r>
            <a:r>
              <a:rPr lang="nl-BE" sz="1600" dirty="0" err="1" smtClean="0"/>
              <a:t>sessions</a:t>
            </a:r>
            <a:r>
              <a:rPr lang="nl-BE" sz="1600" dirty="0" smtClean="0"/>
              <a:t> </a:t>
            </a:r>
            <a:r>
              <a:rPr lang="nl-BE" sz="1600" dirty="0" err="1" smtClean="0"/>
              <a:t>from</a:t>
            </a:r>
            <a:r>
              <a:rPr lang="nl-BE" sz="1600" dirty="0" smtClean="0"/>
              <a:t> the CEYS team</a:t>
            </a:r>
            <a:endParaRPr lang="nl-BE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6204352" y="1125435"/>
            <a:ext cx="2351314" cy="1191816"/>
          </a:xfrm>
          <a:prstGeom prst="wedgeRoundRectCallout">
            <a:avLst>
              <a:gd name="adj1" fmla="val -47441"/>
              <a:gd name="adj2" fmla="val 7994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Opportunity to attend an EU-funded summer school (July 2016) and potentially in July 2015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6659372" y="4330803"/>
            <a:ext cx="2351314" cy="919401"/>
          </a:xfrm>
          <a:prstGeom prst="wedgeRoundRectCallout">
            <a:avLst>
              <a:gd name="adj1" fmla="val -59722"/>
              <a:gd name="adj2" fmla="val 2384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Opportunity </a:t>
            </a:r>
            <a:r>
              <a:rPr lang="nl-BE" sz="1600" dirty="0" err="1" smtClean="0"/>
              <a:t>to</a:t>
            </a:r>
            <a:r>
              <a:rPr lang="nl-BE" sz="1600" dirty="0" smtClean="0"/>
              <a:t> partner </a:t>
            </a:r>
            <a:r>
              <a:rPr lang="nl-BE" sz="1600" dirty="0" err="1" smtClean="0"/>
              <a:t>with</a:t>
            </a:r>
            <a:r>
              <a:rPr lang="nl-BE" sz="1600" dirty="0" smtClean="0"/>
              <a:t> </a:t>
            </a:r>
            <a:r>
              <a:rPr lang="nl-BE" sz="1600" dirty="0" err="1" smtClean="0"/>
              <a:t>teachers</a:t>
            </a:r>
            <a:r>
              <a:rPr lang="nl-BE" sz="1600" dirty="0" smtClean="0"/>
              <a:t> </a:t>
            </a:r>
            <a:r>
              <a:rPr lang="nl-BE" sz="1600" dirty="0" err="1" smtClean="0"/>
              <a:t>from</a:t>
            </a:r>
            <a:r>
              <a:rPr lang="nl-BE" sz="1600" dirty="0" smtClean="0"/>
              <a:t> 25 </a:t>
            </a:r>
            <a:r>
              <a:rPr lang="nl-BE" sz="1600" dirty="0" err="1" smtClean="0"/>
              <a:t>international</a:t>
            </a:r>
            <a:r>
              <a:rPr lang="nl-BE" sz="1600" dirty="0" smtClean="0"/>
              <a:t> schools</a:t>
            </a:r>
            <a:endParaRPr lang="nl-BE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100231" y="3598687"/>
            <a:ext cx="2707137" cy="1191816"/>
          </a:xfrm>
          <a:prstGeom prst="wedgeRoundRectCallout">
            <a:avLst>
              <a:gd name="adj1" fmla="val 56106"/>
              <a:gd name="adj2" fmla="val -1360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Opportunity </a:t>
            </a:r>
            <a:r>
              <a:rPr lang="nl-BE" sz="1600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participate</a:t>
            </a:r>
            <a:r>
              <a:rPr lang="nl-BE" sz="1600" dirty="0" smtClean="0"/>
              <a:t> in the </a:t>
            </a:r>
            <a:r>
              <a:rPr lang="nl-BE" sz="1600" dirty="0" err="1" smtClean="0"/>
              <a:t>development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</a:t>
            </a:r>
            <a:r>
              <a:rPr lang="nl-BE" sz="1600" dirty="0" err="1" smtClean="0"/>
              <a:t>validation</a:t>
            </a:r>
            <a:r>
              <a:rPr lang="nl-BE" sz="1600" dirty="0" smtClean="0"/>
              <a:t> of teacher </a:t>
            </a:r>
            <a:r>
              <a:rPr lang="nl-BE" sz="1600" dirty="0" err="1" smtClean="0"/>
              <a:t>education</a:t>
            </a:r>
            <a:r>
              <a:rPr lang="nl-BE" sz="1600" dirty="0" smtClean="0"/>
              <a:t> resources</a:t>
            </a:r>
            <a:endParaRPr lang="nl-BE" sz="1600" dirty="0"/>
          </a:p>
        </p:txBody>
      </p:sp>
      <p:sp>
        <p:nvSpPr>
          <p:cNvPr id="13" name="Tekstvak 12"/>
          <p:cNvSpPr txBox="1"/>
          <p:nvPr/>
        </p:nvSpPr>
        <p:spPr>
          <a:xfrm>
            <a:off x="6432883" y="2712846"/>
            <a:ext cx="2374231" cy="1191816"/>
          </a:xfrm>
          <a:prstGeom prst="wedgeRoundRectCallout">
            <a:avLst>
              <a:gd name="adj1" fmla="val -62049"/>
              <a:gd name="adj2" fmla="val -81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Opportunity </a:t>
            </a:r>
            <a:r>
              <a:rPr lang="nl-BE" sz="1600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collaborate</a:t>
            </a:r>
            <a:r>
              <a:rPr lang="nl-BE" sz="1600" dirty="0" smtClean="0"/>
              <a:t> </a:t>
            </a:r>
            <a:r>
              <a:rPr lang="nl-BE" sz="1600" dirty="0" err="1" smtClean="0"/>
              <a:t>with</a:t>
            </a:r>
            <a:r>
              <a:rPr lang="nl-BE" sz="1600" dirty="0" smtClean="0"/>
              <a:t> the </a:t>
            </a:r>
            <a:r>
              <a:rPr lang="nl-BE" sz="1600" dirty="0" err="1" smtClean="0"/>
              <a:t>local</a:t>
            </a:r>
            <a:r>
              <a:rPr lang="nl-BE" sz="1600" dirty="0" smtClean="0"/>
              <a:t> CEYS project team </a:t>
            </a:r>
            <a:r>
              <a:rPr lang="nl-BE" sz="1600" dirty="0" err="1" smtClean="0"/>
              <a:t>and</a:t>
            </a:r>
            <a:r>
              <a:rPr lang="nl-BE" sz="1600" dirty="0" smtClean="0"/>
              <a:t> </a:t>
            </a:r>
            <a:r>
              <a:rPr lang="nl-BE" sz="1600" dirty="0" err="1" smtClean="0"/>
              <a:t>other</a:t>
            </a:r>
            <a:r>
              <a:rPr lang="nl-BE" sz="1600" dirty="0" smtClean="0"/>
              <a:t> lead teacher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30072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Content of the </a:t>
            </a:r>
            <a:r>
              <a:rPr lang="nl-BE" b="1" dirty="0" err="1">
                <a:solidFill>
                  <a:srgbClr val="00B050"/>
                </a:solidFill>
              </a:rPr>
              <a:t>I</a:t>
            </a:r>
            <a:r>
              <a:rPr lang="nl-BE" b="1" dirty="0" err="1" smtClean="0">
                <a:solidFill>
                  <a:srgbClr val="00B050"/>
                </a:solidFill>
              </a:rPr>
              <a:t>nduction</a:t>
            </a:r>
            <a:r>
              <a:rPr lang="nl-BE" b="1" dirty="0" smtClean="0">
                <a:solidFill>
                  <a:srgbClr val="00B050"/>
                </a:solidFill>
              </a:rPr>
              <a:t> workshop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err="1" smtClean="0"/>
              <a:t>Welcoming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CEYS project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err="1" smtClean="0"/>
              <a:t>Inquiry</a:t>
            </a:r>
            <a:r>
              <a:rPr lang="nl-BE" dirty="0" smtClean="0"/>
              <a:t> </a:t>
            </a:r>
            <a:r>
              <a:rPr lang="nl-BE" dirty="0" err="1" smtClean="0"/>
              <a:t>activity</a:t>
            </a:r>
            <a:r>
              <a:rPr lang="nl-BE" dirty="0" smtClean="0"/>
              <a:t>: open vs. </a:t>
            </a:r>
            <a:r>
              <a:rPr lang="nl-BE" dirty="0" err="1" smtClean="0"/>
              <a:t>guided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endParaRPr lang="nl-BE" dirty="0" smtClean="0"/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Meta-</a:t>
            </a:r>
            <a:r>
              <a:rPr lang="nl-BE" dirty="0" err="1" smtClean="0"/>
              <a:t>reflection</a:t>
            </a:r>
            <a:endParaRPr lang="nl-BE" dirty="0" smtClean="0"/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err="1" smtClean="0"/>
              <a:t>Didactical</a:t>
            </a:r>
            <a:r>
              <a:rPr lang="nl-BE" dirty="0" smtClean="0"/>
              <a:t> </a:t>
            </a:r>
            <a:r>
              <a:rPr lang="nl-BE" dirty="0" err="1" smtClean="0"/>
              <a:t>translation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classroom </a:t>
            </a:r>
            <a:r>
              <a:rPr lang="nl-BE" dirty="0" err="1" smtClean="0"/>
              <a:t>applications</a:t>
            </a:r>
            <a:endParaRPr lang="nl-BE" dirty="0" smtClean="0"/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err="1" smtClean="0"/>
              <a:t>Reflection</a:t>
            </a:r>
            <a:r>
              <a:rPr lang="nl-BE" dirty="0" smtClean="0"/>
              <a:t> on workshop approaches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err="1" smtClean="0"/>
              <a:t>Invitation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cooperate</a:t>
            </a:r>
            <a:r>
              <a:rPr lang="nl-BE" dirty="0" smtClean="0"/>
              <a:t> in the CEYS project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33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1. </a:t>
            </a:r>
            <a:r>
              <a:rPr lang="nl-BE" b="1" dirty="0" err="1" smtClean="0">
                <a:solidFill>
                  <a:srgbClr val="00B050"/>
                </a:solidFill>
              </a:rPr>
              <a:t>Introduction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to</a:t>
            </a:r>
            <a:r>
              <a:rPr lang="nl-BE" b="1" dirty="0" smtClean="0">
                <a:solidFill>
                  <a:srgbClr val="00B050"/>
                </a:solidFill>
              </a:rPr>
              <a:t> the CEYS project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European Erasmus+ project</a:t>
            </a:r>
          </a:p>
          <a:p>
            <a:r>
              <a:rPr lang="nl-BE" dirty="0" smtClean="0"/>
              <a:t>Greece, Romania, Belgium, UK</a:t>
            </a:r>
          </a:p>
          <a:p>
            <a:r>
              <a:rPr lang="nl-BE" b="1" dirty="0" smtClean="0"/>
              <a:t>Aims</a:t>
            </a:r>
            <a:r>
              <a:rPr lang="nl-BE" dirty="0" smtClean="0"/>
              <a:t>: development of a teacher professional development course and accompanying materials</a:t>
            </a:r>
          </a:p>
          <a:p>
            <a:r>
              <a:rPr lang="nl-BE" dirty="0" smtClean="0"/>
              <a:t>Promoting the </a:t>
            </a: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creative</a:t>
            </a:r>
            <a:r>
              <a:rPr lang="nl-BE" dirty="0" smtClean="0"/>
              <a:t> approaches in teaching </a:t>
            </a:r>
            <a:r>
              <a:rPr lang="nl-BE" dirty="0" err="1" smtClean="0"/>
              <a:t>science</a:t>
            </a:r>
            <a:r>
              <a:rPr lang="nl-BE" dirty="0" smtClean="0"/>
              <a:t> in </a:t>
            </a:r>
            <a:r>
              <a:rPr lang="nl-BE" dirty="0" err="1" smtClean="0"/>
              <a:t>preschool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early</a:t>
            </a:r>
            <a:r>
              <a:rPr lang="nl-BE" dirty="0" smtClean="0"/>
              <a:t> </a:t>
            </a:r>
            <a:r>
              <a:rPr lang="nl-BE" dirty="0" err="1" smtClean="0"/>
              <a:t>primary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r>
              <a:rPr lang="nl-BE" dirty="0" smtClean="0"/>
              <a:t> (up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age</a:t>
            </a:r>
            <a:r>
              <a:rPr lang="nl-BE" dirty="0" smtClean="0"/>
              <a:t> of </a:t>
            </a:r>
            <a:r>
              <a:rPr lang="nl-BE" dirty="0" err="1" smtClean="0"/>
              <a:t>eight</a:t>
            </a:r>
            <a:r>
              <a:rPr lang="nl-BE" dirty="0" smtClean="0"/>
              <a:t>)</a:t>
            </a:r>
          </a:p>
          <a:p>
            <a:r>
              <a:rPr lang="nl-BE" dirty="0" err="1" smtClean="0"/>
              <a:t>Continuation</a:t>
            </a:r>
            <a:r>
              <a:rPr lang="nl-BE" dirty="0" smtClean="0"/>
              <a:t> of the Creative Little </a:t>
            </a:r>
            <a:r>
              <a:rPr lang="nl-BE" dirty="0" err="1" smtClean="0"/>
              <a:t>Scientists</a:t>
            </a:r>
            <a:r>
              <a:rPr lang="nl-BE" dirty="0" smtClean="0"/>
              <a:t> project 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09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9067" t="12994" r="7216" b="6743"/>
          <a:stretch/>
        </p:blipFill>
        <p:spPr>
          <a:xfrm>
            <a:off x="-30201" y="522514"/>
            <a:ext cx="9192218" cy="495486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-30201" y="5651266"/>
            <a:ext cx="919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/>
              <a:t>‘Creative Little </a:t>
            </a:r>
            <a:r>
              <a:rPr lang="nl-BE" sz="1600" dirty="0" err="1"/>
              <a:t>Scientists</a:t>
            </a:r>
            <a:r>
              <a:rPr lang="nl-BE" sz="1600" dirty="0"/>
              <a:t>’ </a:t>
            </a:r>
            <a:r>
              <a:rPr lang="nl-BE" sz="1600" dirty="0" err="1"/>
              <a:t>definition</a:t>
            </a:r>
            <a:r>
              <a:rPr lang="nl-BE" sz="1600" dirty="0"/>
              <a:t> of </a:t>
            </a:r>
            <a:r>
              <a:rPr lang="nl-BE" sz="1600" dirty="0" err="1"/>
              <a:t>creativity</a:t>
            </a:r>
            <a:r>
              <a:rPr lang="nl-BE" sz="1600" dirty="0"/>
              <a:t> in </a:t>
            </a:r>
            <a:r>
              <a:rPr lang="nl-BE" sz="1600" dirty="0" err="1"/>
              <a:t>early</a:t>
            </a:r>
            <a:r>
              <a:rPr lang="nl-BE" sz="1600" dirty="0"/>
              <a:t> </a:t>
            </a:r>
            <a:r>
              <a:rPr lang="nl-BE" sz="1600" dirty="0" err="1"/>
              <a:t>years</a:t>
            </a:r>
            <a:r>
              <a:rPr lang="nl-BE" sz="1600" dirty="0"/>
              <a:t> </a:t>
            </a:r>
            <a:r>
              <a:rPr lang="nl-BE" sz="1600" dirty="0" err="1"/>
              <a:t>science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mathematics</a:t>
            </a:r>
            <a:r>
              <a:rPr lang="nl-BE" sz="1600" dirty="0"/>
              <a:t> </a:t>
            </a:r>
            <a:r>
              <a:rPr lang="nl-BE" sz="1600" dirty="0" err="1"/>
              <a:t>education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44433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2. </a:t>
            </a:r>
            <a:r>
              <a:rPr lang="nl-BE" b="1" dirty="0" err="1" smtClean="0">
                <a:solidFill>
                  <a:srgbClr val="00B050"/>
                </a:solidFill>
              </a:rPr>
              <a:t>Inquiry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activity</a:t>
            </a:r>
            <a:r>
              <a:rPr lang="nl-BE" b="1" dirty="0" smtClean="0">
                <a:solidFill>
                  <a:srgbClr val="00B050"/>
                </a:solidFill>
              </a:rPr>
              <a:t>: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</a:t>
            </a:r>
            <a:r>
              <a:rPr lang="nl-BE" b="1" dirty="0" err="1" smtClean="0">
                <a:solidFill>
                  <a:srgbClr val="00B050"/>
                </a:solidFill>
              </a:rPr>
              <a:t>Pooh</a:t>
            </a:r>
            <a:r>
              <a:rPr lang="nl-BE" b="1" dirty="0" smtClean="0">
                <a:solidFill>
                  <a:srgbClr val="00B050"/>
                </a:solidFill>
              </a:rPr>
              <a:t> in </a:t>
            </a:r>
            <a:r>
              <a:rPr lang="nl-BE" b="1" dirty="0" err="1" smtClean="0">
                <a:solidFill>
                  <a:srgbClr val="00B050"/>
                </a:solidFill>
              </a:rPr>
              <a:t>trouble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5"/>
            <a:ext cx="4822580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Winnie The </a:t>
            </a:r>
            <a:r>
              <a:rPr lang="nl-BE" dirty="0" err="1" smtClean="0"/>
              <a:t>Pooh</a:t>
            </a:r>
            <a:r>
              <a:rPr lang="nl-BE" dirty="0" smtClean="0"/>
              <a:t> is in the top of a tree, but </a:t>
            </a:r>
            <a:r>
              <a:rPr lang="nl-BE" dirty="0" err="1" smtClean="0"/>
              <a:t>suddenly</a:t>
            </a:r>
            <a:r>
              <a:rPr lang="nl-BE" dirty="0" smtClean="0"/>
              <a:t> his </a:t>
            </a:r>
            <a:r>
              <a:rPr lang="nl-BE" dirty="0" err="1" smtClean="0"/>
              <a:t>friend</a:t>
            </a:r>
            <a:r>
              <a:rPr lang="nl-BE" dirty="0" smtClean="0"/>
              <a:t> </a:t>
            </a:r>
            <a:r>
              <a:rPr lang="nl-BE" dirty="0" err="1" smtClean="0"/>
              <a:t>Tigger</a:t>
            </a:r>
            <a:r>
              <a:rPr lang="nl-BE" dirty="0" smtClean="0"/>
              <a:t> </a:t>
            </a:r>
            <a:r>
              <a:rPr lang="nl-BE" dirty="0" err="1" smtClean="0"/>
              <a:t>needs</a:t>
            </a:r>
            <a:r>
              <a:rPr lang="nl-BE" dirty="0" smtClean="0"/>
              <a:t> </a:t>
            </a:r>
            <a:r>
              <a:rPr lang="nl-BE" dirty="0" err="1" smtClean="0"/>
              <a:t>him</a:t>
            </a:r>
            <a:r>
              <a:rPr lang="nl-BE" dirty="0" smtClean="0"/>
              <a:t>. There is a large branch hanging down, that Winnie can use, but how can he come down safely, comfortably and as quickly as possible?</a:t>
            </a:r>
          </a:p>
          <a:p>
            <a:pPr marL="0" indent="0">
              <a:buNone/>
            </a:pP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make </a:t>
            </a:r>
            <a:r>
              <a:rPr lang="nl-BE" dirty="0" err="1" smtClean="0"/>
              <a:t>him</a:t>
            </a:r>
            <a:r>
              <a:rPr lang="nl-BE" dirty="0" smtClean="0"/>
              <a:t> </a:t>
            </a:r>
            <a:r>
              <a:rPr lang="nl-BE" dirty="0" err="1" smtClean="0"/>
              <a:t>something</a:t>
            </a:r>
            <a:r>
              <a:rPr lang="nl-BE" dirty="0" smtClean="0"/>
              <a:t>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5103"/>
            <a:ext cx="3406223" cy="51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2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2. </a:t>
            </a:r>
            <a:r>
              <a:rPr lang="nl-BE" b="1" dirty="0" err="1" smtClean="0">
                <a:solidFill>
                  <a:srgbClr val="00B050"/>
                </a:solidFill>
              </a:rPr>
              <a:t>Inquiry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activity</a:t>
            </a:r>
            <a:r>
              <a:rPr lang="nl-BE" b="1" dirty="0" smtClean="0">
                <a:solidFill>
                  <a:srgbClr val="00B050"/>
                </a:solidFill>
              </a:rPr>
              <a:t>: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</a:t>
            </a:r>
            <a:r>
              <a:rPr lang="nl-BE" b="1" dirty="0" err="1" smtClean="0">
                <a:solidFill>
                  <a:srgbClr val="00B050"/>
                </a:solidFill>
              </a:rPr>
              <a:t>Pooh</a:t>
            </a:r>
            <a:r>
              <a:rPr lang="nl-BE" b="1" dirty="0" smtClean="0">
                <a:solidFill>
                  <a:srgbClr val="00B050"/>
                </a:solidFill>
              </a:rPr>
              <a:t> in </a:t>
            </a:r>
            <a:r>
              <a:rPr lang="nl-BE" b="1" dirty="0" err="1" smtClean="0">
                <a:solidFill>
                  <a:srgbClr val="00B050"/>
                </a:solidFill>
              </a:rPr>
              <a:t>trouble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5"/>
            <a:ext cx="4822580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2 different approaches</a:t>
            </a:r>
          </a:p>
          <a:p>
            <a:r>
              <a:rPr lang="nl-BE" dirty="0" smtClean="0"/>
              <a:t>20’: approach 1 </a:t>
            </a:r>
          </a:p>
          <a:p>
            <a:pPr marL="0" indent="0">
              <a:buNone/>
            </a:pPr>
            <a:r>
              <a:rPr lang="nl-BE" dirty="0" smtClean="0"/>
              <a:t>Swap tables</a:t>
            </a:r>
          </a:p>
          <a:p>
            <a:r>
              <a:rPr lang="nl-BE" dirty="0" smtClean="0"/>
              <a:t>20’: approach 2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→15’: presentation of the designs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5103"/>
            <a:ext cx="3406223" cy="5120046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68520"/>
              </p:ext>
            </p:extLst>
          </p:nvPr>
        </p:nvGraphicFramePr>
        <p:xfrm>
          <a:off x="7512198" y="277184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icture (32-bit)" r:id="rId5" imgW="457200" imgH="457200" progId="MetafileCompanion32.Picture.1">
                  <p:embed/>
                </p:oleObj>
              </mc:Choice>
              <mc:Fallback>
                <p:oleObj name="Picture (32-bit)" r:id="rId5" imgW="457200" imgH="45720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198" y="277184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28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2. </a:t>
            </a:r>
            <a:r>
              <a:rPr lang="nl-BE" b="1" dirty="0" err="1" smtClean="0">
                <a:solidFill>
                  <a:srgbClr val="00B050"/>
                </a:solidFill>
              </a:rPr>
              <a:t>Inquiry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activity</a:t>
            </a:r>
            <a:r>
              <a:rPr lang="nl-BE" b="1" dirty="0" smtClean="0">
                <a:solidFill>
                  <a:srgbClr val="00B050"/>
                </a:solidFill>
              </a:rPr>
              <a:t>: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</a:t>
            </a:r>
            <a:r>
              <a:rPr lang="nl-BE" b="1" dirty="0" err="1" smtClean="0">
                <a:solidFill>
                  <a:srgbClr val="00B050"/>
                </a:solidFill>
              </a:rPr>
              <a:t>Pooh</a:t>
            </a:r>
            <a:r>
              <a:rPr lang="nl-BE" b="1" dirty="0" smtClean="0">
                <a:solidFill>
                  <a:srgbClr val="00B050"/>
                </a:solidFill>
              </a:rPr>
              <a:t> in </a:t>
            </a:r>
            <a:r>
              <a:rPr lang="nl-BE" b="1" dirty="0" err="1" smtClean="0">
                <a:solidFill>
                  <a:srgbClr val="00B050"/>
                </a:solidFill>
              </a:rPr>
              <a:t>trouble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4"/>
            <a:ext cx="4822580" cy="4794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 smtClean="0"/>
              <a:t>Presentation of the designs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/>
              <a:t>V</a:t>
            </a:r>
            <a:r>
              <a:rPr lang="en-GB" dirty="0" smtClean="0"/>
              <a:t>ariety </a:t>
            </a:r>
            <a:r>
              <a:rPr lang="en-GB" dirty="0"/>
              <a:t>of </a:t>
            </a:r>
            <a:r>
              <a:rPr lang="en-GB" dirty="0" smtClean="0"/>
              <a:t>the designs?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What did you observe? Patterns? 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Did you repeat </a:t>
            </a:r>
            <a:r>
              <a:rPr lang="en-GB" dirty="0"/>
              <a:t>tests? What happened then?</a:t>
            </a:r>
            <a:endParaRPr lang="nl-BE" dirty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Other contributing </a:t>
            </a:r>
            <a:r>
              <a:rPr lang="en-GB" dirty="0"/>
              <a:t>or unanticipated factors</a:t>
            </a:r>
            <a:r>
              <a:rPr lang="en-GB" dirty="0" smtClean="0"/>
              <a:t>?</a:t>
            </a:r>
            <a:endParaRPr lang="nl-BE" dirty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How did you assess the </a:t>
            </a:r>
            <a:br>
              <a:rPr lang="en-GB" dirty="0" smtClean="0"/>
            </a:br>
            <a:r>
              <a:rPr lang="en-GB" dirty="0" smtClean="0"/>
              <a:t>process?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…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89"/>
            <a:ext cx="2606918" cy="49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8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2. </a:t>
            </a:r>
            <a:r>
              <a:rPr lang="nl-BE" b="1" dirty="0" err="1" smtClean="0">
                <a:solidFill>
                  <a:srgbClr val="00B050"/>
                </a:solidFill>
              </a:rPr>
              <a:t>Inquiry</a:t>
            </a:r>
            <a:r>
              <a:rPr lang="nl-BE" b="1" dirty="0" smtClean="0">
                <a:solidFill>
                  <a:srgbClr val="00B050"/>
                </a:solidFill>
              </a:rPr>
              <a:t> </a:t>
            </a:r>
            <a:r>
              <a:rPr lang="nl-BE" b="1" dirty="0" err="1" smtClean="0">
                <a:solidFill>
                  <a:srgbClr val="00B050"/>
                </a:solidFill>
              </a:rPr>
              <a:t>activity</a:t>
            </a:r>
            <a:r>
              <a:rPr lang="nl-BE" b="1" dirty="0" smtClean="0">
                <a:solidFill>
                  <a:srgbClr val="00B050"/>
                </a:solidFill>
              </a:rPr>
              <a:t>: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</a:t>
            </a:r>
            <a:r>
              <a:rPr lang="nl-BE" b="1" dirty="0" err="1" smtClean="0">
                <a:solidFill>
                  <a:srgbClr val="00B050"/>
                </a:solidFill>
              </a:rPr>
              <a:t>Pooh</a:t>
            </a:r>
            <a:r>
              <a:rPr lang="nl-BE" b="1" dirty="0" smtClean="0">
                <a:solidFill>
                  <a:srgbClr val="00B050"/>
                </a:solidFill>
              </a:rPr>
              <a:t> in </a:t>
            </a:r>
            <a:r>
              <a:rPr lang="nl-BE" b="1" dirty="0" err="1" smtClean="0">
                <a:solidFill>
                  <a:srgbClr val="00B050"/>
                </a:solidFill>
              </a:rPr>
              <a:t>trouble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8" y="1825625"/>
            <a:ext cx="54512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600" dirty="0" err="1" smtClean="0"/>
              <a:t>Scientific</a:t>
            </a:r>
            <a:r>
              <a:rPr lang="nl-BE" sz="2600" dirty="0" smtClean="0"/>
              <a:t> </a:t>
            </a:r>
            <a:r>
              <a:rPr lang="nl-BE" sz="2600" dirty="0" err="1" smtClean="0"/>
              <a:t>knowledge</a:t>
            </a:r>
            <a:r>
              <a:rPr lang="nl-BE" sz="2600" dirty="0" smtClean="0"/>
              <a:t> as background: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Friction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BE" dirty="0" err="1" smtClean="0"/>
              <a:t>Steepness</a:t>
            </a:r>
            <a:r>
              <a:rPr lang="nl-BE" dirty="0" smtClean="0"/>
              <a:t> of the </a:t>
            </a:r>
            <a:r>
              <a:rPr lang="nl-BE" dirty="0" err="1" smtClean="0"/>
              <a:t>slope</a:t>
            </a:r>
            <a:endParaRPr lang="nl-BE" dirty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BE" dirty="0" err="1" smtClean="0"/>
              <a:t>Mass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89"/>
            <a:ext cx="2606918" cy="49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6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789</Words>
  <Application>Microsoft Macintosh PowerPoint</Application>
  <PresentationFormat>On-screen Show (4:3)</PresentationFormat>
  <Paragraphs>123</Paragraphs>
  <Slides>21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Kantoorthema</vt:lpstr>
      <vt:lpstr>Picture (32-bit)</vt:lpstr>
      <vt:lpstr>Induction workshop  Fostering creativity in early years science teaching  Discovering the use of creative and inquiry-based approaches in  early years science education   </vt:lpstr>
      <vt:lpstr>Welcome!</vt:lpstr>
      <vt:lpstr>Content of the Induction workshop</vt:lpstr>
      <vt:lpstr>1. Introduction to the CEYS project</vt:lpstr>
      <vt:lpstr>PowerPoint Presentation</vt:lpstr>
      <vt:lpstr>2. Inquiry activity:  Winnie The Pooh in trouble</vt:lpstr>
      <vt:lpstr>2. Inquiry activity:  Winnie The Pooh in trouble</vt:lpstr>
      <vt:lpstr>2. Inquiry activity:  Winnie The Pooh in trouble</vt:lpstr>
      <vt:lpstr>2. Inquiry activity:  Winnie The Pooh in trouble</vt:lpstr>
      <vt:lpstr>3. Meta-reflection</vt:lpstr>
      <vt:lpstr>3. Meta-reflection</vt:lpstr>
      <vt:lpstr>PowerPoint Presentation</vt:lpstr>
      <vt:lpstr>3. Meta-reflection</vt:lpstr>
      <vt:lpstr>3. Meta-reflection</vt:lpstr>
      <vt:lpstr>3. Meta-reflection</vt:lpstr>
      <vt:lpstr>4. Didactical translation to classroom applications</vt:lpstr>
      <vt:lpstr>4. Didactical translation to classroom applications</vt:lpstr>
      <vt:lpstr>4. Didactical translation to classroom applications</vt:lpstr>
      <vt:lpstr>5. Reflection on workshop approaches</vt:lpstr>
      <vt:lpstr>6. Invitation to cooperate in the CEYS project</vt:lpstr>
      <vt:lpstr>6. Invitation to cooperate in the CEYS project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CEYS – Induction workshop</dc:title>
  <dc:creator>jozesc</dc:creator>
  <cp:lastModifiedBy>Tatjana Dragovic Andersen</cp:lastModifiedBy>
  <cp:revision>80</cp:revision>
  <cp:lastPrinted>2015-03-24T11:21:28Z</cp:lastPrinted>
  <dcterms:created xsi:type="dcterms:W3CDTF">2014-12-10T20:28:08Z</dcterms:created>
  <dcterms:modified xsi:type="dcterms:W3CDTF">2017-10-10T19:35:04Z</dcterms:modified>
</cp:coreProperties>
</file>