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61" r:id="rId4"/>
    <p:sldId id="260" r:id="rId5"/>
    <p:sldId id="271" r:id="rId6"/>
    <p:sldId id="262" r:id="rId7"/>
    <p:sldId id="272" r:id="rId8"/>
    <p:sldId id="273" r:id="rId9"/>
    <p:sldId id="274" r:id="rId10"/>
    <p:sldId id="288" r:id="rId11"/>
    <p:sldId id="283" r:id="rId12"/>
    <p:sldId id="284" r:id="rId13"/>
    <p:sldId id="290" r:id="rId14"/>
    <p:sldId id="279" r:id="rId15"/>
    <p:sldId id="289" r:id="rId16"/>
    <p:sldId id="276" r:id="rId17"/>
    <p:sldId id="281" r:id="rId18"/>
    <p:sldId id="282" r:id="rId19"/>
    <p:sldId id="277" r:id="rId20"/>
    <p:sldId id="278" r:id="rId21"/>
    <p:sldId id="285" r:id="rId22"/>
    <p:sldId id="292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 Merckx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00"/>
    <a:srgbClr val="008000"/>
    <a:srgbClr val="006600"/>
    <a:srgbClr val="99CC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942" autoAdjust="0"/>
  </p:normalViewPr>
  <p:slideViewPr>
    <p:cSldViewPr snapToGrid="0">
      <p:cViewPr varScale="1">
        <p:scale>
          <a:sx n="42" d="100"/>
          <a:sy n="42" d="100"/>
        </p:scale>
        <p:origin x="6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A79A8-507F-4DB8-8D31-D3EA3E23421B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20E76562-97BA-4A2A-B857-F682A31F7E7B}">
      <dgm:prSet phldrT="[Tekst]"/>
      <dgm:spPr/>
      <dgm:t>
        <a:bodyPr/>
        <a:lstStyle/>
        <a:p>
          <a:r>
            <a:rPr lang="nl-BE" dirty="0" smtClean="0"/>
            <a:t>Aanpak in de voorbeelden</a:t>
          </a:r>
          <a:endParaRPr lang="nl-BE" dirty="0"/>
        </a:p>
      </dgm:t>
    </dgm:pt>
    <dgm:pt modelId="{05F3BEDD-3423-4F6B-A128-551090A102CB}" type="parTrans" cxnId="{13D7CBBE-94EC-49CC-A706-FFAF79CDAEFC}">
      <dgm:prSet/>
      <dgm:spPr/>
      <dgm:t>
        <a:bodyPr/>
        <a:lstStyle/>
        <a:p>
          <a:endParaRPr lang="nl-BE"/>
        </a:p>
      </dgm:t>
    </dgm:pt>
    <dgm:pt modelId="{930412D1-8A2E-4A6B-8DF1-B513AF1C99B7}" type="sibTrans" cxnId="{13D7CBBE-94EC-49CC-A706-FFAF79CDAEFC}">
      <dgm:prSet/>
      <dgm:spPr/>
      <dgm:t>
        <a:bodyPr/>
        <a:lstStyle/>
        <a:p>
          <a:endParaRPr lang="nl-BE"/>
        </a:p>
      </dgm:t>
    </dgm:pt>
    <dgm:pt modelId="{372AE402-D0F1-419F-A5ED-9757A0127EE0}">
      <dgm:prSet phldrT="[Tekst]"/>
      <dgm:spPr/>
      <dgm:t>
        <a:bodyPr/>
        <a:lstStyle/>
        <a:p>
          <a:r>
            <a:rPr lang="nl-BE" dirty="0" smtClean="0"/>
            <a:t>Aanpak in beide in onderzoeks-</a:t>
          </a:r>
          <a:r>
            <a:rPr lang="nl-BE" dirty="0" err="1" smtClean="0"/>
            <a:t>activieiten</a:t>
          </a:r>
          <a:endParaRPr lang="nl-BE" dirty="0"/>
        </a:p>
      </dgm:t>
    </dgm:pt>
    <dgm:pt modelId="{73189D98-0E00-4FB1-A8D4-95C2FC5C7D20}" type="parTrans" cxnId="{6D9E7214-8436-41E0-947F-A04FAA473103}">
      <dgm:prSet/>
      <dgm:spPr/>
      <dgm:t>
        <a:bodyPr/>
        <a:lstStyle/>
        <a:p>
          <a:endParaRPr lang="nl-BE"/>
        </a:p>
      </dgm:t>
    </dgm:pt>
    <dgm:pt modelId="{EC355341-9F91-4724-A639-79DBB9C07252}" type="sibTrans" cxnId="{6D9E7214-8436-41E0-947F-A04FAA473103}">
      <dgm:prSet/>
      <dgm:spPr/>
      <dgm:t>
        <a:bodyPr/>
        <a:lstStyle/>
        <a:p>
          <a:endParaRPr lang="nl-BE"/>
        </a:p>
      </dgm:t>
    </dgm:pt>
    <dgm:pt modelId="{94152A5D-2D93-4784-9993-D3CBB6E3903F}" type="pres">
      <dgm:prSet presAssocID="{DCEA79A8-507F-4DB8-8D31-D3EA3E2342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5F988C5C-F561-412C-8640-80514BC56A45}" type="pres">
      <dgm:prSet presAssocID="{20E76562-97BA-4A2A-B857-F682A31F7E7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3A3913-3D84-4720-AAD2-76BA1B7001AA}" type="pres">
      <dgm:prSet presAssocID="{372AE402-D0F1-419F-A5ED-9757A0127EE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79880BC-B000-420C-A01B-5BD6A4E80941}" type="presOf" srcId="{DCEA79A8-507F-4DB8-8D31-D3EA3E23421B}" destId="{94152A5D-2D93-4784-9993-D3CBB6E3903F}" srcOrd="0" destOrd="0" presId="urn:microsoft.com/office/officeart/2005/8/layout/arrow5"/>
    <dgm:cxn modelId="{13D7CBBE-94EC-49CC-A706-FFAF79CDAEFC}" srcId="{DCEA79A8-507F-4DB8-8D31-D3EA3E23421B}" destId="{20E76562-97BA-4A2A-B857-F682A31F7E7B}" srcOrd="0" destOrd="0" parTransId="{05F3BEDD-3423-4F6B-A128-551090A102CB}" sibTransId="{930412D1-8A2E-4A6B-8DF1-B513AF1C99B7}"/>
    <dgm:cxn modelId="{5A40E756-5AAE-411E-90C4-EDCBF5608136}" type="presOf" srcId="{20E76562-97BA-4A2A-B857-F682A31F7E7B}" destId="{5F988C5C-F561-412C-8640-80514BC56A45}" srcOrd="0" destOrd="0" presId="urn:microsoft.com/office/officeart/2005/8/layout/arrow5"/>
    <dgm:cxn modelId="{6D9E7214-8436-41E0-947F-A04FAA473103}" srcId="{DCEA79A8-507F-4DB8-8D31-D3EA3E23421B}" destId="{372AE402-D0F1-419F-A5ED-9757A0127EE0}" srcOrd="1" destOrd="0" parTransId="{73189D98-0E00-4FB1-A8D4-95C2FC5C7D20}" sibTransId="{EC355341-9F91-4724-A639-79DBB9C07252}"/>
    <dgm:cxn modelId="{2F34BF71-213D-48AA-8B05-7884D4FC1B95}" type="presOf" srcId="{372AE402-D0F1-419F-A5ED-9757A0127EE0}" destId="{FD3A3913-3D84-4720-AAD2-76BA1B7001AA}" srcOrd="0" destOrd="0" presId="urn:microsoft.com/office/officeart/2005/8/layout/arrow5"/>
    <dgm:cxn modelId="{44E3D39C-85DE-4F4D-A529-E024542F231A}" type="presParOf" srcId="{94152A5D-2D93-4784-9993-D3CBB6E3903F}" destId="{5F988C5C-F561-412C-8640-80514BC56A45}" srcOrd="0" destOrd="0" presId="urn:microsoft.com/office/officeart/2005/8/layout/arrow5"/>
    <dgm:cxn modelId="{A0A8883E-7BCD-4B54-9AD7-6BFD7CD1959F}" type="presParOf" srcId="{94152A5D-2D93-4784-9993-D3CBB6E3903F}" destId="{FD3A3913-3D84-4720-AAD2-76BA1B7001A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3F10-65F7-43E4-956D-CFD08B22406E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098B-2C0E-4FC7-88C8-090D3FA420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712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dirty="0" err="1" smtClean="0">
                <a:solidFill>
                  <a:srgbClr val="008000"/>
                </a:solidFill>
              </a:rPr>
              <a:t>Fostering</a:t>
            </a:r>
            <a:r>
              <a:rPr lang="nl-BE" sz="1200" dirty="0" smtClean="0">
                <a:solidFill>
                  <a:srgbClr val="008000"/>
                </a:solidFill>
              </a:rPr>
              <a:t> </a:t>
            </a:r>
            <a:r>
              <a:rPr lang="nl-BE" sz="1200" dirty="0" err="1" smtClean="0">
                <a:solidFill>
                  <a:srgbClr val="008000"/>
                </a:solidFill>
              </a:rPr>
              <a:t>creativity</a:t>
            </a:r>
            <a:r>
              <a:rPr lang="nl-BE" sz="1200" dirty="0" smtClean="0">
                <a:solidFill>
                  <a:srgbClr val="008000"/>
                </a:solidFill>
              </a:rPr>
              <a:t> in </a:t>
            </a:r>
            <a:r>
              <a:rPr lang="nl-BE" sz="1200" dirty="0" err="1" smtClean="0">
                <a:solidFill>
                  <a:srgbClr val="008000"/>
                </a:solidFill>
              </a:rPr>
              <a:t>early</a:t>
            </a:r>
            <a:r>
              <a:rPr lang="nl-BE" sz="1200" dirty="0" smtClean="0">
                <a:solidFill>
                  <a:srgbClr val="008000"/>
                </a:solidFill>
              </a:rPr>
              <a:t> </a:t>
            </a:r>
            <a:r>
              <a:rPr lang="nl-BE" sz="1200" dirty="0" err="1" smtClean="0">
                <a:solidFill>
                  <a:srgbClr val="008000"/>
                </a:solidFill>
              </a:rPr>
              <a:t>years</a:t>
            </a:r>
            <a:r>
              <a:rPr lang="nl-BE" sz="1200" dirty="0" smtClean="0">
                <a:solidFill>
                  <a:srgbClr val="008000"/>
                </a:solidFill>
              </a:rPr>
              <a:t> </a:t>
            </a:r>
            <a:r>
              <a:rPr lang="nl-BE" sz="1200" dirty="0" err="1" smtClean="0">
                <a:solidFill>
                  <a:srgbClr val="008000"/>
                </a:solidFill>
              </a:rPr>
              <a:t>science</a:t>
            </a:r>
            <a:r>
              <a:rPr lang="nl-BE" sz="1200" dirty="0" smtClean="0">
                <a:solidFill>
                  <a:srgbClr val="008000"/>
                </a:solidFill>
              </a:rPr>
              <a:t> teaching</a:t>
            </a:r>
            <a:br>
              <a:rPr lang="nl-BE" sz="1200" dirty="0" smtClean="0">
                <a:solidFill>
                  <a:srgbClr val="008000"/>
                </a:solidFill>
              </a:rPr>
            </a:br>
            <a:r>
              <a:rPr lang="nl-BE" sz="1200" dirty="0" smtClean="0">
                <a:solidFill>
                  <a:srgbClr val="008000"/>
                </a:solidFill>
              </a:rPr>
              <a:t>Discovering the </a:t>
            </a:r>
            <a:r>
              <a:rPr lang="nl-BE" sz="1200" dirty="0" err="1" smtClean="0">
                <a:solidFill>
                  <a:srgbClr val="008000"/>
                </a:solidFill>
              </a:rPr>
              <a:t>use</a:t>
            </a:r>
            <a:r>
              <a:rPr lang="nl-BE" sz="1200" dirty="0" smtClean="0">
                <a:solidFill>
                  <a:srgbClr val="008000"/>
                </a:solidFill>
              </a:rPr>
              <a:t> of </a:t>
            </a:r>
            <a:r>
              <a:rPr lang="nl-BE" sz="1200" dirty="0" err="1" smtClean="0">
                <a:solidFill>
                  <a:srgbClr val="008000"/>
                </a:solidFill>
              </a:rPr>
              <a:t>creative</a:t>
            </a:r>
            <a:r>
              <a:rPr lang="nl-BE" sz="1200" dirty="0" smtClean="0">
                <a:solidFill>
                  <a:srgbClr val="008000"/>
                </a:solidFill>
              </a:rPr>
              <a:t> approach </a:t>
            </a:r>
            <a:r>
              <a:rPr lang="nl-BE" sz="1200" dirty="0" err="1" smtClean="0">
                <a:solidFill>
                  <a:srgbClr val="008000"/>
                </a:solidFill>
              </a:rPr>
              <a:t>and</a:t>
            </a:r>
            <a:r>
              <a:rPr lang="nl-BE" sz="1200" dirty="0" smtClean="0">
                <a:solidFill>
                  <a:srgbClr val="008000"/>
                </a:solidFill>
              </a:rPr>
              <a:t> </a:t>
            </a:r>
            <a:br>
              <a:rPr lang="nl-BE" sz="1200" dirty="0" smtClean="0">
                <a:solidFill>
                  <a:srgbClr val="008000"/>
                </a:solidFill>
              </a:rPr>
            </a:br>
            <a:r>
              <a:rPr lang="nl-BE" sz="1200" dirty="0" smtClean="0">
                <a:solidFill>
                  <a:srgbClr val="008000"/>
                </a:solidFill>
              </a:rPr>
              <a:t> </a:t>
            </a:r>
            <a:r>
              <a:rPr lang="nl-BE" sz="1200" dirty="0" err="1" smtClean="0">
                <a:solidFill>
                  <a:srgbClr val="008000"/>
                </a:solidFill>
              </a:rPr>
              <a:t>inquiry</a:t>
            </a:r>
            <a:r>
              <a:rPr lang="nl-BE" sz="1200" dirty="0" smtClean="0">
                <a:solidFill>
                  <a:srgbClr val="008000"/>
                </a:solidFill>
              </a:rPr>
              <a:t> </a:t>
            </a:r>
            <a:r>
              <a:rPr lang="nl-BE" sz="1200" dirty="0" err="1" smtClean="0">
                <a:solidFill>
                  <a:srgbClr val="008000"/>
                </a:solidFill>
              </a:rPr>
              <a:t>based</a:t>
            </a:r>
            <a:r>
              <a:rPr lang="nl-BE" sz="1200" dirty="0" smtClean="0">
                <a:solidFill>
                  <a:srgbClr val="008000"/>
                </a:solidFill>
              </a:rPr>
              <a:t> </a:t>
            </a:r>
            <a:r>
              <a:rPr lang="nl-BE" sz="1200" dirty="0" err="1" smtClean="0">
                <a:solidFill>
                  <a:srgbClr val="008000"/>
                </a:solidFill>
              </a:rPr>
              <a:t>science</a:t>
            </a:r>
            <a:r>
              <a:rPr lang="nl-BE" sz="1200" dirty="0" smtClean="0">
                <a:solidFill>
                  <a:srgbClr val="008000"/>
                </a:solidFill>
              </a:rPr>
              <a:t> </a:t>
            </a:r>
            <a:r>
              <a:rPr lang="nl-BE" sz="1200" dirty="0" err="1" smtClean="0">
                <a:solidFill>
                  <a:srgbClr val="008000"/>
                </a:solidFill>
              </a:rPr>
              <a:t>education</a:t>
            </a:r>
            <a:r>
              <a:rPr lang="nl-BE" sz="1200" dirty="0" smtClean="0">
                <a:solidFill>
                  <a:srgbClr val="008000"/>
                </a:solidFill>
              </a:rPr>
              <a:t> </a:t>
            </a:r>
            <a:r>
              <a:rPr lang="nl-BE" sz="1200" dirty="0" smtClean="0">
                <a:solidFill>
                  <a:srgbClr val="006600"/>
                </a:solidFill>
              </a:rPr>
              <a:t/>
            </a:r>
            <a:br>
              <a:rPr lang="nl-BE" sz="1200" dirty="0" smtClean="0">
                <a:solidFill>
                  <a:srgbClr val="006600"/>
                </a:solidFill>
              </a:rPr>
            </a:b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844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490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43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(assistant) facilitator welcomes the participants. Their names are noted, the participants sign the attendance list, and they get a name sticker marked with a coloured dot:</a:t>
            </a:r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Red: preschool teacher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Blue: early primary school teacher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Yellow: school staff member</a:t>
            </a:r>
            <a:r>
              <a:rPr lang="nl-BE" b="0" dirty="0" smtClean="0">
                <a:effectLst/>
              </a:rPr>
              <a:t> </a:t>
            </a:r>
            <a:endParaRPr lang="nl-BE" b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10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Onderzoeksactiviteit: open vs. gestuurde opdracht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383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396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88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25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de zelfstandigheid en het s􀆟</a:t>
            </a:r>
            <a:r>
              <a:rPr lang="nl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muleren</a:t>
            </a:r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dialoog en samenwerking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443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Didactische vertaling: toepassing in de klas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76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Compare</a:t>
            </a:r>
            <a:r>
              <a:rPr lang="nl-BE" dirty="0" smtClean="0"/>
              <a:t> the approaches in the </a:t>
            </a:r>
            <a:r>
              <a:rPr lang="nl-BE" dirty="0" err="1" smtClean="0"/>
              <a:t>examples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the approaches in </a:t>
            </a:r>
            <a:r>
              <a:rPr lang="nl-BE" dirty="0" err="1" smtClean="0"/>
              <a:t>both</a:t>
            </a:r>
            <a:r>
              <a:rPr lang="nl-BE" dirty="0" smtClean="0"/>
              <a:t> </a:t>
            </a:r>
            <a:r>
              <a:rPr lang="nl-BE" dirty="0" err="1" smtClean="0"/>
              <a:t>inquiry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80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89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4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61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4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86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5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7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4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5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1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5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7254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5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4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10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8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831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93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351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D166-A7DD-449E-ACA9-8B2E086BB4C7}" type="datetimeFigureOut">
              <a:rPr lang="nl-BE" smtClean="0"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D016-29A1-4210-8BF6-93BBA1CD211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447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1925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3338650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14" imgW="5398560" imgH="3594960" progId="AcroExch.Document.11">
                  <p:embed/>
                </p:oleObj>
              </mc:Choice>
              <mc:Fallback>
                <p:oleObj name="Acrobat Document" r:id="rId14" imgW="5398560" imgH="35949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8650" cy="184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2" y="6132673"/>
            <a:ext cx="576064" cy="5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23476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7" name="Picture 13" descr="C:\Users\fani\Desktop\Disclaime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75" y="6148988"/>
            <a:ext cx="4632951" cy="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little-scientists.eu/content/deliverabl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ys-project.eu/" TargetMode="External"/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7957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nl-BE" b="1" smtClean="0">
                <a:solidFill>
                  <a:schemeClr val="accent6"/>
                </a:solidFill>
              </a:rPr>
              <a:t/>
            </a:r>
            <a:br>
              <a:rPr lang="nl-BE" b="1" smtClean="0">
                <a:solidFill>
                  <a:schemeClr val="accent6"/>
                </a:solidFill>
              </a:rPr>
            </a:br>
            <a:r>
              <a:rPr lang="nl-BE" b="1" smtClean="0">
                <a:solidFill>
                  <a:schemeClr val="accent6"/>
                </a:solidFill>
              </a:rPr>
              <a:t>Workshop </a:t>
            </a:r>
            <a:r>
              <a:rPr lang="nl-BE" b="1" dirty="0" smtClean="0">
                <a:solidFill>
                  <a:schemeClr val="accent6"/>
                </a:solidFill>
              </a:rPr>
              <a:t>creativiteit in wetenschap</a:t>
            </a:r>
            <a:r>
              <a:rPr lang="nl-BE" sz="3100" b="1" dirty="0" smtClean="0">
                <a:solidFill>
                  <a:schemeClr val="accent6"/>
                </a:solidFill>
              </a:rPr>
              <a:t/>
            </a:r>
            <a:br>
              <a:rPr lang="nl-BE" sz="3100" b="1" dirty="0" smtClean="0">
                <a:solidFill>
                  <a:schemeClr val="accent6"/>
                </a:solidFill>
              </a:rPr>
            </a:br>
            <a:r>
              <a:rPr lang="nl-BE" sz="3100" b="1" dirty="0" smtClean="0">
                <a:solidFill>
                  <a:srgbClr val="006600"/>
                </a:solidFill>
              </a:rPr>
              <a:t/>
            </a:r>
            <a:br>
              <a:rPr lang="nl-BE" sz="3100" b="1" dirty="0" smtClean="0">
                <a:solidFill>
                  <a:srgbClr val="006600"/>
                </a:solidFill>
              </a:rPr>
            </a:br>
            <a:r>
              <a:rPr lang="nl-BE" sz="2200" dirty="0" smtClean="0">
                <a:solidFill>
                  <a:srgbClr val="008000"/>
                </a:solidFill>
              </a:rPr>
              <a:t>Creativiteit stimuleren bij jonge kinderen </a:t>
            </a:r>
            <a:br>
              <a:rPr lang="nl-BE" sz="2200" dirty="0" smtClean="0">
                <a:solidFill>
                  <a:srgbClr val="008000"/>
                </a:solidFill>
              </a:rPr>
            </a:br>
            <a:r>
              <a:rPr lang="nl-BE" sz="2200" dirty="0" smtClean="0">
                <a:solidFill>
                  <a:srgbClr val="008000"/>
                </a:solidFill>
              </a:rPr>
              <a:t>in activiteiten gericht op wetenschap</a:t>
            </a:r>
            <a:br>
              <a:rPr lang="nl-BE" sz="2200" dirty="0" smtClean="0">
                <a:solidFill>
                  <a:srgbClr val="008000"/>
                </a:solidFill>
              </a:rPr>
            </a:br>
            <a:r>
              <a:rPr lang="nl-BE" sz="2200" dirty="0" smtClean="0">
                <a:solidFill>
                  <a:srgbClr val="008000"/>
                </a:solidFill>
              </a:rPr>
              <a:t>Het gebruik van een creatieve en onderzoekende aanpak </a:t>
            </a:r>
            <a:r>
              <a:rPr lang="nl-BE" sz="2200" dirty="0" smtClean="0">
                <a:solidFill>
                  <a:srgbClr val="006600"/>
                </a:solidFill>
              </a:rPr>
              <a:t/>
            </a:r>
            <a:br>
              <a:rPr lang="nl-BE" sz="2200" dirty="0" smtClean="0">
                <a:solidFill>
                  <a:srgbClr val="006600"/>
                </a:solidFill>
              </a:rPr>
            </a:br>
            <a:endParaRPr lang="nl-BE" sz="2200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64" y="347806"/>
            <a:ext cx="4180638" cy="2924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9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0B050"/>
                </a:solidFill>
              </a:rPr>
              <a:t>3. </a:t>
            </a:r>
            <a:r>
              <a:rPr lang="nl-BE" b="1" dirty="0" smtClean="0">
                <a:solidFill>
                  <a:srgbClr val="00B050"/>
                </a:solidFill>
              </a:rPr>
              <a:t>Meta-reflectie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574721" cy="4351338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nl-BE" dirty="0" smtClean="0"/>
              <a:t>Hoe voelde je je tijdens de activiteit? </a:t>
            </a:r>
          </a:p>
          <a:p>
            <a:pPr marL="285750" indent="-285750"/>
            <a:r>
              <a:rPr lang="nl-BE" dirty="0" smtClean="0"/>
              <a:t>Op welke manier werd jouw creativiteit gestimuleerd (of niet)?</a:t>
            </a:r>
          </a:p>
          <a:p>
            <a:pPr marL="285750" indent="-285750"/>
            <a:r>
              <a:rPr lang="nl-BE" dirty="0" smtClean="0"/>
              <a:t>Wat stimuleerde jou om te onderzoeken? </a:t>
            </a:r>
          </a:p>
          <a:p>
            <a:r>
              <a:rPr lang="nl-BE" dirty="0" smtClean="0"/>
              <a:t>Welke volgorde van aanpak verkies je en waarom? </a:t>
            </a:r>
          </a:p>
          <a:p>
            <a:r>
              <a:rPr lang="nl-BE" dirty="0" smtClean="0"/>
              <a:t>Hoe heb je het proces vastgelegd? </a:t>
            </a: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15" y="1690690"/>
            <a:ext cx="3875585" cy="3229654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9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Meta-reflectie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Belangrijkste kenmerken van open en meer gestuurde onderzoeksactiviteiten? </a:t>
            </a:r>
          </a:p>
          <a:p>
            <a:r>
              <a:rPr lang="nl-BE" dirty="0" smtClean="0"/>
              <a:t>Rol van de begeleider in de verschillende aanpakken? </a:t>
            </a:r>
            <a:endParaRPr lang="nl-BE" dirty="0"/>
          </a:p>
        </p:txBody>
      </p:sp>
      <p:pic>
        <p:nvPicPr>
          <p:cNvPr id="2050" name="Picture 2" descr="http://www.rmcdocs.com/images/Discussion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80" y="3320975"/>
            <a:ext cx="4897420" cy="35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89804"/>
              </p:ext>
            </p:extLst>
          </p:nvPr>
        </p:nvGraphicFramePr>
        <p:xfrm>
          <a:off x="381000" y="758825"/>
          <a:ext cx="8356362" cy="590268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70910"/>
                <a:gridCol w="1670910"/>
                <a:gridCol w="1670910"/>
                <a:gridCol w="1671816"/>
                <a:gridCol w="1671816"/>
              </a:tblGrid>
              <a:tr h="1484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Essentieel kenmerk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Variaties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9699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Meer ……………… Mate waarin de leerling eigen keuzes maakt …………...…..Minder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4849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Minder ……………Sturing door het materiaal van de leerkracht …………....…… Meer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039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engageert zich voor wetenschappelijk georiënteerde vragen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stelt een vraag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kiest tussen verschillende vragen en stelt nieuwe vragen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verfijnt of verklaart vragen aangereikt door de leerkracht, het materiaal of bronnen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engageert zich voor de vragen aangereikt door  de leerkracht, het materiaal of bronnen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89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geeft voorrang aan bewijs om antwoord te geven op de vragen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bepaalt wat kan doorgaan voor bewijs en verzamelt het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wordt gestuurd om bepaalde data te verzamelen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krijgt data en wordt gevraagd deze te analyseren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krijgt data en wordt verteld hoe hij/zij het moet analyseren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1187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formuleert verklaringen op basis van bewijsmateriaal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formuleert verklaringen na het samenvatten van het bewijsmateriaal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wordt gecoacht in het proces om verklaringen te formuleren op basis van het bewijsmateriaal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krijgt verschillende manieren aangereikt om bewijsmateriaal te gebruiken bij het formuleren van verklaringen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krijgt bewijsmateriaal 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89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verbindt verklaringen aan wetenschappelijke kennis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onderzoekt zelfstandig ander bronnen en legt verbanden tussen verklaringen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wordt gestuurd naar bronnen van wetenschappelijke kennis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krijgt verschillende verbanden aangereikt.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89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communiceert en rechtvaardigt verklaringen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vormt redelijke en logische argumenten om verklaringen te communiceren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wordt gecoacht in het ontwikkelen van communicatie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leerling krijgt algemene richtlijnen om de communicatie te verscherpen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leerling geeft stappen en procedures om te communiceren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1000" y="68560"/>
            <a:ext cx="50802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van </a:t>
            </a:r>
            <a:r>
              <a:rPr kumimoji="0" lang="nl-NL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Barrow</a:t>
            </a:r>
            <a:endParaRPr kumimoji="0" lang="nl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Kenmerken van onderzoeksactiviteiten in de klas, met variaties</a:t>
            </a:r>
            <a:b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Barrow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L. H. 2010. 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Encouraging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creativity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scientific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inquiry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Creative 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1(1),p3. </a:t>
            </a:r>
            <a:endParaRPr kumimoji="0" lang="nl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527800" y="5105400"/>
            <a:ext cx="2527300" cy="523220"/>
          </a:xfrm>
          <a:prstGeom prst="rect">
            <a:avLst/>
          </a:prstGeom>
          <a:solidFill>
            <a:srgbClr val="33CC33">
              <a:alpha val="38824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400" dirty="0" smtClean="0"/>
              <a:t>Waar zou je de 2 verschillende manieren van aanpak plaatsen?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4977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Meta-reflectie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Belangrijkste kenmerken van open en meer gestuurde onderzoeksactiviteiten? </a:t>
            </a:r>
          </a:p>
          <a:p>
            <a:r>
              <a:rPr lang="nl-BE" dirty="0" smtClean="0"/>
              <a:t>Heeft de aanpak van de onderzoeksactiviteiten een impact op het stimuleren van de creativiteit? </a:t>
            </a:r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5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Meta-reflectie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2600" dirty="0" smtClean="0"/>
              <a:t>Overeenkomsten tussen een </a:t>
            </a:r>
            <a:r>
              <a:rPr lang="nl-BE" sz="2600" dirty="0" err="1" smtClean="0"/>
              <a:t>onderzoeksgerichte</a:t>
            </a:r>
            <a:r>
              <a:rPr lang="nl-BE" sz="2600" dirty="0" smtClean="0"/>
              <a:t> en creatieve aanpak van activiteiten rond wetenschap</a:t>
            </a:r>
          </a:p>
          <a:p>
            <a:pPr marL="0" indent="0">
              <a:buNone/>
            </a:pPr>
            <a:endParaRPr lang="nl-BE" sz="2600" dirty="0" smtClean="0"/>
          </a:p>
          <a:p>
            <a:r>
              <a:rPr lang="nl-BE" sz="2600" dirty="0" smtClean="0"/>
              <a:t>Spel en verkenning</a:t>
            </a:r>
          </a:p>
          <a:p>
            <a:r>
              <a:rPr lang="nl-BE" sz="2600" dirty="0" smtClean="0"/>
              <a:t>Motivatie en affectie</a:t>
            </a:r>
          </a:p>
          <a:p>
            <a:r>
              <a:rPr lang="nl-BE" sz="2600" dirty="0" smtClean="0"/>
              <a:t>Dialoog en samenwerking </a:t>
            </a:r>
          </a:p>
          <a:p>
            <a:r>
              <a:rPr lang="nl-BE" sz="2600" dirty="0" smtClean="0"/>
              <a:t>Probleemoplossend denken en eigenaarschap</a:t>
            </a:r>
          </a:p>
          <a:p>
            <a:r>
              <a:rPr lang="nl-BE" sz="2600" dirty="0" smtClean="0"/>
              <a:t>Vragen stellen en nieuwsgierigheid </a:t>
            </a:r>
          </a:p>
          <a:p>
            <a:r>
              <a:rPr lang="nl-BE" sz="2600" dirty="0"/>
              <a:t>R</a:t>
            </a:r>
            <a:r>
              <a:rPr lang="nl-BE" sz="2600" dirty="0" smtClean="0"/>
              <a:t>eflectie en redenering</a:t>
            </a:r>
          </a:p>
          <a:p>
            <a:r>
              <a:rPr lang="nl-BE" sz="2600" dirty="0" smtClean="0"/>
              <a:t>Begeleiding en betrokkenheid </a:t>
            </a:r>
            <a:r>
              <a:rPr lang="nl-BE" sz="2600" dirty="0"/>
              <a:t>(</a:t>
            </a:r>
            <a:r>
              <a:rPr lang="nl-BE" sz="2600" dirty="0" smtClean="0"/>
              <a:t>leerkracht)</a:t>
            </a:r>
          </a:p>
          <a:p>
            <a:r>
              <a:rPr lang="nl-BE" sz="2600" dirty="0" err="1" smtClean="0"/>
              <a:t>Formatieve</a:t>
            </a:r>
            <a:r>
              <a:rPr lang="nl-BE" sz="2600" dirty="0" smtClean="0"/>
              <a:t> evaluatie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6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4. Didactische vertaling: toepassing in de klas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Voorbeelden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 ‘Creative </a:t>
            </a:r>
            <a:r>
              <a:rPr lang="en-GB" dirty="0"/>
              <a:t>L</a:t>
            </a:r>
            <a:r>
              <a:rPr lang="en-GB" dirty="0" smtClean="0"/>
              <a:t>ittle Scientists’: </a:t>
            </a:r>
            <a:r>
              <a:rPr lang="nl-BE" dirty="0" smtClean="0">
                <a:hlinkClick r:id="rId3"/>
              </a:rPr>
              <a:t>http</a:t>
            </a:r>
            <a:r>
              <a:rPr lang="nl-BE" dirty="0">
                <a:hlinkClick r:id="rId3"/>
              </a:rPr>
              <a:t>://</a:t>
            </a:r>
            <a:r>
              <a:rPr lang="nl-BE" dirty="0" smtClean="0">
                <a:hlinkClick r:id="rId3"/>
              </a:rPr>
              <a:t>www.creative-little-scientists.eu/content/deliverables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45859"/>
          <a:stretch/>
        </p:blipFill>
        <p:spPr bwMode="auto">
          <a:xfrm>
            <a:off x="3297068" y="5361384"/>
            <a:ext cx="3551349" cy="1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9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0B050"/>
                </a:solidFill>
              </a:rPr>
              <a:t>4. Didactische vertaling: toepassing in de klas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13385665"/>
              </p:ext>
            </p:extLst>
          </p:nvPr>
        </p:nvGraphicFramePr>
        <p:xfrm>
          <a:off x="1248508" y="2162909"/>
          <a:ext cx="6270225" cy="332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0B050"/>
                </a:solidFill>
              </a:rPr>
              <a:t>4. Didactische vertaling: toepassing in de klas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1" y="2814073"/>
            <a:ext cx="7562850" cy="37242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72000" y="1690689"/>
            <a:ext cx="4354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Voorbeelden van wetenschapsgerichte of andere activiteiten die je uitvoerde in jouw klas? </a:t>
            </a:r>
          </a:p>
          <a:p>
            <a:endParaRPr lang="nl-BE" sz="2000" dirty="0"/>
          </a:p>
          <a:p>
            <a:r>
              <a:rPr lang="nl-BE" sz="2000" dirty="0" smtClean="0"/>
              <a:t>Hoe kan je creativiteit, eigenaarschap en kansen tot zelf onderzoeken en beslissen nog meer stimuleren?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6885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5. Terugblik op de aanpak van de workshop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Hielp dit proces jou om te reflecteren op manieren om creativiteit te stimuleren in wetenschapsgerichte activiteiten bij jonge kinderen? </a:t>
            </a:r>
          </a:p>
          <a:p>
            <a:r>
              <a:rPr lang="nl-BE" dirty="0" smtClean="0"/>
              <a:t>Feedbackdocument</a:t>
            </a: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8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6. Uitnodiging tot samenwerking in het CEYS project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tatic1.squarespace.com/static/519fe4bae4b02061e74e5de7/t/521545bfe4b04942a678c476/1377125825451/participation%20-%20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3" y="2524502"/>
            <a:ext cx="4438679" cy="43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176864" y="1713321"/>
            <a:ext cx="267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99CC00"/>
                </a:solidFill>
              </a:rPr>
              <a:t>Geïnteresseerd?</a:t>
            </a:r>
            <a:endParaRPr lang="nl-BE" sz="2800" b="1" dirty="0">
              <a:solidFill>
                <a:srgbClr val="99CC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722448" y="2332413"/>
            <a:ext cx="3309257" cy="919401"/>
          </a:xfrm>
          <a:prstGeom prst="wedgeRoundRectCallout">
            <a:avLst>
              <a:gd name="adj1" fmla="val -39739"/>
              <a:gd name="adj2" fmla="val 79774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Engagement voor het project in 2015-2016 en de bijhorende activiteiten</a:t>
            </a:r>
            <a:endParaRPr lang="nl-BE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6984012" y="3668656"/>
            <a:ext cx="1573384" cy="646986"/>
          </a:xfrm>
          <a:prstGeom prst="wedgeRoundRectCallout">
            <a:avLst>
              <a:gd name="adj1" fmla="val -49055"/>
              <a:gd name="adj2" fmla="val 7663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5 dagen nascholing</a:t>
            </a:r>
            <a:endParaRPr lang="nl-BE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628650" y="2387411"/>
            <a:ext cx="2548214" cy="1736646"/>
          </a:xfrm>
          <a:prstGeom prst="wedgeRoundRectCallout">
            <a:avLst>
              <a:gd name="adj1" fmla="val 29654"/>
              <a:gd name="adj2" fmla="val 5955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Actie-onderzoek uitvoeren in de eigen klas, waarbij je creativiteit stimuleert binnen wetenschapsgerichte activiteiten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238945" y="4561461"/>
            <a:ext cx="2351314" cy="1464231"/>
          </a:xfrm>
          <a:prstGeom prst="wedgeRoundRectCallout">
            <a:avLst>
              <a:gd name="adj1" fmla="val 61720"/>
              <a:gd name="adj2" fmla="val -2958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Bestaande materialen rond creativiteit in wetenschapsgerichte activiteiten bij jonge kinderen uittesten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9340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Welkom!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BE" sz="3200" dirty="0" smtClean="0"/>
              <a:t>Leraar kleuteronderwijs: </a:t>
            </a:r>
            <a:r>
              <a:rPr lang="nl-BE" sz="3200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BE" sz="3200" dirty="0" smtClean="0">
                <a:sym typeface="Wingdings 2" panose="05020102010507070707" pitchFamily="18" charset="2"/>
              </a:rPr>
              <a:t>Leraar lager onderwijs:</a:t>
            </a:r>
            <a:r>
              <a:rPr lang="nl-BE" sz="3200" dirty="0" smtClean="0"/>
              <a:t> </a:t>
            </a:r>
            <a:r>
              <a:rPr lang="nl-BE" sz="3200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BE" sz="3200" dirty="0" smtClean="0">
                <a:sym typeface="Wingdings 2" panose="05020102010507070707" pitchFamily="18" charset="2"/>
              </a:rPr>
              <a:t>Directie, coördinator, coach,…: </a:t>
            </a:r>
            <a:r>
              <a:rPr lang="nl-BE" sz="3200" dirty="0" smtClean="0"/>
              <a:t> </a:t>
            </a:r>
            <a:r>
              <a:rPr lang="nl-BE" sz="32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nl-BE" sz="3200" dirty="0" smtClean="0">
              <a:sym typeface="Wingdings 2" panose="05020102010507070707" pitchFamily="18" charset="2"/>
            </a:endParaRPr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5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0B050"/>
                </a:solidFill>
              </a:rPr>
              <a:t>6. Uitnodiging tot samenwerking in het CEYS project</a:t>
            </a: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tatic1.squarespace.com/static/519fe4bae4b02061e74e5de7/t/521545bfe4b04942a678c476/1377125825451/participation%20-%20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3" y="2524502"/>
            <a:ext cx="4438679" cy="43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554541" y="1713321"/>
            <a:ext cx="260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99CC00"/>
                </a:solidFill>
              </a:rPr>
              <a:t>Geïnteresseerd?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5284" y="1984543"/>
            <a:ext cx="3309257" cy="1191816"/>
          </a:xfrm>
          <a:prstGeom prst="wedgeRoundRectCallout">
            <a:avLst>
              <a:gd name="adj1" fmla="val 53336"/>
              <a:gd name="adj2" fmla="val 5095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5 dagen professionele nascholing en ondersteuning gericht op creativiteit in  wetenschapsgericht onderwijs bij jonge kinderen</a:t>
            </a:r>
            <a:endParaRPr lang="nl-BE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130771" y="5356434"/>
            <a:ext cx="2499096" cy="1191816"/>
          </a:xfrm>
          <a:prstGeom prst="wedgeRoundRectCallout">
            <a:avLst>
              <a:gd name="adj1" fmla="val 61332"/>
              <a:gd name="adj2" fmla="val -4500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Professionele ontwikkelings- en ondersteuningssessies van het CEYS team</a:t>
            </a:r>
            <a:endParaRPr lang="nl-BE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6164036" y="1367304"/>
            <a:ext cx="2351314" cy="919401"/>
          </a:xfrm>
          <a:prstGeom prst="wedgeRoundRectCallout">
            <a:avLst>
              <a:gd name="adj1" fmla="val -47441"/>
              <a:gd name="adj2" fmla="val 7994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Kans om een EU-</a:t>
            </a:r>
            <a:endParaRPr lang="nl-BE" sz="1600" dirty="0"/>
          </a:p>
          <a:p>
            <a:r>
              <a:rPr lang="nl-BE" sz="1600" dirty="0" smtClean="0"/>
              <a:t>Gesponsorde </a:t>
            </a:r>
            <a:r>
              <a:rPr lang="nl-BE" sz="1600" dirty="0" err="1" smtClean="0"/>
              <a:t>summer</a:t>
            </a:r>
            <a:r>
              <a:rPr lang="nl-BE" sz="1600" dirty="0" smtClean="0"/>
              <a:t> school bij te wonen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6659372" y="4330803"/>
            <a:ext cx="2351314" cy="1191816"/>
          </a:xfrm>
          <a:prstGeom prst="wedgeRoundRectCallout">
            <a:avLst>
              <a:gd name="adj1" fmla="val -59722"/>
              <a:gd name="adj2" fmla="val 2384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Kans om in contact te komen met leraren van 25 internationale scholen</a:t>
            </a:r>
            <a:endParaRPr lang="nl-BE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100231" y="3598687"/>
            <a:ext cx="2707137" cy="1191816"/>
          </a:xfrm>
          <a:prstGeom prst="wedgeRoundRectCallout">
            <a:avLst>
              <a:gd name="adj1" fmla="val 56106"/>
              <a:gd name="adj2" fmla="val -1360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Kans om mee te werken aan de ontwikkeling en uitvoering van nascholingsmaterialen</a:t>
            </a:r>
            <a:endParaRPr lang="nl-BE" sz="1600" dirty="0"/>
          </a:p>
        </p:txBody>
      </p:sp>
      <p:sp>
        <p:nvSpPr>
          <p:cNvPr id="13" name="Tekstvak 12"/>
          <p:cNvSpPr txBox="1"/>
          <p:nvPr/>
        </p:nvSpPr>
        <p:spPr>
          <a:xfrm>
            <a:off x="6432883" y="2712846"/>
            <a:ext cx="2374231" cy="1464231"/>
          </a:xfrm>
          <a:prstGeom prst="wedgeRoundRectCallout">
            <a:avLst>
              <a:gd name="adj1" fmla="val -62049"/>
              <a:gd name="adj2" fmla="val -81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Kans om samen te werken met het lokale CEYS project team en andere deelnemende scholen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3007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880" y="4932659"/>
            <a:ext cx="77768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990600" algn="l"/>
              </a:tabLst>
            </a:pPr>
            <a:r>
              <a:rPr lang="en-US" sz="1600" dirty="0" smtClean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© </a:t>
            </a:r>
            <a:r>
              <a:rPr lang="en-US" sz="1400" i="1" dirty="0">
                <a:solidFill>
                  <a:prstClr val="black"/>
                </a:solidFill>
              </a:rPr>
              <a:t>2017 CREATIVITY IN EARLY YEARS SCIENCE EDUCATION </a:t>
            </a:r>
            <a:r>
              <a:rPr lang="en-US" sz="1400" i="1" dirty="0" smtClean="0">
                <a:solidFill>
                  <a:prstClr val="black"/>
                </a:solidFill>
              </a:rPr>
              <a:t>Consortium</a:t>
            </a:r>
          </a:p>
          <a:p>
            <a:pPr>
              <a:spcAft>
                <a:spcPts val="600"/>
              </a:spcAft>
              <a:tabLst>
                <a:tab pos="990600" algn="l"/>
              </a:tabLst>
            </a:pPr>
            <a:r>
              <a:rPr lang="en-US" sz="1400" dirty="0" smtClean="0">
                <a:solidFill>
                  <a:prstClr val="black"/>
                </a:solidFill>
              </a:rPr>
              <a:t>This </a:t>
            </a:r>
            <a:r>
              <a:rPr lang="en-US" sz="1400" dirty="0">
                <a:solidFill>
                  <a:prstClr val="black"/>
                </a:solidFill>
              </a:rPr>
              <a:t>work is licensed under the Creative Commons Attribution-</a:t>
            </a:r>
            <a:r>
              <a:rPr lang="en-US" sz="1400" dirty="0" err="1">
                <a:solidFill>
                  <a:prstClr val="black"/>
                </a:solidFill>
              </a:rPr>
              <a:t>NonCommercial</a:t>
            </a:r>
            <a:r>
              <a:rPr lang="en-US" sz="1400" dirty="0">
                <a:solidFill>
                  <a:prstClr val="black"/>
                </a:solidFill>
              </a:rPr>
              <a:t>-</a:t>
            </a:r>
            <a:r>
              <a:rPr lang="en-US" sz="1400" dirty="0" err="1">
                <a:solidFill>
                  <a:prstClr val="black"/>
                </a:solidFill>
              </a:rPr>
              <a:t>NoDerivatives</a:t>
            </a:r>
            <a:r>
              <a:rPr lang="en-US" sz="1400" dirty="0">
                <a:solidFill>
                  <a:prstClr val="black"/>
                </a:solidFill>
              </a:rPr>
              <a:t> 4.0 International License. To view a copy of this license, visit </a:t>
            </a:r>
            <a:r>
              <a:rPr lang="en-US" sz="1400" u="sng" dirty="0">
                <a:solidFill>
                  <a:prstClr val="black"/>
                </a:solidFill>
                <a:hlinkClick r:id="rId2"/>
              </a:rPr>
              <a:t>http://creativecommons.org/licenses/by-nc-nd/4.0/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801"/>
            <a:ext cx="7772400" cy="3456383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00B050"/>
                </a:solidFill>
              </a:rPr>
              <a:t>Met dank </a:t>
            </a:r>
            <a:r>
              <a:rPr lang="en-US" sz="3600" i="1" dirty="0" err="1" smtClean="0">
                <a:solidFill>
                  <a:srgbClr val="00B050"/>
                </a:solidFill>
              </a:rPr>
              <a:t>aan</a:t>
            </a:r>
            <a:r>
              <a:rPr lang="en-US" sz="2800" i="1" dirty="0" smtClean="0">
                <a:solidFill>
                  <a:srgbClr val="00B050"/>
                </a:solidFill>
              </a:rPr>
              <a:t/>
            </a:r>
            <a:br>
              <a:rPr lang="en-US" sz="2800" i="1" dirty="0" smtClean="0">
                <a:solidFill>
                  <a:srgbClr val="00B050"/>
                </a:solidFill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100" dirty="0" smtClean="0">
                <a:solidFill>
                  <a:srgbClr val="FF0000"/>
                </a:solidFill>
              </a:rPr>
              <a:t>Creativity </a:t>
            </a:r>
            <a:r>
              <a:rPr lang="en-US" sz="3100" dirty="0">
                <a:solidFill>
                  <a:srgbClr val="FF0000"/>
                </a:solidFill>
              </a:rPr>
              <a:t>in Early Years Science </a:t>
            </a:r>
            <a:r>
              <a:rPr lang="en-US" sz="3100" dirty="0" smtClean="0">
                <a:solidFill>
                  <a:srgbClr val="FF0000"/>
                </a:solidFill>
              </a:rPr>
              <a:t>EDUCATION (2014-2017</a:t>
            </a:r>
            <a:r>
              <a:rPr lang="en-US" sz="3100" dirty="0">
                <a:solidFill>
                  <a:srgbClr val="FF0000"/>
                </a:solidFill>
              </a:rPr>
              <a:t>) 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hlinkClick r:id="rId3"/>
              </a:rPr>
              <a:t>www.ceys-project.eu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sz="1800" i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1" y="3861048"/>
            <a:ext cx="71856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0" y="4932659"/>
            <a:ext cx="915929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Inhoud van de workshop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Verwelkoming en introductie in het CEYS project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Onderzoeksactiviteit: open vs. gestuurde opdracht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Meta-reflectie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Didactische vertaling: toepassing in de klas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Terugblik op de aanpak van de workshop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Uitnodiging tot samenwerking in het CEYS project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3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1. Introductie in het CEYS project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Europees Erasmus+ project</a:t>
            </a:r>
          </a:p>
          <a:p>
            <a:r>
              <a:rPr lang="nl-BE" dirty="0" smtClean="0"/>
              <a:t>Griekenland, Roemenië, België, Verenigd Koninkrijk</a:t>
            </a:r>
          </a:p>
          <a:p>
            <a:r>
              <a:rPr lang="nl-BE" dirty="0" smtClean="0"/>
              <a:t>Doel: ontwikkeling van een nascholing/opleiding voor leraren met bijhorende materialen </a:t>
            </a:r>
          </a:p>
          <a:p>
            <a:r>
              <a:rPr lang="nl-BE" dirty="0" smtClean="0"/>
              <a:t>Het gebruik van een creatieve aanpak stimuleren in het aanbrengen van wetenschap in kleuteronderwijs en de eerste graad lager onderwijs (tot 8 jaar)</a:t>
            </a:r>
          </a:p>
          <a:p>
            <a:r>
              <a:rPr lang="nl-BE" dirty="0" smtClean="0"/>
              <a:t>Vervolgproject van Creative Little </a:t>
            </a:r>
            <a:r>
              <a:rPr lang="nl-BE" dirty="0" err="1" smtClean="0"/>
              <a:t>Scientists</a:t>
            </a:r>
            <a:endParaRPr lang="nl-BE" dirty="0" smtClean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0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9067" t="12994" r="7216" b="6743"/>
          <a:stretch/>
        </p:blipFill>
        <p:spPr>
          <a:xfrm>
            <a:off x="-30201" y="522514"/>
            <a:ext cx="9192218" cy="495486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-30201" y="5651266"/>
            <a:ext cx="919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/>
              <a:t>‘Creative Little </a:t>
            </a:r>
            <a:r>
              <a:rPr lang="nl-BE" sz="1600" dirty="0" err="1"/>
              <a:t>Scientists</a:t>
            </a:r>
            <a:r>
              <a:rPr lang="nl-BE" sz="1600" dirty="0"/>
              <a:t>’ </a:t>
            </a:r>
            <a:r>
              <a:rPr lang="nl-BE" sz="1600" dirty="0" err="1"/>
              <a:t>definition</a:t>
            </a:r>
            <a:r>
              <a:rPr lang="nl-BE" sz="1600" dirty="0"/>
              <a:t> of </a:t>
            </a:r>
            <a:r>
              <a:rPr lang="nl-BE" sz="1600" dirty="0" err="1"/>
              <a:t>creativity</a:t>
            </a:r>
            <a:r>
              <a:rPr lang="nl-BE" sz="1600" dirty="0"/>
              <a:t> in </a:t>
            </a:r>
            <a:r>
              <a:rPr lang="nl-BE" sz="1600" dirty="0" err="1"/>
              <a:t>early</a:t>
            </a:r>
            <a:r>
              <a:rPr lang="nl-BE" sz="1600" dirty="0"/>
              <a:t> </a:t>
            </a:r>
            <a:r>
              <a:rPr lang="nl-BE" sz="1600" dirty="0" err="1"/>
              <a:t>years</a:t>
            </a:r>
            <a:r>
              <a:rPr lang="nl-BE" sz="1600" dirty="0"/>
              <a:t> </a:t>
            </a:r>
            <a:r>
              <a:rPr lang="nl-BE" sz="1600" dirty="0" err="1"/>
              <a:t>science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mathematics</a:t>
            </a:r>
            <a:r>
              <a:rPr lang="nl-BE" sz="1600" dirty="0"/>
              <a:t> </a:t>
            </a:r>
            <a:r>
              <a:rPr lang="nl-BE" sz="1600" dirty="0" err="1"/>
              <a:t>education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4443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2. Onderzoeksactiviteit: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</a:t>
            </a:r>
            <a:r>
              <a:rPr lang="nl-BE" b="1" dirty="0" err="1" smtClean="0">
                <a:solidFill>
                  <a:srgbClr val="00B050"/>
                </a:solidFill>
              </a:rPr>
              <a:t>Pooh</a:t>
            </a:r>
            <a:r>
              <a:rPr lang="nl-BE" b="1" dirty="0" smtClean="0">
                <a:solidFill>
                  <a:srgbClr val="00B050"/>
                </a:solidFill>
              </a:rPr>
              <a:t> in de problemen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5"/>
            <a:ext cx="48225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Winnie The </a:t>
            </a:r>
            <a:r>
              <a:rPr lang="nl-BE" dirty="0" err="1" smtClean="0"/>
              <a:t>Pooh</a:t>
            </a:r>
            <a:r>
              <a:rPr lang="nl-BE" dirty="0" smtClean="0"/>
              <a:t> zit in de top van een boom, maar plots heeft zijn vriend </a:t>
            </a:r>
            <a:r>
              <a:rPr lang="nl-BE" dirty="0" err="1" smtClean="0"/>
              <a:t>Teigetje</a:t>
            </a:r>
            <a:r>
              <a:rPr lang="nl-BE" dirty="0" smtClean="0"/>
              <a:t> hem nodig.</a:t>
            </a:r>
          </a:p>
          <a:p>
            <a:pPr marL="0" indent="0">
              <a:buNone/>
            </a:pPr>
            <a:r>
              <a:rPr lang="nl-BE" dirty="0" smtClean="0"/>
              <a:t>Er hangt een lange tak naar beneden, die Winnie misschien kan gebruiken, maar hoe kan hij veilig, comfortabel, en toch zo snel mogelijk naar beneden komen?</a:t>
            </a:r>
          </a:p>
          <a:p>
            <a:pPr marL="0" indent="0">
              <a:buNone/>
            </a:pPr>
            <a:r>
              <a:rPr lang="nl-BE" dirty="0" smtClean="0"/>
              <a:t>Kan jij iets voor hem maken?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5103"/>
            <a:ext cx="3406223" cy="51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2. Onderzoeksactiviteit: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</a:t>
            </a:r>
            <a:r>
              <a:rPr lang="nl-BE" b="1" dirty="0" err="1" smtClean="0">
                <a:solidFill>
                  <a:srgbClr val="00B050"/>
                </a:solidFill>
              </a:rPr>
              <a:t>Pooh</a:t>
            </a:r>
            <a:r>
              <a:rPr lang="nl-BE" b="1" dirty="0" smtClean="0">
                <a:solidFill>
                  <a:srgbClr val="00B050"/>
                </a:solidFill>
              </a:rPr>
              <a:t> in de problemen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406224" y="1825625"/>
            <a:ext cx="5737776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2 verschillende aanpakken</a:t>
            </a:r>
          </a:p>
          <a:p>
            <a:r>
              <a:rPr lang="nl-BE" dirty="0" smtClean="0"/>
              <a:t>30’: aanpak 1 </a:t>
            </a:r>
          </a:p>
          <a:p>
            <a:r>
              <a:rPr lang="nl-BE" dirty="0" smtClean="0"/>
              <a:t>30’: aanpak 2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→ Ontwerpen worden gepresenteerd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103"/>
            <a:ext cx="3406223" cy="51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2. Onderzoeksactiviteit: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</a:t>
            </a:r>
            <a:r>
              <a:rPr lang="nl-BE" b="1" dirty="0" err="1" smtClean="0">
                <a:solidFill>
                  <a:srgbClr val="00B050"/>
                </a:solidFill>
              </a:rPr>
              <a:t>Pooh</a:t>
            </a:r>
            <a:r>
              <a:rPr lang="nl-BE" b="1" dirty="0" smtClean="0">
                <a:solidFill>
                  <a:srgbClr val="00B050"/>
                </a:solidFill>
              </a:rPr>
              <a:t> in de problemen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4"/>
            <a:ext cx="4822580" cy="47945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BE" dirty="0" smtClean="0"/>
              <a:t>Ontwerpen worden gepresenteerd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Variatie in de ontwerpen?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Wat heb je geobserveerd? Patronen? 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Heb je herhaaldelijk zaken uitgeprobeerd? Wat gebeurde er?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Waren er andere, misschien onverwachte factoren die meespeelden? 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Hoe heb je het proces vastgelegd? 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…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89"/>
            <a:ext cx="2606918" cy="49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2. Onderzoeksactiviteit: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</a:t>
            </a:r>
            <a:r>
              <a:rPr lang="nl-BE" b="1" dirty="0" err="1" smtClean="0">
                <a:solidFill>
                  <a:srgbClr val="00B050"/>
                </a:solidFill>
              </a:rPr>
              <a:t>Pooh</a:t>
            </a:r>
            <a:r>
              <a:rPr lang="nl-BE" b="1" dirty="0" smtClean="0">
                <a:solidFill>
                  <a:srgbClr val="00B050"/>
                </a:solidFill>
              </a:rPr>
              <a:t> in de problemen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8" y="1825625"/>
            <a:ext cx="54512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600" dirty="0" smtClean="0"/>
              <a:t>Wetenschappelijke kennis als achtergrond:</a:t>
            </a:r>
          </a:p>
          <a:p>
            <a:pPr marL="0" indent="0">
              <a:buNone/>
            </a:pPr>
            <a:r>
              <a:rPr lang="nl-BE" sz="2000" dirty="0" smtClean="0"/>
              <a:t>(kan geobserveerd worden – hoeft niet uitgelegd te worden aan de kinderen)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Wrijving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Hellingsgraad </a:t>
            </a:r>
            <a:endParaRPr lang="nl-BE" dirty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Massa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89"/>
            <a:ext cx="2606918" cy="49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1057</Words>
  <Application>Microsoft Office PowerPoint</Application>
  <PresentationFormat>Diavoorstelling (4:3)</PresentationFormat>
  <Paragraphs>153</Paragraphs>
  <Slides>21</Slides>
  <Notes>11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Kantoorthema</vt:lpstr>
      <vt:lpstr>Theme1</vt:lpstr>
      <vt:lpstr>Acrobat Document</vt:lpstr>
      <vt:lpstr> Workshop creativiteit in wetenschap  Creativiteit stimuleren bij jonge kinderen  in activiteiten gericht op wetenschap Het gebruik van een creatieve en onderzoekende aanpak  </vt:lpstr>
      <vt:lpstr>Welkom!</vt:lpstr>
      <vt:lpstr>Inhoud van de workshop</vt:lpstr>
      <vt:lpstr>1. Introductie in het CEYS project</vt:lpstr>
      <vt:lpstr>PowerPoint-presentatie</vt:lpstr>
      <vt:lpstr>2. Onderzoeksactiviteit:  Winnie The Pooh in de problemen</vt:lpstr>
      <vt:lpstr>2. Onderzoeksactiviteit:  Winnie The Pooh in de problemen</vt:lpstr>
      <vt:lpstr>2. Onderzoeksactiviteit:  Winnie The Pooh in de problemen</vt:lpstr>
      <vt:lpstr>2. Onderzoeksactiviteit:  Winnie The Pooh in de problemen</vt:lpstr>
      <vt:lpstr>3. Meta-reflectie</vt:lpstr>
      <vt:lpstr>3. Meta-reflectie</vt:lpstr>
      <vt:lpstr>PowerPoint-presentatie</vt:lpstr>
      <vt:lpstr>3. Meta-reflectie</vt:lpstr>
      <vt:lpstr>3. Meta-reflectie</vt:lpstr>
      <vt:lpstr>4. Didactische vertaling: toepassing in de klas</vt:lpstr>
      <vt:lpstr>4. Didactische vertaling: toepassing in de klas</vt:lpstr>
      <vt:lpstr>4. Didactische vertaling: toepassing in de klas</vt:lpstr>
      <vt:lpstr>5. Terugblik op de aanpak van de workshop</vt:lpstr>
      <vt:lpstr>6. Uitnodiging tot samenwerking in het CEYS project</vt:lpstr>
      <vt:lpstr>6. Uitnodiging tot samenwerking in het CEYS project</vt:lpstr>
      <vt:lpstr>Met dank aan  Creativity in Early Years Science EDUCATION (2014-2017)  www.ceys-project.eu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CEYS – Induction workshop</dc:title>
  <dc:creator>jozesc</dc:creator>
  <cp:lastModifiedBy>Jozefien Schaffler</cp:lastModifiedBy>
  <cp:revision>62</cp:revision>
  <dcterms:created xsi:type="dcterms:W3CDTF">2014-12-10T20:28:08Z</dcterms:created>
  <dcterms:modified xsi:type="dcterms:W3CDTF">2017-11-10T16:02:40Z</dcterms:modified>
</cp:coreProperties>
</file>